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0" r:id="rId3"/>
    <p:sldId id="320" r:id="rId4"/>
    <p:sldId id="322" r:id="rId5"/>
    <p:sldId id="321" r:id="rId6"/>
    <p:sldId id="315" r:id="rId7"/>
    <p:sldId id="314" r:id="rId8"/>
    <p:sldId id="323" r:id="rId9"/>
    <p:sldId id="316" r:id="rId10"/>
    <p:sldId id="317" r:id="rId11"/>
    <p:sldId id="324" r:id="rId12"/>
    <p:sldId id="325" r:id="rId13"/>
    <p:sldId id="318" r:id="rId14"/>
    <p:sldId id="319" r:id="rId15"/>
  </p:sldIdLst>
  <p:sldSz cx="12188825" cy="6858000"/>
  <p:notesSz cx="7077075" cy="90281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29" autoAdjust="0"/>
  </p:normalViewPr>
  <p:slideViewPr>
    <p:cSldViewPr showGuides="1">
      <p:cViewPr varScale="1">
        <p:scale>
          <a:sx n="58" d="100"/>
          <a:sy n="58" d="100"/>
        </p:scale>
        <p:origin x="252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Step 1 Building Bridges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 smtClean="0"/>
            <a:t>Obtain new relationships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 smtClean="0"/>
            <a:t>Attend different meetings in the community</a:t>
          </a:r>
          <a:endParaRPr lang="en-US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Step 2 </a:t>
          </a:r>
          <a:r>
            <a:rPr lang="en-US" dirty="0" smtClean="0"/>
            <a:t>Engagement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 smtClean="0"/>
            <a:t>Join your professional organization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Step 3 </a:t>
          </a:r>
          <a:r>
            <a:rPr lang="en-US" dirty="0" smtClean="0"/>
            <a:t>Solidify Partnerships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 smtClean="0"/>
            <a:t>Follow Up with Your new contacts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 smtClean="0"/>
            <a:t>Attend conferences, workshops, &amp; training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 smtClean="0"/>
            <a:t>Call new contacts and request for them to join you in professional activities</a:t>
          </a:r>
          <a:endParaRPr lang="en-US" dirty="0"/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8B37FE40-D7C8-473A-9D2D-D33173B003E6}" type="presOf" srcId="{6E7DBE00-7E5B-46F8-BBA0-CF0079A58E82}" destId="{843715D2-C2C2-41EB-BDA3-21230FBA46DB}" srcOrd="1" destOrd="1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E1602188-B573-41FF-9095-7B40F9CA44C2}" type="presOf" srcId="{6E7DBE00-7E5B-46F8-BBA0-CF0079A58E82}" destId="{69C28D3B-E083-42DF-9EA0-916CA12125A9}" srcOrd="0" destOrd="1" presId="urn:microsoft.com/office/officeart/2005/8/layout/hProcess4"/>
    <dgm:cxn modelId="{835CA1EF-8C73-4A92-AB14-7F18CFCB3BBE}" type="presOf" srcId="{65B6D8B9-E558-4264-B37F-7B4B2A8896DF}" destId="{67FFE978-6FBE-4424-80BE-B9E4B4DD0695}" srcOrd="1" destOrd="1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FCC960F1-FFDB-446D-9C7D-06DB34FE036C}" type="presOf" srcId="{BF381BD4-48DC-48BF-8C18-C307CDD4D490}" destId="{96015622-8A46-45CF-A72A-2856B699B374}" srcOrd="0" destOrd="1" presId="urn:microsoft.com/office/officeart/2005/8/layout/hProcess4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EBBAEC4-0282-4F3E-860C-A6A26E3998F2}" type="presOf" srcId="{65B6D8B9-E558-4264-B37F-7B4B2A8896DF}" destId="{E83793B4-2C5C-4D90-82FA-E5EE4745664D}" srcOrd="0" destOrd="1" presId="urn:microsoft.com/office/officeart/2005/8/layout/hProcess4"/>
    <dgm:cxn modelId="{E33DA73B-C4A7-472D-88E9-D1B7FEC0C1F5}" type="presOf" srcId="{BF381BD4-48DC-48BF-8C18-C307CDD4D490}" destId="{BFE859F2-A9E8-4F95-9161-8EC68F2D30C4}" srcOrd="1" destOrd="1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Obtain new relationships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Attend different meetings in the community</a:t>
          </a:r>
          <a:endParaRPr lang="en-US" sz="1600" kern="120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Step 1 Building Bridges</a:t>
          </a:r>
          <a:endParaRPr lang="en-US" sz="2500" kern="120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Join your professional organization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Attend conferences, workshops, &amp; training</a:t>
          </a:r>
          <a:endParaRPr lang="en-US" sz="1600" kern="120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Step 2 </a:t>
          </a:r>
          <a:r>
            <a:rPr lang="en-US" sz="2500" kern="1200" dirty="0" smtClean="0"/>
            <a:t>Engagement</a:t>
          </a:r>
          <a:endParaRPr lang="en-US" sz="2500" kern="120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Follow Up with Your new contacts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Call new contacts and request for them to join you in professional activities</a:t>
          </a:r>
          <a:endParaRPr lang="en-US" sz="1600" kern="120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Step 3 </a:t>
          </a:r>
          <a:r>
            <a:rPr lang="en-US" sz="2500" kern="1200" dirty="0" smtClean="0"/>
            <a:t>Solidify Partnerships</a:t>
          </a:r>
          <a:endParaRPr lang="en-US" sz="2500" kern="1200" dirty="0"/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2/27/2019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2/27/2019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2/27/2019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2/27/2019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cOPRODUCTION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mhsa.gov/" TargetMode="External"/><Relationship Id="rId3" Type="http://schemas.openxmlformats.org/officeDocument/2006/relationships/hyperlink" Target="https://jobs.togethersc.org/JOBS/" TargetMode="External"/><Relationship Id="rId7" Type="http://schemas.openxmlformats.org/officeDocument/2006/relationships/hyperlink" Target="http://www.daodas.sc.gov/" TargetMode="External"/><Relationship Id="rId2" Type="http://schemas.openxmlformats.org/officeDocument/2006/relationships/hyperlink" Target="http://www.monster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mhca.nationalhealthcarecareers.com/" TargetMode="External"/><Relationship Id="rId5" Type="http://schemas.openxmlformats.org/officeDocument/2006/relationships/hyperlink" Target="http://www.nationalhumanservices.org/" TargetMode="External"/><Relationship Id="rId4" Type="http://schemas.openxmlformats.org/officeDocument/2006/relationships/hyperlink" Target="http://www.socialworkers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524000"/>
            <a:ext cx="8229599" cy="3200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Successful Pathways to Professional Helping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60812" y="4800600"/>
            <a:ext cx="7619999" cy="1219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</a:rPr>
              <a:t>Renee coletrain, </a:t>
            </a:r>
            <a:r>
              <a:rPr lang="en-US" sz="3600" dirty="0">
                <a:solidFill>
                  <a:schemeClr val="tx1"/>
                </a:solidFill>
              </a:rPr>
              <a:t>MSW, </a:t>
            </a:r>
            <a:r>
              <a:rPr lang="en-US" sz="3600" dirty="0" smtClean="0">
                <a:solidFill>
                  <a:schemeClr val="tx1"/>
                </a:solidFill>
              </a:rPr>
              <a:t>HS-BCP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hlinkClick r:id="rId2"/>
              </a:rPr>
              <a:t>becOPRODUCTIONS@GMAIL.COM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170683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Inappropriate Attire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Content Placeholder 6" descr="Ug It Up for Santa: Top 10 &lt;strong&gt;Ugly&lt;/strong&gt; Christmas Sweater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87" y="1143000"/>
            <a:ext cx="7580326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3048000"/>
            <a:ext cx="3047999" cy="2971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Loud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Stained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Tight/Sexy clinging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Bold jewelry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 much cologne/perfume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Poor grooming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685800"/>
            <a:ext cx="3596607" cy="2667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Develop a Solid Action Plan for Maximizing you Networking Skills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63207" y="3429000"/>
            <a:ext cx="3581399" cy="2895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Volunteer to serve on a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Attend community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Speak with supervisor about representing your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Attend community council meeting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3" y="1328737"/>
            <a:ext cx="539750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0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685799"/>
            <a:ext cx="3596607" cy="3048001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Develop Plans for Building Access to Human Services / Social Work Resources.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65213" y="3733800"/>
            <a:ext cx="3581399" cy="2286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Collect business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Attend professional 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Join Professional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LinkedIn</a:t>
            </a:r>
            <a:endParaRPr lang="en-US" sz="2000" dirty="0"/>
          </a:p>
        </p:txBody>
      </p:sp>
      <p:pic>
        <p:nvPicPr>
          <p:cNvPr id="5" name="Content Placeholder 4" descr="Image vectorielle gratuite: La Communication, Icône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3" y="1092517"/>
            <a:ext cx="6400800" cy="452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762000"/>
            <a:ext cx="3596607" cy="990600"/>
          </a:xfrm>
        </p:spPr>
        <p:txBody>
          <a:bodyPr/>
          <a:lstStyle/>
          <a:p>
            <a:r>
              <a:rPr lang="en-US" sz="4400" dirty="0" smtClean="0"/>
              <a:t>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WWW.MONSTER.COM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HTTPS://JOBS.TOGETHERSC.ORG/JOBS/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WWW.SOCIALWORKERS.ORG</a:t>
            </a:r>
            <a:r>
              <a:rPr lang="en-US" dirty="0" smtClean="0"/>
              <a:t>  </a:t>
            </a:r>
          </a:p>
          <a:p>
            <a:r>
              <a:rPr lang="en-US" dirty="0" smtClean="0">
                <a:hlinkClick r:id="rId5"/>
              </a:rPr>
              <a:t>WWW.NATIONALHUMANSERVICES.ORG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https://amhca.nationalhealthcarecareers.com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/>
              </a:rPr>
              <a:t>WWW.DAODAS.SC.GOV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HTTPS://WWW.SAMHSA.GOV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4204" y="2353480"/>
            <a:ext cx="3972008" cy="16764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QUESTIONS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???</a:t>
            </a:r>
            <a:endParaRPr lang="en-US" sz="4800" dirty="0"/>
          </a:p>
        </p:txBody>
      </p:sp>
      <p:pic>
        <p:nvPicPr>
          <p:cNvPr id="5" name="Picture 4" descr="El Arte de Preguntar Para Obtener un S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903887"/>
            <a:ext cx="6705600" cy="45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OBJECTIVES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UNDERSTAND THE IMPORTANCE OF NETWORKING</a:t>
            </a:r>
          </a:p>
          <a:p>
            <a:r>
              <a:rPr lang="en-US" dirty="0" smtClean="0"/>
              <a:t>IDENTIFY EMPLOYMENT SOFT SKILLS</a:t>
            </a:r>
          </a:p>
          <a:p>
            <a:r>
              <a:rPr lang="en-US" dirty="0"/>
              <a:t>IDENTIFY CAREER OPTIONS FOR MASTERS LEVEL </a:t>
            </a:r>
            <a:r>
              <a:rPr lang="en-US" dirty="0" smtClean="0"/>
              <a:t>PROFESSIONALS</a:t>
            </a:r>
            <a:endParaRPr lang="en-US" dirty="0"/>
          </a:p>
          <a:p>
            <a:r>
              <a:rPr lang="en-US" dirty="0" smtClean="0"/>
              <a:t>ACCESS RESOURCES THAT LEAD TO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Importance of Networking</a:t>
            </a:r>
            <a:endParaRPr lang="en-US" dirty="0"/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368504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2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Effective Networking Can Lead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Lasting Partnerships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Recognition/ Exposure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Opportunities/ Employment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Identify Soft Skills That Are Important for Maintaining Employment 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Content Placeholder 6" descr="Employee Satisfaction Doesn’t Matter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286000"/>
            <a:ext cx="5157786" cy="3438524"/>
          </a:xfrm>
        </p:spPr>
      </p:pic>
      <p:pic>
        <p:nvPicPr>
          <p:cNvPr id="6" name="Content Placeholder 5" descr="Don’t Forget ‘&lt;strong&gt;Soft Skills&lt;/strong&gt;’ When Closing The Digital Gap ...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286000"/>
            <a:ext cx="5501638" cy="3438524"/>
          </a:xfrm>
        </p:spPr>
      </p:pic>
      <p:sp>
        <p:nvSpPr>
          <p:cNvPr id="8" name="&quot;No&quot; Symbol 7"/>
          <p:cNvSpPr/>
          <p:nvPr/>
        </p:nvSpPr>
        <p:spPr>
          <a:xfrm>
            <a:off x="6627812" y="1828800"/>
            <a:ext cx="4556764" cy="4495800"/>
          </a:xfrm>
          <a:prstGeom prst="noSmoking">
            <a:avLst/>
          </a:prstGeom>
          <a:solidFill>
            <a:srgbClr val="C00000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Interviewing Process</a:t>
            </a:r>
            <a:endParaRPr lang="en-US" sz="60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7" name="Content Placeholder 16" descr="Tips on How to Prepare for Your Next Job &lt;strong&gt;Interview&lt;/strong&gt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61" y="1752600"/>
            <a:ext cx="6864703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Dressing for an Interview</a:t>
            </a:r>
            <a:b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OK!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Content Placeholder 5" descr="Winning Image At Job &lt;strong&gt;Interviews&lt;/strong&gt; - How To &lt;strong&gt;Dress&lt;/strong&gt; For An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905000"/>
            <a:ext cx="2743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Winning Image At Job &lt;strong&gt;Interviews&lt;/strong&gt; - How To &lt;strong&gt;Dress&lt;/strong&gt; For An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58" y="1905000"/>
            <a:ext cx="3087584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609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How to Dress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65213" y="2743200"/>
            <a:ext cx="3581399" cy="3276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White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Grooming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413" y="1218568"/>
            <a:ext cx="6400800" cy="426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&quot;No&quot; Symbol 2"/>
          <p:cNvSpPr/>
          <p:nvPr/>
        </p:nvSpPr>
        <p:spPr>
          <a:xfrm>
            <a:off x="10437812" y="1748444"/>
            <a:ext cx="762000" cy="762000"/>
          </a:xfrm>
          <a:prstGeom prst="noSmoking">
            <a:avLst/>
          </a:prstGeom>
          <a:solidFill>
            <a:srgbClr val="CC0000">
              <a:alpha val="75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3612" y="1524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latin typeface="Wingdings" panose="05000000000000000000" pitchFamily="2" charset="2"/>
              </a:rPr>
              <a:t>ü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26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Dressing for an Interview</a:t>
            </a:r>
            <a:b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Inappropriate attire!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Content Placeholder 4" descr="6 most common mistakes made during a job &lt;strong&gt;interview&lt;/strong&gt; | Junk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489200"/>
            <a:ext cx="44196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2" descr="Free stock photo of african ethnicity, black, black-and-white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9" y="2489200"/>
            <a:ext cx="5029321" cy="294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</TotalTime>
  <Words>218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Corbel</vt:lpstr>
      <vt:lpstr>Wingdings</vt:lpstr>
      <vt:lpstr>Wingdings 2</vt:lpstr>
      <vt:lpstr>Digital Blue Tunnel 16x9</vt:lpstr>
      <vt:lpstr>Successful Pathways to Professional Helping  </vt:lpstr>
      <vt:lpstr>OBJECTIVES</vt:lpstr>
      <vt:lpstr>Understanding the Importance of Networking</vt:lpstr>
      <vt:lpstr>Effective Networking Can Lead To:</vt:lpstr>
      <vt:lpstr>Identify Soft Skills That Are Important for Maintaining Employment </vt:lpstr>
      <vt:lpstr>The Interviewing Process</vt:lpstr>
      <vt:lpstr>Dressing for an Interview What is OK!</vt:lpstr>
      <vt:lpstr>How to Dress</vt:lpstr>
      <vt:lpstr>Dressing for an Interview Inappropriate attire!</vt:lpstr>
      <vt:lpstr>Inappropriate Attire</vt:lpstr>
      <vt:lpstr>Develop a Solid Action Plan for Maximizing you Networking Skills</vt:lpstr>
      <vt:lpstr>Develop Plans for Building Access to Human Services / Social Work Resources.</vt:lpstr>
      <vt:lpstr>Resources</vt:lpstr>
      <vt:lpstr>QUESTIONS 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Renee' Coletrain</dc:creator>
  <cp:lastModifiedBy>Nadine Livingston</cp:lastModifiedBy>
  <cp:revision>35</cp:revision>
  <cp:lastPrinted>2019-02-22T18:36:53Z</cp:lastPrinted>
  <dcterms:created xsi:type="dcterms:W3CDTF">2019-02-19T23:00:25Z</dcterms:created>
  <dcterms:modified xsi:type="dcterms:W3CDTF">2019-02-28T01:39:25Z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