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66" r:id="rId2"/>
    <p:sldId id="267" r:id="rId3"/>
    <p:sldId id="268" r:id="rId4"/>
    <p:sldId id="269" r:id="rId5"/>
    <p:sldId id="322" r:id="rId6"/>
    <p:sldId id="308" r:id="rId7"/>
    <p:sldId id="323" r:id="rId8"/>
    <p:sldId id="324" r:id="rId9"/>
    <p:sldId id="325" r:id="rId10"/>
    <p:sldId id="328" r:id="rId11"/>
    <p:sldId id="270" r:id="rId12"/>
    <p:sldId id="309" r:id="rId13"/>
    <p:sldId id="310" r:id="rId14"/>
    <p:sldId id="271" r:id="rId15"/>
    <p:sldId id="335" r:id="rId16"/>
    <p:sldId id="275" r:id="rId17"/>
    <p:sldId id="332" r:id="rId18"/>
    <p:sldId id="316" r:id="rId19"/>
    <p:sldId id="311" r:id="rId20"/>
    <p:sldId id="312" r:id="rId21"/>
    <p:sldId id="313" r:id="rId22"/>
    <p:sldId id="314" r:id="rId23"/>
    <p:sldId id="280" r:id="rId24"/>
    <p:sldId id="281" r:id="rId25"/>
    <p:sldId id="317" r:id="rId26"/>
    <p:sldId id="285" r:id="rId27"/>
    <p:sldId id="284" r:id="rId28"/>
    <p:sldId id="286" r:id="rId29"/>
    <p:sldId id="318" r:id="rId30"/>
    <p:sldId id="319" r:id="rId31"/>
    <p:sldId id="320" r:id="rId32"/>
    <p:sldId id="321" r:id="rId33"/>
    <p:sldId id="329" r:id="rId34"/>
    <p:sldId id="330" r:id="rId35"/>
    <p:sldId id="331" r:id="rId36"/>
    <p:sldId id="339" r:id="rId37"/>
    <p:sldId id="361" r:id="rId38"/>
    <p:sldId id="340" r:id="rId39"/>
    <p:sldId id="327" r:id="rId40"/>
    <p:sldId id="336" r:id="rId41"/>
    <p:sldId id="334" r:id="rId42"/>
    <p:sldId id="360" r:id="rId43"/>
    <p:sldId id="333" r:id="rId44"/>
    <p:sldId id="337" r:id="rId45"/>
    <p:sldId id="341" r:id="rId46"/>
    <p:sldId id="342" r:id="rId47"/>
    <p:sldId id="357" r:id="rId48"/>
    <p:sldId id="343" r:id="rId49"/>
    <p:sldId id="358" r:id="rId50"/>
    <p:sldId id="344" r:id="rId51"/>
    <p:sldId id="351" r:id="rId52"/>
    <p:sldId id="346" r:id="rId53"/>
    <p:sldId id="347" r:id="rId54"/>
    <p:sldId id="355" r:id="rId55"/>
    <p:sldId id="356" r:id="rId56"/>
    <p:sldId id="348" r:id="rId57"/>
    <p:sldId id="349" r:id="rId58"/>
    <p:sldId id="350" r:id="rId59"/>
    <p:sldId id="353" r:id="rId60"/>
    <p:sldId id="354" r:id="rId61"/>
    <p:sldId id="362" r:id="rId62"/>
    <p:sldId id="363" r:id="rId63"/>
    <p:sldId id="364" r:id="rId64"/>
    <p:sldId id="307"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C66"/>
    <a:srgbClr val="BCC99D"/>
    <a:srgbClr val="CD5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F42E4BF-C6C6-4BC6-9D63-578709E87CEA}" type="datetimeFigureOut">
              <a:rPr lang="en-US" smtClean="0"/>
              <a:t>2/11/2020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AA0A5E-AB86-4E06-A15A-083984C308A6}" type="slidenum">
              <a:rPr lang="en-US" smtClean="0"/>
              <a:t>‹#›</a:t>
            </a:fld>
            <a:endParaRPr lang="en-US"/>
          </a:p>
        </p:txBody>
      </p:sp>
    </p:spTree>
    <p:extLst>
      <p:ext uri="{BB962C8B-B14F-4D97-AF65-F5344CB8AC3E}">
        <p14:creationId xmlns:p14="http://schemas.microsoft.com/office/powerpoint/2010/main" val="1426607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749A1A-BA44-4CC6-BCCD-0A7F8B46AC48}" type="datetimeFigureOut">
              <a:rPr lang="en-US" smtClean="0"/>
              <a:t>2/11/2020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8C6EB0-2BA3-4CA4-A25E-664C46B4F546}" type="slidenum">
              <a:rPr lang="en-US" smtClean="0"/>
              <a:t>‹#›</a:t>
            </a:fld>
            <a:endParaRPr lang="en-US"/>
          </a:p>
        </p:txBody>
      </p:sp>
    </p:spTree>
    <p:extLst>
      <p:ext uri="{BB962C8B-B14F-4D97-AF65-F5344CB8AC3E}">
        <p14:creationId xmlns:p14="http://schemas.microsoft.com/office/powerpoint/2010/main" val="82744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260D6A-CCAE-433B-8A02-AC3F69834491}" type="slidenum">
              <a:rPr lang="en-CA" smtClean="0"/>
              <a:t>2</a:t>
            </a:fld>
            <a:endParaRPr lang="en-CA"/>
          </a:p>
        </p:txBody>
      </p:sp>
    </p:spTree>
    <p:extLst>
      <p:ext uri="{BB962C8B-B14F-4D97-AF65-F5344CB8AC3E}">
        <p14:creationId xmlns:p14="http://schemas.microsoft.com/office/powerpoint/2010/main" val="236059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smtClean="0"/>
              <a:t>Continuing with the house on fire analogy…</a:t>
            </a:r>
          </a:p>
          <a:p>
            <a:endParaRPr lang="en-US" dirty="0"/>
          </a:p>
          <a:p>
            <a:r>
              <a:rPr lang="en-US" dirty="0" smtClean="0"/>
              <a:t>Review these bullets and related them to providing treating and recovery services to individuals with SUDs and keeping the fire extinguished and the processes of rebuilding the house. </a:t>
            </a:r>
            <a:endParaRPr lang="en-US" dirty="0"/>
          </a:p>
          <a:p>
            <a:r>
              <a:rPr lang="en-US" dirty="0" smtClean="0"/>
              <a:t>The SUD field has been less successful in:</a:t>
            </a:r>
          </a:p>
          <a:p>
            <a:pPr marL="285750" indent="-171450">
              <a:buFont typeface="Arial" panose="020B0604020202020204" pitchFamily="34" charset="0"/>
              <a:buChar char="•"/>
            </a:pPr>
            <a:r>
              <a:rPr lang="en-US" dirty="0" smtClean="0"/>
              <a:t>Preventing relapse</a:t>
            </a:r>
          </a:p>
          <a:p>
            <a:pPr marL="285750" indent="-171450">
              <a:buFont typeface="Arial" panose="020B0604020202020204" pitchFamily="34" charset="0"/>
              <a:buChar char="•"/>
            </a:pPr>
            <a:r>
              <a:rPr lang="en-US" dirty="0" smtClean="0"/>
              <a:t>Helping the individual create plans to reconstruct their life (comprehensive treatment planning with more than one agency)</a:t>
            </a:r>
          </a:p>
          <a:p>
            <a:pPr marL="285750" indent="-171450">
              <a:buFont typeface="Arial" panose="020B0604020202020204" pitchFamily="34" charset="0"/>
              <a:buChar char="•"/>
            </a:pPr>
            <a:r>
              <a:rPr lang="en-US" dirty="0" smtClean="0"/>
              <a:t>Providing guidance, direction, and support to increase recovery capital</a:t>
            </a:r>
          </a:p>
          <a:p>
            <a:pPr marL="285750" indent="-171450">
              <a:buFont typeface="Arial" panose="020B0604020202020204" pitchFamily="34" charset="0"/>
              <a:buChar char="•"/>
            </a:pPr>
            <a:r>
              <a:rPr lang="en-US" dirty="0" smtClean="0"/>
              <a:t>Helping and advocating for individuals to navigate difficult systems that might have barriers</a:t>
            </a:r>
          </a:p>
          <a:p>
            <a:r>
              <a:rPr lang="en-US" dirty="0" smtClean="0"/>
              <a:t>White’s paper listed below has a list of steps that the SUD field can do to increase recovery capital which are not listed here.</a:t>
            </a:r>
          </a:p>
          <a:p>
            <a:endParaRPr lang="en-US" dirty="0" smtClean="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28</a:t>
            </a:fld>
            <a:endParaRPr lang="en-US" dirty="0"/>
          </a:p>
        </p:txBody>
      </p:sp>
    </p:spTree>
    <p:extLst>
      <p:ext uri="{BB962C8B-B14F-4D97-AF65-F5344CB8AC3E}">
        <p14:creationId xmlns:p14="http://schemas.microsoft.com/office/powerpoint/2010/main" val="68541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smtClean="0"/>
              <a:t>Continuing with the house on fire analogy…</a:t>
            </a:r>
          </a:p>
          <a:p>
            <a:endParaRPr lang="en-US" dirty="0"/>
          </a:p>
          <a:p>
            <a:r>
              <a:rPr lang="en-US" dirty="0" smtClean="0"/>
              <a:t>Review these bullets and related them to providing treating and recovery services to individuals with SUDs and keeping the fire extinguished and the processes of rebuilding the house. </a:t>
            </a:r>
            <a:endParaRPr lang="en-US" dirty="0"/>
          </a:p>
          <a:p>
            <a:r>
              <a:rPr lang="en-US" dirty="0" smtClean="0"/>
              <a:t>The SUD field has been less successful in:</a:t>
            </a:r>
          </a:p>
          <a:p>
            <a:pPr marL="285750" indent="-171450">
              <a:buFont typeface="Arial" panose="020B0604020202020204" pitchFamily="34" charset="0"/>
              <a:buChar char="•"/>
            </a:pPr>
            <a:r>
              <a:rPr lang="en-US" dirty="0" smtClean="0"/>
              <a:t>Preventing relapse</a:t>
            </a:r>
          </a:p>
          <a:p>
            <a:pPr marL="285750" indent="-171450">
              <a:buFont typeface="Arial" panose="020B0604020202020204" pitchFamily="34" charset="0"/>
              <a:buChar char="•"/>
            </a:pPr>
            <a:r>
              <a:rPr lang="en-US" dirty="0" smtClean="0"/>
              <a:t>Helping the individual create plans to reconstruct their life (comprehensive treatment planning with more than one agency)</a:t>
            </a:r>
          </a:p>
          <a:p>
            <a:pPr marL="285750" indent="-171450">
              <a:buFont typeface="Arial" panose="020B0604020202020204" pitchFamily="34" charset="0"/>
              <a:buChar char="•"/>
            </a:pPr>
            <a:r>
              <a:rPr lang="en-US" dirty="0" smtClean="0"/>
              <a:t>Providing guidance, direction, and support to increase recovery capital</a:t>
            </a:r>
          </a:p>
          <a:p>
            <a:pPr marL="285750" indent="-171450">
              <a:buFont typeface="Arial" panose="020B0604020202020204" pitchFamily="34" charset="0"/>
              <a:buChar char="•"/>
            </a:pPr>
            <a:r>
              <a:rPr lang="en-US" dirty="0" smtClean="0"/>
              <a:t>Helping and advocating for individuals to navigate difficult systems that might have barriers</a:t>
            </a:r>
          </a:p>
          <a:p>
            <a:r>
              <a:rPr lang="en-US" dirty="0" smtClean="0"/>
              <a:t>White’s paper listed below has a list of steps that the SUD field can do to increase recovery capital which are not listed here.</a:t>
            </a:r>
          </a:p>
          <a:p>
            <a:endParaRPr lang="en-US" dirty="0" smtClean="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29</a:t>
            </a:fld>
            <a:endParaRPr lang="en-US" dirty="0"/>
          </a:p>
        </p:txBody>
      </p:sp>
    </p:spTree>
    <p:extLst>
      <p:ext uri="{BB962C8B-B14F-4D97-AF65-F5344CB8AC3E}">
        <p14:creationId xmlns:p14="http://schemas.microsoft.com/office/powerpoint/2010/main" val="50559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smtClean="0"/>
              <a:t>Continuing with the house on fire analogy…</a:t>
            </a:r>
          </a:p>
          <a:p>
            <a:endParaRPr lang="en-US" dirty="0"/>
          </a:p>
          <a:p>
            <a:r>
              <a:rPr lang="en-US" dirty="0" smtClean="0"/>
              <a:t>Review these bullets and related them to providing treating and recovery services to individuals with SUDs and keeping the fire extinguished and the processes of rebuilding the house. </a:t>
            </a:r>
            <a:endParaRPr lang="en-US" dirty="0"/>
          </a:p>
          <a:p>
            <a:r>
              <a:rPr lang="en-US" dirty="0" smtClean="0"/>
              <a:t>The SUD field has been less successful in:</a:t>
            </a:r>
          </a:p>
          <a:p>
            <a:pPr marL="285750" indent="-171450">
              <a:buFont typeface="Arial" panose="020B0604020202020204" pitchFamily="34" charset="0"/>
              <a:buChar char="•"/>
            </a:pPr>
            <a:r>
              <a:rPr lang="en-US" dirty="0" smtClean="0"/>
              <a:t>Preventing relapse</a:t>
            </a:r>
          </a:p>
          <a:p>
            <a:pPr marL="285750" indent="-171450">
              <a:buFont typeface="Arial" panose="020B0604020202020204" pitchFamily="34" charset="0"/>
              <a:buChar char="•"/>
            </a:pPr>
            <a:r>
              <a:rPr lang="en-US" dirty="0" smtClean="0"/>
              <a:t>Helping the individual create plans to reconstruct their life (comprehensive treatment planning with more than one agency)</a:t>
            </a:r>
          </a:p>
          <a:p>
            <a:pPr marL="285750" indent="-171450">
              <a:buFont typeface="Arial" panose="020B0604020202020204" pitchFamily="34" charset="0"/>
              <a:buChar char="•"/>
            </a:pPr>
            <a:r>
              <a:rPr lang="en-US" dirty="0" smtClean="0"/>
              <a:t>Providing guidance, direction, and support to increase recovery capital</a:t>
            </a:r>
          </a:p>
          <a:p>
            <a:pPr marL="285750" indent="-171450">
              <a:buFont typeface="Arial" panose="020B0604020202020204" pitchFamily="34" charset="0"/>
              <a:buChar char="•"/>
            </a:pPr>
            <a:r>
              <a:rPr lang="en-US" dirty="0" smtClean="0"/>
              <a:t>Helping and advocating for individuals to navigate difficult systems that might have barriers</a:t>
            </a:r>
          </a:p>
          <a:p>
            <a:r>
              <a:rPr lang="en-US" dirty="0" smtClean="0"/>
              <a:t>White’s paper listed below has a list of steps that the SUD field can do to increase recovery capital which are not listed here.</a:t>
            </a:r>
          </a:p>
          <a:p>
            <a:endParaRPr lang="en-US" dirty="0" smtClean="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30</a:t>
            </a:fld>
            <a:endParaRPr lang="en-US" dirty="0"/>
          </a:p>
        </p:txBody>
      </p:sp>
    </p:spTree>
    <p:extLst>
      <p:ext uri="{BB962C8B-B14F-4D97-AF65-F5344CB8AC3E}">
        <p14:creationId xmlns:p14="http://schemas.microsoft.com/office/powerpoint/2010/main" val="160731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smtClean="0"/>
              <a:t>Continuing with the house on fire analogy…</a:t>
            </a:r>
          </a:p>
          <a:p>
            <a:endParaRPr lang="en-US" dirty="0"/>
          </a:p>
          <a:p>
            <a:r>
              <a:rPr lang="en-US" dirty="0" smtClean="0"/>
              <a:t>Review these bullets and related them to providing treating and recovery services to individuals with SUDs and keeping the fire extinguished and the processes of rebuilding the house. </a:t>
            </a:r>
            <a:endParaRPr lang="en-US" dirty="0"/>
          </a:p>
          <a:p>
            <a:r>
              <a:rPr lang="en-US" dirty="0" smtClean="0"/>
              <a:t>The SUD field has been less successful in:</a:t>
            </a:r>
          </a:p>
          <a:p>
            <a:pPr marL="285750" indent="-171450">
              <a:buFont typeface="Arial" panose="020B0604020202020204" pitchFamily="34" charset="0"/>
              <a:buChar char="•"/>
            </a:pPr>
            <a:r>
              <a:rPr lang="en-US" dirty="0" smtClean="0"/>
              <a:t>Preventing relapse</a:t>
            </a:r>
          </a:p>
          <a:p>
            <a:pPr marL="285750" indent="-171450">
              <a:buFont typeface="Arial" panose="020B0604020202020204" pitchFamily="34" charset="0"/>
              <a:buChar char="•"/>
            </a:pPr>
            <a:r>
              <a:rPr lang="en-US" dirty="0" smtClean="0"/>
              <a:t>Helping the individual create plans to reconstruct their life (comprehensive treatment planning with more than one agency)</a:t>
            </a:r>
          </a:p>
          <a:p>
            <a:pPr marL="285750" indent="-171450">
              <a:buFont typeface="Arial" panose="020B0604020202020204" pitchFamily="34" charset="0"/>
              <a:buChar char="•"/>
            </a:pPr>
            <a:r>
              <a:rPr lang="en-US" dirty="0" smtClean="0"/>
              <a:t>Providing guidance, direction, and support to increase recovery capital</a:t>
            </a:r>
          </a:p>
          <a:p>
            <a:pPr marL="285750" indent="-171450">
              <a:buFont typeface="Arial" panose="020B0604020202020204" pitchFamily="34" charset="0"/>
              <a:buChar char="•"/>
            </a:pPr>
            <a:r>
              <a:rPr lang="en-US" dirty="0" smtClean="0"/>
              <a:t>Helping and advocating for individuals to navigate difficult systems that might have barriers</a:t>
            </a:r>
          </a:p>
          <a:p>
            <a:r>
              <a:rPr lang="en-US" dirty="0" smtClean="0"/>
              <a:t>White’s paper listed below has a list of steps that the SUD field can do to increase recovery capital which are not listed here.</a:t>
            </a:r>
          </a:p>
          <a:p>
            <a:endParaRPr lang="en-US" dirty="0" smtClean="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31</a:t>
            </a:fld>
            <a:endParaRPr lang="en-US" dirty="0"/>
          </a:p>
        </p:txBody>
      </p:sp>
    </p:spTree>
    <p:extLst>
      <p:ext uri="{BB962C8B-B14F-4D97-AF65-F5344CB8AC3E}">
        <p14:creationId xmlns:p14="http://schemas.microsoft.com/office/powerpoint/2010/main" val="167457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smtClean="0"/>
              <a:t>Continuing with the house on fire analogy…</a:t>
            </a:r>
          </a:p>
          <a:p>
            <a:endParaRPr lang="en-US" dirty="0"/>
          </a:p>
          <a:p>
            <a:r>
              <a:rPr lang="en-US" dirty="0" smtClean="0"/>
              <a:t>Review these bullets and related them to providing treating and recovery services to individuals with SUDs and keeping the fire extinguished and the processes of rebuilding the house. </a:t>
            </a:r>
            <a:endParaRPr lang="en-US" dirty="0"/>
          </a:p>
          <a:p>
            <a:r>
              <a:rPr lang="en-US" dirty="0" smtClean="0"/>
              <a:t>The SUD field has been less successful in:</a:t>
            </a:r>
          </a:p>
          <a:p>
            <a:pPr marL="285750" indent="-171450">
              <a:buFont typeface="Arial" panose="020B0604020202020204" pitchFamily="34" charset="0"/>
              <a:buChar char="•"/>
            </a:pPr>
            <a:r>
              <a:rPr lang="en-US" dirty="0" smtClean="0"/>
              <a:t>Preventing relapse</a:t>
            </a:r>
          </a:p>
          <a:p>
            <a:pPr marL="285750" indent="-171450">
              <a:buFont typeface="Arial" panose="020B0604020202020204" pitchFamily="34" charset="0"/>
              <a:buChar char="•"/>
            </a:pPr>
            <a:r>
              <a:rPr lang="en-US" dirty="0" smtClean="0"/>
              <a:t>Helping the individual create plans to reconstruct their life (comprehensive treatment planning with more than one agency)</a:t>
            </a:r>
          </a:p>
          <a:p>
            <a:pPr marL="285750" indent="-171450">
              <a:buFont typeface="Arial" panose="020B0604020202020204" pitchFamily="34" charset="0"/>
              <a:buChar char="•"/>
            </a:pPr>
            <a:r>
              <a:rPr lang="en-US" dirty="0" smtClean="0"/>
              <a:t>Providing guidance, direction, and support to increase recovery capital</a:t>
            </a:r>
          </a:p>
          <a:p>
            <a:pPr marL="285750" indent="-171450">
              <a:buFont typeface="Arial" panose="020B0604020202020204" pitchFamily="34" charset="0"/>
              <a:buChar char="•"/>
            </a:pPr>
            <a:r>
              <a:rPr lang="en-US" dirty="0" smtClean="0"/>
              <a:t>Helping and advocating for individuals to navigate difficult systems that might have barriers</a:t>
            </a:r>
          </a:p>
          <a:p>
            <a:r>
              <a:rPr lang="en-US" dirty="0" smtClean="0"/>
              <a:t>White’s paper listed below has a list of steps that the SUD field can do to increase recovery capital which are not listed here.</a:t>
            </a:r>
          </a:p>
          <a:p>
            <a:endParaRPr lang="en-US" dirty="0" smtClean="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32</a:t>
            </a:fld>
            <a:endParaRPr lang="en-US" dirty="0"/>
          </a:p>
        </p:txBody>
      </p:sp>
    </p:spTree>
    <p:extLst>
      <p:ext uri="{BB962C8B-B14F-4D97-AF65-F5344CB8AC3E}">
        <p14:creationId xmlns:p14="http://schemas.microsoft.com/office/powerpoint/2010/main" val="93589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extent of material is so vast, I tried to narrow it down to the</a:t>
            </a:r>
            <a:r>
              <a:rPr lang="en-CA" baseline="0" dirty="0" smtClean="0"/>
              <a:t> </a:t>
            </a:r>
            <a:r>
              <a:rPr lang="en-CA" baseline="0" smtClean="0"/>
              <a:t>essential information.</a:t>
            </a:r>
            <a:endParaRPr lang="en-CA"/>
          </a:p>
        </p:txBody>
      </p:sp>
      <p:sp>
        <p:nvSpPr>
          <p:cNvPr id="4" name="Slide Number Placeholder 3"/>
          <p:cNvSpPr>
            <a:spLocks noGrp="1"/>
          </p:cNvSpPr>
          <p:nvPr>
            <p:ph type="sldNum" sz="quarter" idx="10"/>
          </p:nvPr>
        </p:nvSpPr>
        <p:spPr/>
        <p:txBody>
          <a:bodyPr/>
          <a:lstStyle/>
          <a:p>
            <a:fld id="{5D260D6A-CCAE-433B-8A02-AC3F69834491}" type="slidenum">
              <a:rPr lang="en-CA" smtClean="0"/>
              <a:t>3</a:t>
            </a:fld>
            <a:endParaRPr lang="en-CA"/>
          </a:p>
        </p:txBody>
      </p:sp>
    </p:spTree>
    <p:extLst>
      <p:ext uri="{BB962C8B-B14F-4D97-AF65-F5344CB8AC3E}">
        <p14:creationId xmlns:p14="http://schemas.microsoft.com/office/powerpoint/2010/main" val="393945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extent of material is so vast, I tried to narrow it down to the</a:t>
            </a:r>
            <a:r>
              <a:rPr lang="en-CA" baseline="0" dirty="0" smtClean="0"/>
              <a:t> </a:t>
            </a:r>
            <a:r>
              <a:rPr lang="en-CA" baseline="0" smtClean="0"/>
              <a:t>essential information.</a:t>
            </a:r>
            <a:endParaRPr lang="en-CA"/>
          </a:p>
        </p:txBody>
      </p:sp>
      <p:sp>
        <p:nvSpPr>
          <p:cNvPr id="4" name="Slide Number Placeholder 3"/>
          <p:cNvSpPr>
            <a:spLocks noGrp="1"/>
          </p:cNvSpPr>
          <p:nvPr>
            <p:ph type="sldNum" sz="quarter" idx="10"/>
          </p:nvPr>
        </p:nvSpPr>
        <p:spPr/>
        <p:txBody>
          <a:bodyPr/>
          <a:lstStyle/>
          <a:p>
            <a:fld id="{5D260D6A-CCAE-433B-8A02-AC3F69834491}" type="slidenum">
              <a:rPr lang="en-CA" smtClean="0"/>
              <a:t>5</a:t>
            </a:fld>
            <a:endParaRPr lang="en-CA"/>
          </a:p>
        </p:txBody>
      </p:sp>
    </p:spTree>
    <p:extLst>
      <p:ext uri="{BB962C8B-B14F-4D97-AF65-F5344CB8AC3E}">
        <p14:creationId xmlns:p14="http://schemas.microsoft.com/office/powerpoint/2010/main" val="210802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extent of material is so vast, I tried to narrow it down to the</a:t>
            </a:r>
            <a:r>
              <a:rPr lang="en-CA" baseline="0" dirty="0" smtClean="0"/>
              <a:t> </a:t>
            </a:r>
            <a:r>
              <a:rPr lang="en-CA" baseline="0" smtClean="0"/>
              <a:t>essential information.</a:t>
            </a:r>
            <a:endParaRPr lang="en-CA"/>
          </a:p>
        </p:txBody>
      </p:sp>
      <p:sp>
        <p:nvSpPr>
          <p:cNvPr id="4" name="Slide Number Placeholder 3"/>
          <p:cNvSpPr>
            <a:spLocks noGrp="1"/>
          </p:cNvSpPr>
          <p:nvPr>
            <p:ph type="sldNum" sz="quarter" idx="10"/>
          </p:nvPr>
        </p:nvSpPr>
        <p:spPr/>
        <p:txBody>
          <a:bodyPr/>
          <a:lstStyle/>
          <a:p>
            <a:fld id="{5D260D6A-CCAE-433B-8A02-AC3F69834491}" type="slidenum">
              <a:rPr lang="en-CA" smtClean="0"/>
              <a:t>7</a:t>
            </a:fld>
            <a:endParaRPr lang="en-CA"/>
          </a:p>
        </p:txBody>
      </p:sp>
    </p:spTree>
    <p:extLst>
      <p:ext uri="{BB962C8B-B14F-4D97-AF65-F5344CB8AC3E}">
        <p14:creationId xmlns:p14="http://schemas.microsoft.com/office/powerpoint/2010/main" val="100803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extent of material is so vast, I tried to narrow it down to the</a:t>
            </a:r>
            <a:r>
              <a:rPr lang="en-CA" baseline="0" dirty="0" smtClean="0"/>
              <a:t> </a:t>
            </a:r>
            <a:r>
              <a:rPr lang="en-CA" baseline="0" smtClean="0"/>
              <a:t>essential information.</a:t>
            </a:r>
            <a:endParaRPr lang="en-CA"/>
          </a:p>
        </p:txBody>
      </p:sp>
      <p:sp>
        <p:nvSpPr>
          <p:cNvPr id="4" name="Slide Number Placeholder 3"/>
          <p:cNvSpPr>
            <a:spLocks noGrp="1"/>
          </p:cNvSpPr>
          <p:nvPr>
            <p:ph type="sldNum" sz="quarter" idx="10"/>
          </p:nvPr>
        </p:nvSpPr>
        <p:spPr/>
        <p:txBody>
          <a:bodyPr/>
          <a:lstStyle/>
          <a:p>
            <a:fld id="{5D260D6A-CCAE-433B-8A02-AC3F69834491}" type="slidenum">
              <a:rPr lang="en-CA" smtClean="0"/>
              <a:t>8</a:t>
            </a:fld>
            <a:endParaRPr lang="en-CA"/>
          </a:p>
        </p:txBody>
      </p:sp>
    </p:spTree>
    <p:extLst>
      <p:ext uri="{BB962C8B-B14F-4D97-AF65-F5344CB8AC3E}">
        <p14:creationId xmlns:p14="http://schemas.microsoft.com/office/powerpoint/2010/main" val="303210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extent of material is so vast, I tried to narrow it down to the</a:t>
            </a:r>
            <a:r>
              <a:rPr lang="en-CA" baseline="0" dirty="0" smtClean="0"/>
              <a:t> </a:t>
            </a:r>
            <a:r>
              <a:rPr lang="en-CA" baseline="0" smtClean="0"/>
              <a:t>essential information.</a:t>
            </a:r>
            <a:endParaRPr lang="en-CA"/>
          </a:p>
        </p:txBody>
      </p:sp>
      <p:sp>
        <p:nvSpPr>
          <p:cNvPr id="4" name="Slide Number Placeholder 3"/>
          <p:cNvSpPr>
            <a:spLocks noGrp="1"/>
          </p:cNvSpPr>
          <p:nvPr>
            <p:ph type="sldNum" sz="quarter" idx="10"/>
          </p:nvPr>
        </p:nvSpPr>
        <p:spPr/>
        <p:txBody>
          <a:bodyPr/>
          <a:lstStyle/>
          <a:p>
            <a:fld id="{5D260D6A-CCAE-433B-8A02-AC3F69834491}" type="slidenum">
              <a:rPr lang="en-CA" smtClean="0"/>
              <a:t>9</a:t>
            </a:fld>
            <a:endParaRPr lang="en-CA"/>
          </a:p>
        </p:txBody>
      </p:sp>
    </p:spTree>
    <p:extLst>
      <p:ext uri="{BB962C8B-B14F-4D97-AF65-F5344CB8AC3E}">
        <p14:creationId xmlns:p14="http://schemas.microsoft.com/office/powerpoint/2010/main" val="167743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smtClean="0"/>
              <a:t>Continuing with the house on fire analogy…</a:t>
            </a:r>
          </a:p>
          <a:p>
            <a:endParaRPr lang="en-US" dirty="0"/>
          </a:p>
          <a:p>
            <a:r>
              <a:rPr lang="en-US" dirty="0" smtClean="0"/>
              <a:t>Review these bullets and related them to providing treating and recovery services to individuals with SUDs and keeping the fire extinguished and the processes of rebuilding the house. </a:t>
            </a:r>
            <a:endParaRPr lang="en-US" dirty="0"/>
          </a:p>
          <a:p>
            <a:r>
              <a:rPr lang="en-US" dirty="0" smtClean="0"/>
              <a:t>The SUD field has been less successful in:</a:t>
            </a:r>
          </a:p>
          <a:p>
            <a:pPr marL="285750" indent="-171450">
              <a:buFont typeface="Arial" panose="020B0604020202020204" pitchFamily="34" charset="0"/>
              <a:buChar char="•"/>
            </a:pPr>
            <a:r>
              <a:rPr lang="en-US" dirty="0" smtClean="0"/>
              <a:t>Preventing relapse</a:t>
            </a:r>
          </a:p>
          <a:p>
            <a:pPr marL="285750" indent="-171450">
              <a:buFont typeface="Arial" panose="020B0604020202020204" pitchFamily="34" charset="0"/>
              <a:buChar char="•"/>
            </a:pPr>
            <a:r>
              <a:rPr lang="en-US" dirty="0" smtClean="0"/>
              <a:t>Helping the individual create plans to reconstruct their life (comprehensive treatment planning with more than one agency)</a:t>
            </a:r>
          </a:p>
          <a:p>
            <a:pPr marL="285750" indent="-171450">
              <a:buFont typeface="Arial" panose="020B0604020202020204" pitchFamily="34" charset="0"/>
              <a:buChar char="•"/>
            </a:pPr>
            <a:r>
              <a:rPr lang="en-US" dirty="0" smtClean="0"/>
              <a:t>Providing guidance, direction, and support to increase recovery capital</a:t>
            </a:r>
          </a:p>
          <a:p>
            <a:pPr marL="285750" indent="-171450">
              <a:buFont typeface="Arial" panose="020B0604020202020204" pitchFamily="34" charset="0"/>
              <a:buChar char="•"/>
            </a:pPr>
            <a:r>
              <a:rPr lang="en-US" dirty="0" smtClean="0"/>
              <a:t>Helping and advocating for individuals to navigate difficult systems that might have barriers</a:t>
            </a:r>
          </a:p>
          <a:p>
            <a:r>
              <a:rPr lang="en-US" dirty="0" smtClean="0"/>
              <a:t>White’s paper listed below has a list of steps that the SUD field can do to increase recovery capital which are not listed here.</a:t>
            </a:r>
          </a:p>
          <a:p>
            <a:endParaRPr lang="en-US" dirty="0" smtClean="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10</a:t>
            </a:fld>
            <a:endParaRPr lang="en-US" dirty="0"/>
          </a:p>
        </p:txBody>
      </p:sp>
    </p:spTree>
    <p:extLst>
      <p:ext uri="{BB962C8B-B14F-4D97-AF65-F5344CB8AC3E}">
        <p14:creationId xmlns:p14="http://schemas.microsoft.com/office/powerpoint/2010/main" val="313406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analogy appears in the article by John Kelley and colleagues and is useful when discussing recovery and recovery capital.</a:t>
            </a:r>
          </a:p>
          <a:p>
            <a:endParaRPr lang="en-US" dirty="0"/>
          </a:p>
          <a:p>
            <a:r>
              <a:rPr lang="en-US" dirty="0" smtClean="0"/>
              <a:t>Much of the current SUD research demonstrates that professionals understand how to initially stop substance use, meaning that these professionals know how to medically detox someone from opioids, alcohol, and other sedative hypnotics, and ensure that the patient is clinically stable. Medical professionals can effectively treat overdoses in many cases and stabilize the patients. This wasn’t true 50 years ago so advancements have been made. The next slide discusses the challenges behavioral health professionals continue to face with individuals with SUDs post detoxification.</a:t>
            </a:r>
          </a:p>
          <a:p>
            <a:endParaRPr lang="en-US" dirty="0"/>
          </a:p>
          <a:p>
            <a:pPr marL="228600" indent="-228600"/>
            <a:endParaRPr lang="en-US" dirty="0" smtClean="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26</a:t>
            </a:fld>
            <a:endParaRPr lang="en-US" dirty="0"/>
          </a:p>
        </p:txBody>
      </p:sp>
    </p:spTree>
    <p:extLst>
      <p:ext uri="{BB962C8B-B14F-4D97-AF65-F5344CB8AC3E}">
        <p14:creationId xmlns:p14="http://schemas.microsoft.com/office/powerpoint/2010/main" val="62745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reinforces the point that recovery is not just about abstinence but about improvements in all areas of an individual’s life. The concept of Recovery Capital (defined and discussed later) helps build that case.</a:t>
            </a:r>
            <a:endParaRPr lang="en-US" dirty="0"/>
          </a:p>
          <a:p>
            <a:endParaRPr lang="en-US" dirty="0" smtClean="0"/>
          </a:p>
          <a:p>
            <a:endParaRPr lang="en-US" dirty="0"/>
          </a:p>
          <a:p>
            <a:endParaRPr lang="en-US" dirty="0" smtClean="0"/>
          </a:p>
          <a:p>
            <a:endParaRPr lang="en-US" dirty="0"/>
          </a:p>
          <a:p>
            <a:endParaRPr lang="en-US" dirty="0" smtClean="0"/>
          </a:p>
          <a:p>
            <a:endParaRPr lang="en-US" dirty="0"/>
          </a:p>
          <a:p>
            <a:pPr marL="228600" indent="-228600"/>
            <a:r>
              <a:rPr lang="en-US" dirty="0" smtClean="0"/>
              <a:t>Kelly</a:t>
            </a:r>
            <a:r>
              <a:rPr lang="en-US" dirty="0"/>
              <a:t>, </a:t>
            </a:r>
            <a:r>
              <a:rPr lang="en-US" dirty="0" smtClean="0"/>
              <a:t>J.F</a:t>
            </a:r>
            <a:r>
              <a:rPr lang="en-US" dirty="0"/>
              <a:t>., Greene, </a:t>
            </a:r>
            <a:r>
              <a:rPr lang="en-US" dirty="0" smtClean="0"/>
              <a:t>M.C</a:t>
            </a:r>
            <a:r>
              <a:rPr lang="en-US" dirty="0"/>
              <a:t>., &amp; Bergman, </a:t>
            </a:r>
            <a:r>
              <a:rPr lang="en-US" dirty="0" smtClean="0"/>
              <a:t>B.G</a:t>
            </a:r>
            <a:r>
              <a:rPr lang="en-US" dirty="0"/>
              <a:t>. (2018). Beyond abstinence: Changes in indices of quality of life with time in recovery in a nationally representative sample of U.S. adults. </a:t>
            </a:r>
            <a:r>
              <a:rPr lang="en-US" i="1" dirty="0"/>
              <a:t>Alcoholism: Clinical &amp; Experimental Research, 42</a:t>
            </a:r>
            <a:r>
              <a:rPr lang="en-US" dirty="0"/>
              <a:t>(4), 770-780</a:t>
            </a:r>
            <a:r>
              <a:rPr lang="en-US" dirty="0" smtClean="0"/>
              <a:t>.</a:t>
            </a:r>
          </a:p>
          <a:p>
            <a:pPr marL="228600" indent="-228600"/>
            <a:r>
              <a:rPr lang="en-US" dirty="0" smtClean="0"/>
              <a:t>White</a:t>
            </a:r>
            <a:r>
              <a:rPr lang="en-US" dirty="0"/>
              <a:t>, W.L. (2018, June 18). Quality of Life in Early Recovery and Beyond. (Blog Post). Retrieved from </a:t>
            </a:r>
            <a:r>
              <a:rPr lang="en-US" dirty="0">
                <a:hlinkClick r:id="rId3"/>
              </a:rPr>
              <a:t>http://www.williamwhitepapers.com/blog/2018/06/quality-of-life-in-early-recovery-and-beyond.html 1/3</a:t>
            </a:r>
            <a:r>
              <a:rPr lang="en-US" dirty="0"/>
              <a:t> </a:t>
            </a:r>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27</a:t>
            </a:fld>
            <a:endParaRPr lang="en-US"/>
          </a:p>
        </p:txBody>
      </p:sp>
    </p:spTree>
    <p:extLst>
      <p:ext uri="{BB962C8B-B14F-4D97-AF65-F5344CB8AC3E}">
        <p14:creationId xmlns:p14="http://schemas.microsoft.com/office/powerpoint/2010/main" val="396786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B06A22-58B1-4931-9521-15C9F7FBD49D}"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193567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06A22-58B1-4931-9521-15C9F7FBD49D}"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390242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06A22-58B1-4931-9521-15C9F7FBD49D}"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22158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pic>
        <p:nvPicPr>
          <p:cNvPr id="2" name="Picture 18" descr="DfE_FC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1" y="5943601"/>
            <a:ext cx="268816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F6FCACE-CFE5-4820-AF9C-51946D29A802}" type="slidenum">
              <a:rPr lang="en-US" altLang="en-US"/>
              <a:pPr/>
              <a:t>‹#›</a:t>
            </a:fld>
            <a:endParaRPr lang="en-US" altLang="en-US"/>
          </a:p>
        </p:txBody>
      </p:sp>
    </p:spTree>
    <p:extLst>
      <p:ext uri="{BB962C8B-B14F-4D97-AF65-F5344CB8AC3E}">
        <p14:creationId xmlns:p14="http://schemas.microsoft.com/office/powerpoint/2010/main" val="40861232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4642" y="365125"/>
            <a:ext cx="9650187" cy="1325563"/>
          </a:xfrm>
        </p:spPr>
        <p:txBody>
          <a:bodyPr>
            <a:normAutofit/>
          </a:bodyPr>
          <a:lstStyle>
            <a:lvl1pPr>
              <a:defRPr sz="4800" b="1" baseline="0">
                <a:solidFill>
                  <a:schemeClr val="bg2">
                    <a:lumMod val="25000"/>
                  </a:schemeClr>
                </a:solidFill>
                <a:latin typeface="+mn-lt"/>
              </a:defRPr>
            </a:lvl1pPr>
          </a:lstStyle>
          <a:p>
            <a:r>
              <a:rPr lang="en-US" dirty="0"/>
              <a:t>Click to edit Master title style</a:t>
            </a:r>
          </a:p>
        </p:txBody>
      </p:sp>
      <p:sp>
        <p:nvSpPr>
          <p:cNvPr id="3" name="Content Placeholder 2"/>
          <p:cNvSpPr>
            <a:spLocks noGrp="1"/>
          </p:cNvSpPr>
          <p:nvPr>
            <p:ph idx="1"/>
          </p:nvPr>
        </p:nvSpPr>
        <p:spPr>
          <a:xfrm>
            <a:off x="1224642" y="1825625"/>
            <a:ext cx="9650187" cy="4950732"/>
          </a:xfrm>
        </p:spPr>
        <p:txBody>
          <a:bodyPr>
            <a:normAutofit/>
          </a:bodyPr>
          <a:lstStyle>
            <a:lvl1pPr>
              <a:defRPr sz="2800" b="1" baseline="0">
                <a:solidFill>
                  <a:schemeClr val="bg2">
                    <a:lumMod val="25000"/>
                  </a:schemeClr>
                </a:solidFill>
              </a:defRPr>
            </a:lvl1pPr>
            <a:lvl2pPr>
              <a:defRPr sz="2800" b="1" baseline="0">
                <a:solidFill>
                  <a:schemeClr val="bg2">
                    <a:lumMod val="25000"/>
                  </a:schemeClr>
                </a:solidFill>
              </a:defRPr>
            </a:lvl2pPr>
            <a:lvl3pPr>
              <a:defRPr sz="2800" b="1" baseline="0">
                <a:solidFill>
                  <a:schemeClr val="bg2">
                    <a:lumMod val="25000"/>
                  </a:schemeClr>
                </a:solidFill>
              </a:defRPr>
            </a:lvl3pPr>
            <a:lvl4pPr>
              <a:defRPr sz="2800" b="1" baseline="0">
                <a:solidFill>
                  <a:schemeClr val="bg2">
                    <a:lumMod val="25000"/>
                  </a:schemeClr>
                </a:solidFill>
              </a:defRPr>
            </a:lvl4pPr>
            <a:lvl5pPr>
              <a:defRPr sz="2800" b="1" baseline="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43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06A22-58B1-4931-9521-15C9F7FBD49D}"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425693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06A22-58B1-4931-9521-15C9F7FBD49D}"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48133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06A22-58B1-4931-9521-15C9F7FBD49D}"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293353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B06A22-58B1-4931-9521-15C9F7FBD49D}"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110256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06A22-58B1-4931-9521-15C9F7FBD49D}"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421773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B06A22-58B1-4931-9521-15C9F7FBD49D}"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5128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B06A22-58B1-4931-9521-15C9F7FBD49D}"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895045-D8EF-4221-BAC2-A8ADD6D9984A}" type="slidenum">
              <a:rPr lang="en-US" smtClean="0"/>
              <a:t>‹#›</a:t>
            </a:fld>
            <a:endParaRPr lang="en-US"/>
          </a:p>
        </p:txBody>
      </p:sp>
    </p:spTree>
    <p:extLst>
      <p:ext uri="{BB962C8B-B14F-4D97-AF65-F5344CB8AC3E}">
        <p14:creationId xmlns:p14="http://schemas.microsoft.com/office/powerpoint/2010/main" val="319866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06A22-58B1-4931-9521-15C9F7FBD49D}" type="datetimeFigureOut">
              <a:rPr lang="en-US" smtClean="0"/>
              <a:t>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95045-D8EF-4221-BAC2-A8ADD6D9984A}" type="slidenum">
              <a:rPr lang="en-US" smtClean="0"/>
              <a:t>‹#›</a:t>
            </a:fld>
            <a:endParaRPr lang="en-US"/>
          </a:p>
        </p:txBody>
      </p:sp>
    </p:spTree>
    <p:extLst>
      <p:ext uri="{BB962C8B-B14F-4D97-AF65-F5344CB8AC3E}">
        <p14:creationId xmlns:p14="http://schemas.microsoft.com/office/powerpoint/2010/main" val="139772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7439" y="1791087"/>
            <a:ext cx="9144000" cy="2387600"/>
          </a:xfrm>
        </p:spPr>
        <p:txBody>
          <a:bodyPr>
            <a:normAutofit/>
          </a:bodyPr>
          <a:lstStyle/>
          <a:p>
            <a:pPr algn="l"/>
            <a:r>
              <a:rPr lang="en-US" b="1" dirty="0" smtClean="0">
                <a:solidFill>
                  <a:schemeClr val="bg2">
                    <a:lumMod val="25000"/>
                  </a:schemeClr>
                </a:solidFill>
                <a:latin typeface="+mn-lt"/>
              </a:rPr>
              <a:t>Engaging Patients Who Struggle to Engage</a:t>
            </a:r>
            <a:endParaRPr lang="en-US" b="1" dirty="0">
              <a:solidFill>
                <a:schemeClr val="bg2">
                  <a:lumMod val="25000"/>
                </a:schemeClr>
              </a:solidFill>
              <a:latin typeface="+mn-lt"/>
            </a:endParaRPr>
          </a:p>
        </p:txBody>
      </p:sp>
      <p:sp>
        <p:nvSpPr>
          <p:cNvPr id="3" name="TextBox 2"/>
          <p:cNvSpPr txBox="1"/>
          <p:nvPr/>
        </p:nvSpPr>
        <p:spPr>
          <a:xfrm>
            <a:off x="8270789" y="4480717"/>
            <a:ext cx="3410465" cy="369332"/>
          </a:xfrm>
          <a:prstGeom prst="rect">
            <a:avLst/>
          </a:prstGeom>
          <a:noFill/>
        </p:spPr>
        <p:txBody>
          <a:bodyPr wrap="square" rtlCol="0">
            <a:spAutoFit/>
          </a:bodyPr>
          <a:lstStyle/>
          <a:p>
            <a:r>
              <a:rPr lang="en-US" b="1" dirty="0" smtClean="0">
                <a:solidFill>
                  <a:schemeClr val="bg2">
                    <a:lumMod val="25000"/>
                  </a:schemeClr>
                </a:solidFill>
              </a:rPr>
              <a:t>Jeremy Martin, LMSW</a:t>
            </a:r>
            <a:endParaRPr lang="en-US" b="1" dirty="0">
              <a:solidFill>
                <a:schemeClr val="bg2">
                  <a:lumMod val="25000"/>
                </a:schemeClr>
              </a:solidFill>
            </a:endParaRPr>
          </a:p>
        </p:txBody>
      </p:sp>
    </p:spTree>
    <p:extLst>
      <p:ext uri="{BB962C8B-B14F-4D97-AF65-F5344CB8AC3E}">
        <p14:creationId xmlns:p14="http://schemas.microsoft.com/office/powerpoint/2010/main" val="4244448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611" y="2578442"/>
            <a:ext cx="4212218" cy="2419453"/>
          </a:xfrm>
          <a:prstGeom prst="rect">
            <a:avLst/>
          </a:prstGeom>
        </p:spPr>
      </p:pic>
      <p:sp>
        <p:nvSpPr>
          <p:cNvPr id="2" name="Title 1"/>
          <p:cNvSpPr>
            <a:spLocks noGrp="1"/>
          </p:cNvSpPr>
          <p:nvPr>
            <p:ph type="title"/>
          </p:nvPr>
        </p:nvSpPr>
        <p:spPr/>
        <p:txBody>
          <a:bodyPr>
            <a:normAutofit fontScale="90000"/>
          </a:bodyPr>
          <a:lstStyle/>
          <a:p>
            <a:r>
              <a:rPr lang="en-US" dirty="0" smtClean="0">
                <a:ea typeface="Arial Unicode MS" panose="020B0604020202020204" pitchFamily="34" charset="-128"/>
                <a:cs typeface="Arial Unicode MS" panose="020B0604020202020204" pitchFamily="34" charset="-128"/>
              </a:rPr>
              <a:t>Expectations and how they affect motivation</a:t>
            </a:r>
            <a:endParaRPr lang="en-US" sz="4000" b="1" dirty="0">
              <a:solidFill>
                <a:srgbClr val="00123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224642" y="1825625"/>
            <a:ext cx="6551877" cy="4950732"/>
          </a:xfrm>
        </p:spPr>
        <p:txBody>
          <a:bodyPr>
            <a:normAutofit lnSpcReduction="10000"/>
          </a:bodyPr>
          <a:lstStyle/>
          <a:p>
            <a:pPr marL="349250" indent="-349250">
              <a:lnSpc>
                <a:spcPct val="110000"/>
              </a:lnSpc>
              <a:spcAft>
                <a:spcPts val="1200"/>
              </a:spcAft>
              <a:buSzPct val="80000"/>
            </a:pPr>
            <a:r>
              <a:rPr lang="en-US" dirty="0" smtClean="0">
                <a:ea typeface="Arial Unicode MS" panose="020B0604020202020204" pitchFamily="34" charset="-128"/>
                <a:cs typeface="Arial Unicode MS" panose="020B0604020202020204" pitchFamily="34" charset="-128"/>
              </a:rPr>
              <a:t>Patients have expectations of what their experience will be like in treatment</a:t>
            </a:r>
          </a:p>
          <a:p>
            <a:pPr marL="349250" indent="-349250">
              <a:lnSpc>
                <a:spcPct val="110000"/>
              </a:lnSpc>
              <a:spcAft>
                <a:spcPts val="1200"/>
              </a:spcAft>
              <a:buSzPct val="80000"/>
            </a:pPr>
            <a:r>
              <a:rPr lang="en-US" dirty="0">
                <a:ea typeface="Arial Unicode MS" panose="020B0604020202020204" pitchFamily="34" charset="-128"/>
                <a:cs typeface="Arial Unicode MS" panose="020B0604020202020204" pitchFamily="34" charset="-128"/>
              </a:rPr>
              <a:t>W</a:t>
            </a:r>
            <a:r>
              <a:rPr lang="en-US" dirty="0" smtClean="0">
                <a:ea typeface="Arial Unicode MS" panose="020B0604020202020204" pitchFamily="34" charset="-128"/>
                <a:cs typeface="Arial Unicode MS" panose="020B0604020202020204" pitchFamily="34" charset="-128"/>
              </a:rPr>
              <a:t>hen expectations are not met, patients are frequently disappointed and lose faith in the clinician or organization</a:t>
            </a:r>
          </a:p>
          <a:p>
            <a:pPr marL="349250" indent="-349250">
              <a:lnSpc>
                <a:spcPct val="110000"/>
              </a:lnSpc>
              <a:spcAft>
                <a:spcPts val="1200"/>
              </a:spcAft>
              <a:buSzPct val="80000"/>
            </a:pPr>
            <a:r>
              <a:rPr lang="en-US" dirty="0" smtClean="0">
                <a:ea typeface="Arial Unicode MS" panose="020B0604020202020204" pitchFamily="34" charset="-128"/>
                <a:cs typeface="Arial Unicode MS" panose="020B0604020202020204" pitchFamily="34" charset="-128"/>
              </a:rPr>
              <a:t>We can help manage those expectations by discussing them and helping reframe them when needed</a:t>
            </a:r>
            <a:endParaRPr lang="en-US" dirty="0">
              <a:ea typeface="Arial Unicode MS" panose="020B0604020202020204" pitchFamily="34" charset="-128"/>
              <a:cs typeface="Arial Unicode MS" panose="020B0604020202020204" pitchFamily="34" charset="-128"/>
            </a:endParaRPr>
          </a:p>
          <a:p>
            <a:pPr marL="349250" indent="-349250">
              <a:lnSpc>
                <a:spcPct val="110000"/>
              </a:lnSpc>
              <a:spcAft>
                <a:spcPts val="1200"/>
              </a:spcAft>
              <a:buSzPct val="80000"/>
            </a:pPr>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26019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
            <a:r>
              <a:rPr lang="en-US" dirty="0" smtClean="0"/>
              <a:t>y change can be difficult</a:t>
            </a:r>
            <a:endParaRPr lang="en-US" b="1" dirty="0"/>
          </a:p>
        </p:txBody>
      </p:sp>
      <p:sp>
        <p:nvSpPr>
          <p:cNvPr id="3" name="Content Placeholder 2"/>
          <p:cNvSpPr>
            <a:spLocks noGrp="1"/>
          </p:cNvSpPr>
          <p:nvPr>
            <p:ph idx="1"/>
          </p:nvPr>
        </p:nvSpPr>
        <p:spPr/>
        <p:txBody>
          <a:bodyPr>
            <a:normAutofit/>
          </a:bodyPr>
          <a:lstStyle/>
          <a:p>
            <a:pPr>
              <a:spcAft>
                <a:spcPts val="1200"/>
              </a:spcAft>
            </a:pPr>
            <a:r>
              <a:rPr lang="en-US" b="1" dirty="0" smtClean="0"/>
              <a:t>Fear – fear of the unknown or th</a:t>
            </a:r>
            <a:r>
              <a:rPr lang="en-US" dirty="0" smtClean="0"/>
              <a:t>e different</a:t>
            </a:r>
            <a:r>
              <a:rPr lang="en-US" b="1" dirty="0" smtClean="0"/>
              <a:t>, of not knowing how process will play out, of how others might react, and what this change might cost us</a:t>
            </a:r>
          </a:p>
          <a:p>
            <a:pPr>
              <a:spcAft>
                <a:spcPts val="1200"/>
              </a:spcAft>
            </a:pPr>
            <a:r>
              <a:rPr lang="en-US" dirty="0" smtClean="0"/>
              <a:t>Conflict – for most people there is some level of conflict when change occurs, this might be internal or external conflict</a:t>
            </a:r>
          </a:p>
          <a:p>
            <a:pPr>
              <a:spcAft>
                <a:spcPts val="1200"/>
              </a:spcAft>
            </a:pPr>
            <a:r>
              <a:rPr lang="en-US" b="1" dirty="0" smtClean="0"/>
              <a:t>Surprise – frequently change catches us off guard and we are forced to confront a new path </a:t>
            </a:r>
          </a:p>
          <a:p>
            <a:pPr>
              <a:spcAft>
                <a:spcPts val="1200"/>
              </a:spcAft>
            </a:pPr>
            <a:r>
              <a:rPr lang="en-US" dirty="0" smtClean="0"/>
              <a:t>Change – most people are uncomfortable with change, we all differ in our level of discomfort and how we express it</a:t>
            </a:r>
            <a:r>
              <a:rPr lang="en-US" b="1" dirty="0" smtClean="0"/>
              <a:t> </a:t>
            </a:r>
            <a:endParaRPr lang="en-US" b="1" dirty="0"/>
          </a:p>
        </p:txBody>
      </p:sp>
    </p:spTree>
    <p:extLst>
      <p:ext uri="{BB962C8B-B14F-4D97-AF65-F5344CB8AC3E}">
        <p14:creationId xmlns:p14="http://schemas.microsoft.com/office/powerpoint/2010/main" val="263083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
            <a:r>
              <a:rPr lang="en-US" dirty="0" smtClean="0"/>
              <a:t>y we avoid change</a:t>
            </a:r>
            <a:endParaRPr lang="en-US" b="1" dirty="0"/>
          </a:p>
        </p:txBody>
      </p:sp>
      <p:sp>
        <p:nvSpPr>
          <p:cNvPr id="3" name="Content Placeholder 2"/>
          <p:cNvSpPr>
            <a:spLocks noGrp="1"/>
          </p:cNvSpPr>
          <p:nvPr>
            <p:ph idx="1"/>
          </p:nvPr>
        </p:nvSpPr>
        <p:spPr/>
        <p:txBody>
          <a:bodyPr>
            <a:normAutofit/>
          </a:bodyPr>
          <a:lstStyle/>
          <a:p>
            <a:pPr>
              <a:spcAft>
                <a:spcPts val="1200"/>
              </a:spcAft>
            </a:pPr>
            <a:r>
              <a:rPr lang="en-US" b="1" dirty="0" smtClean="0"/>
              <a:t>We are afraid we cannot achieve the desired outcome</a:t>
            </a:r>
          </a:p>
          <a:p>
            <a:pPr>
              <a:spcAft>
                <a:spcPts val="1200"/>
              </a:spcAft>
            </a:pPr>
            <a:r>
              <a:rPr lang="en-US" dirty="0" smtClean="0"/>
              <a:t>We do not want to feel bad or make others feel bad</a:t>
            </a:r>
          </a:p>
          <a:p>
            <a:pPr>
              <a:spcAft>
                <a:spcPts val="1200"/>
              </a:spcAft>
            </a:pPr>
            <a:r>
              <a:rPr lang="en-US" b="1" dirty="0" smtClean="0"/>
              <a:t>We may be forced to face realizations we are not prepared for</a:t>
            </a:r>
          </a:p>
          <a:p>
            <a:pPr>
              <a:spcAft>
                <a:spcPts val="1200"/>
              </a:spcAft>
            </a:pPr>
            <a:r>
              <a:rPr lang="en-US" dirty="0" smtClean="0"/>
              <a:t>We may have to confront difficult emotions and feelings</a:t>
            </a:r>
          </a:p>
          <a:p>
            <a:pPr>
              <a:spcAft>
                <a:spcPts val="1200"/>
              </a:spcAft>
            </a:pPr>
            <a:r>
              <a:rPr lang="en-US" b="1" dirty="0" smtClean="0"/>
              <a:t>We fear the consequences of our current state or of the change we are faced with</a:t>
            </a:r>
            <a:endParaRPr lang="en-US" b="1" dirty="0"/>
          </a:p>
        </p:txBody>
      </p:sp>
    </p:spTree>
    <p:extLst>
      <p:ext uri="{BB962C8B-B14F-4D97-AF65-F5344CB8AC3E}">
        <p14:creationId xmlns:p14="http://schemas.microsoft.com/office/powerpoint/2010/main" val="1509276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a:t>Change…</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dirty="0"/>
              <a:t>Why is it that most people </a:t>
            </a:r>
            <a:r>
              <a:rPr lang="en-US" u="sng" dirty="0"/>
              <a:t>know</a:t>
            </a:r>
            <a:r>
              <a:rPr lang="en-US" dirty="0"/>
              <a:t> what they should be doing, but </a:t>
            </a:r>
            <a:r>
              <a:rPr lang="en-US" dirty="0" smtClean="0"/>
              <a:t>are not </a:t>
            </a:r>
            <a:r>
              <a:rPr lang="en-US" u="sng" dirty="0"/>
              <a:t>actually</a:t>
            </a:r>
            <a:r>
              <a:rPr lang="en-US" dirty="0"/>
              <a:t> doing it</a:t>
            </a:r>
            <a:r>
              <a:rPr lang="en-US" dirty="0" smtClean="0"/>
              <a:t>?</a:t>
            </a:r>
          </a:p>
          <a:p>
            <a:pPr lvl="0">
              <a:spcAft>
                <a:spcPts val="1200"/>
              </a:spcAft>
            </a:pPr>
            <a:r>
              <a:rPr lang="en-US" dirty="0"/>
              <a:t>Change is harder than the alternative; we are more comfortable with what we are used </a:t>
            </a:r>
            <a:r>
              <a:rPr lang="en-US" dirty="0" smtClean="0"/>
              <a:t>to</a:t>
            </a:r>
          </a:p>
          <a:p>
            <a:pPr lvl="1">
              <a:spcBef>
                <a:spcPts val="1000"/>
              </a:spcBef>
              <a:spcAft>
                <a:spcPts val="1200"/>
              </a:spcAft>
            </a:pPr>
            <a:r>
              <a:rPr lang="en-AU" altLang="en-US" dirty="0"/>
              <a:t>Change is one of the most difficult things to do – and lasting change is even </a:t>
            </a:r>
            <a:r>
              <a:rPr lang="en-AU" altLang="en-US" dirty="0" smtClean="0"/>
              <a:t>harder</a:t>
            </a:r>
            <a:endParaRPr lang="en-AU" altLang="en-US" dirty="0"/>
          </a:p>
          <a:p>
            <a:pPr>
              <a:spcAft>
                <a:spcPts val="1200"/>
              </a:spcAft>
            </a:pPr>
            <a:r>
              <a:rPr lang="en-AU" altLang="en-US" dirty="0"/>
              <a:t>Change is a gradual evolution in thought process and </a:t>
            </a:r>
            <a:r>
              <a:rPr lang="en-AU" altLang="en-US" dirty="0" smtClean="0"/>
              <a:t>action</a:t>
            </a:r>
          </a:p>
          <a:p>
            <a:pPr>
              <a:spcAft>
                <a:spcPts val="1200"/>
              </a:spcAft>
            </a:pPr>
            <a:r>
              <a:rPr lang="en-AU" altLang="en-US" dirty="0" smtClean="0"/>
              <a:t>Making </a:t>
            </a:r>
            <a:r>
              <a:rPr lang="en-AU" altLang="en-US" dirty="0"/>
              <a:t>a lasting change in behaviour is rarely a </a:t>
            </a:r>
            <a:r>
              <a:rPr lang="en-AU" altLang="en-US" dirty="0" smtClean="0"/>
              <a:t>simple</a:t>
            </a:r>
            <a:endParaRPr lang="en-US" b="1" dirty="0"/>
          </a:p>
        </p:txBody>
      </p:sp>
    </p:spTree>
    <p:extLst>
      <p:ext uri="{BB962C8B-B14F-4D97-AF65-F5344CB8AC3E}">
        <p14:creationId xmlns:p14="http://schemas.microsoft.com/office/powerpoint/2010/main" val="380922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Change…</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b="1" dirty="0" smtClean="0"/>
              <a:t>Change does not roll in on the wheels of inevitability, but comes through continuous struggle – Martin Luther King, Jr. </a:t>
            </a:r>
          </a:p>
          <a:p>
            <a:pPr lvl="0">
              <a:spcAft>
                <a:spcPts val="1200"/>
              </a:spcAft>
            </a:pPr>
            <a:r>
              <a:rPr lang="en-US" b="1" dirty="0" smtClean="0"/>
              <a:t>Change is hardest in the beginning, messiest in the middle, and best at the end – Robin Sharma</a:t>
            </a:r>
          </a:p>
          <a:p>
            <a:pPr lvl="0">
              <a:spcAft>
                <a:spcPts val="1200"/>
              </a:spcAft>
            </a:pPr>
            <a:r>
              <a:rPr lang="en-US" dirty="0" smtClean="0"/>
              <a:t>The secret to change is to focus all of your energy, not on fighting the old, but on building the new – Socrates</a:t>
            </a:r>
          </a:p>
          <a:p>
            <a:pPr lvl="0">
              <a:spcAft>
                <a:spcPts val="1200"/>
              </a:spcAft>
            </a:pPr>
            <a:r>
              <a:rPr lang="en-US" dirty="0" smtClean="0"/>
              <a:t>Life does not get better by chance. It gets better by change – Jim </a:t>
            </a:r>
            <a:r>
              <a:rPr lang="en-US" dirty="0" err="1" smtClean="0"/>
              <a:t>Rohn</a:t>
            </a:r>
            <a:endParaRPr lang="en-US" b="1" dirty="0"/>
          </a:p>
        </p:txBody>
      </p:sp>
    </p:spTree>
    <p:extLst>
      <p:ext uri="{BB962C8B-B14F-4D97-AF65-F5344CB8AC3E}">
        <p14:creationId xmlns:p14="http://schemas.microsoft.com/office/powerpoint/2010/main" val="89287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solidFill>
                  <a:srgbClr val="E7E6E6">
                    <a:lumMod val="25000"/>
                  </a:srgbClr>
                </a:solidFill>
                <a:latin typeface="Calibri" panose="020F0502020204030204"/>
              </a:rPr>
              <a:t>Stages of Change</a:t>
            </a:r>
            <a:endParaRPr lang="en-US" sz="7200" dirty="0"/>
          </a:p>
        </p:txBody>
      </p:sp>
      <p:sp>
        <p:nvSpPr>
          <p:cNvPr id="5" name="Subtitle 4"/>
          <p:cNvSpPr>
            <a:spLocks noGrp="1"/>
          </p:cNvSpPr>
          <p:nvPr>
            <p:ph type="subTitle" idx="1"/>
          </p:nvPr>
        </p:nvSpPr>
        <p:spPr/>
        <p:txBody>
          <a:bodyPr>
            <a:normAutofit/>
          </a:bodyPr>
          <a:lstStyle/>
          <a:p>
            <a:pPr algn="r"/>
            <a:r>
              <a:rPr lang="en-US" sz="2800" b="1" dirty="0" smtClean="0">
                <a:solidFill>
                  <a:srgbClr val="E7E6E6">
                    <a:lumMod val="25000"/>
                  </a:srgbClr>
                </a:solidFill>
                <a:ea typeface="+mj-ea"/>
                <a:cs typeface="+mj-cs"/>
              </a:rPr>
              <a:t>Meeting patients where they are at</a:t>
            </a:r>
            <a:endParaRPr lang="en-US" sz="1200" dirty="0"/>
          </a:p>
        </p:txBody>
      </p:sp>
    </p:spTree>
    <p:extLst>
      <p:ext uri="{BB962C8B-B14F-4D97-AF65-F5344CB8AC3E}">
        <p14:creationId xmlns:p14="http://schemas.microsoft.com/office/powerpoint/2010/main" val="48714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Stages of change</a:t>
            </a:r>
            <a:endParaRPr lang="en-US" b="1" dirty="0"/>
          </a:p>
        </p:txBody>
      </p:sp>
      <p:sp>
        <p:nvSpPr>
          <p:cNvPr id="3" name="Content Placeholder 2"/>
          <p:cNvSpPr>
            <a:spLocks noGrp="1"/>
          </p:cNvSpPr>
          <p:nvPr>
            <p:ph idx="1"/>
          </p:nvPr>
        </p:nvSpPr>
        <p:spPr/>
        <p:txBody>
          <a:bodyPr>
            <a:noAutofit/>
          </a:bodyPr>
          <a:lstStyle/>
          <a:p>
            <a:pPr>
              <a:spcAft>
                <a:spcPts val="1200"/>
              </a:spcAft>
            </a:pPr>
            <a:r>
              <a:rPr lang="en-US" b="1" dirty="0" smtClean="0"/>
              <a:t>The model </a:t>
            </a:r>
            <a:r>
              <a:rPr lang="en-US" dirty="0"/>
              <a:t>was developed by </a:t>
            </a:r>
            <a:r>
              <a:rPr lang="en-US" dirty="0" err="1"/>
              <a:t>Prochaska</a:t>
            </a:r>
            <a:r>
              <a:rPr lang="en-US" dirty="0"/>
              <a:t> &amp; </a:t>
            </a:r>
            <a:r>
              <a:rPr lang="en-US" dirty="0" err="1"/>
              <a:t>DiClemete</a:t>
            </a:r>
            <a:r>
              <a:rPr lang="en-US" dirty="0"/>
              <a:t> (1983)</a:t>
            </a:r>
          </a:p>
          <a:p>
            <a:pPr>
              <a:spcAft>
                <a:spcPts val="1200"/>
              </a:spcAft>
            </a:pPr>
            <a:r>
              <a:rPr lang="en-US" b="1" dirty="0" smtClean="0"/>
              <a:t>It suggests that behavior changes does not happen in one step</a:t>
            </a:r>
          </a:p>
          <a:p>
            <a:pPr>
              <a:spcAft>
                <a:spcPts val="1200"/>
              </a:spcAft>
            </a:pPr>
            <a:r>
              <a:rPr lang="en-US" dirty="0" smtClean="0"/>
              <a:t>Change tends to happen through stages the build towards successful and lasting change</a:t>
            </a:r>
            <a:endParaRPr lang="en-US" b="1" dirty="0"/>
          </a:p>
        </p:txBody>
      </p:sp>
      <p:pic>
        <p:nvPicPr>
          <p:cNvPr id="1028" name="Picture 4" descr="Image result for stages of chang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640" y="3644459"/>
            <a:ext cx="3376749" cy="321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0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8697" y="2748005"/>
            <a:ext cx="5824069" cy="3882713"/>
          </a:xfrm>
          <a:prstGeom prst="rect">
            <a:avLst/>
          </a:prstGeom>
        </p:spPr>
      </p:pic>
      <p:sp>
        <p:nvSpPr>
          <p:cNvPr id="7" name="Title 1"/>
          <p:cNvSpPr>
            <a:spLocks noGrp="1"/>
          </p:cNvSpPr>
          <p:nvPr>
            <p:ph type="title"/>
          </p:nvPr>
        </p:nvSpPr>
        <p:spPr/>
        <p:txBody>
          <a:bodyPr/>
          <a:lstStyle/>
          <a:p>
            <a:r>
              <a:rPr lang="en-US" b="1" dirty="0" smtClean="0"/>
              <a:t>So why discuss Stages of Change?</a:t>
            </a:r>
            <a:endParaRPr lang="en-US" b="1" dirty="0"/>
          </a:p>
        </p:txBody>
      </p:sp>
      <p:sp>
        <p:nvSpPr>
          <p:cNvPr id="6" name="Content Placeholder 5"/>
          <p:cNvSpPr>
            <a:spLocks noGrp="1"/>
          </p:cNvSpPr>
          <p:nvPr>
            <p:ph idx="1"/>
          </p:nvPr>
        </p:nvSpPr>
        <p:spPr/>
        <p:txBody>
          <a:bodyPr>
            <a:noAutofit/>
          </a:bodyPr>
          <a:lstStyle/>
          <a:p>
            <a:pPr lvl="0"/>
            <a:r>
              <a:rPr lang="en-US" sz="2700" b="1" dirty="0" smtClean="0"/>
              <a:t>Understanding the process of change and being able to identify where your patients is in the change process allows choice in the use of engagement techniques and practices</a:t>
            </a:r>
          </a:p>
          <a:p>
            <a:pPr marL="0" lvl="0" indent="0">
              <a:buNone/>
            </a:pPr>
            <a:endParaRPr lang="en-US" sz="2700" dirty="0" smtClean="0"/>
          </a:p>
          <a:p>
            <a:pPr lvl="0"/>
            <a:endParaRPr lang="en-US" sz="2700" b="1" dirty="0"/>
          </a:p>
        </p:txBody>
      </p:sp>
    </p:spTree>
    <p:extLst>
      <p:ext uri="{BB962C8B-B14F-4D97-AF65-F5344CB8AC3E}">
        <p14:creationId xmlns:p14="http://schemas.microsoft.com/office/powerpoint/2010/main" val="3270201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Transtheoretical</a:t>
            </a:r>
            <a:r>
              <a:rPr lang="en-US" dirty="0" smtClean="0"/>
              <a:t> Model of Change</a:t>
            </a:r>
            <a:endParaRPr lang="en-US" dirty="0"/>
          </a:p>
        </p:txBody>
      </p:sp>
      <p:pic>
        <p:nvPicPr>
          <p:cNvPr id="2050" name="Picture 2" descr="Image result for stages of chang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7913" y="1825625"/>
            <a:ext cx="8802512" cy="49514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33616" y="6488668"/>
            <a:ext cx="3211648" cy="369332"/>
          </a:xfrm>
          <a:prstGeom prst="rect">
            <a:avLst/>
          </a:prstGeom>
        </p:spPr>
        <p:txBody>
          <a:bodyPr wrap="none">
            <a:spAutoFit/>
          </a:bodyPr>
          <a:lstStyle/>
          <a:p>
            <a:r>
              <a:rPr lang="en-US" dirty="0"/>
              <a:t>(</a:t>
            </a:r>
            <a:r>
              <a:rPr lang="en-US" dirty="0" err="1"/>
              <a:t>Prochaska</a:t>
            </a:r>
            <a:r>
              <a:rPr lang="en-US" dirty="0"/>
              <a:t> &amp; </a:t>
            </a:r>
            <a:r>
              <a:rPr lang="en-US" dirty="0" err="1"/>
              <a:t>DiClemente</a:t>
            </a:r>
            <a:r>
              <a:rPr lang="en-US" dirty="0"/>
              <a:t>, 1983)</a:t>
            </a:r>
          </a:p>
        </p:txBody>
      </p:sp>
    </p:spTree>
    <p:extLst>
      <p:ext uri="{BB962C8B-B14F-4D97-AF65-F5344CB8AC3E}">
        <p14:creationId xmlns:p14="http://schemas.microsoft.com/office/powerpoint/2010/main" val="158382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Precontemplation</a:t>
            </a:r>
            <a:endParaRPr lang="en-US" b="1" dirty="0"/>
          </a:p>
        </p:txBody>
      </p:sp>
      <p:sp>
        <p:nvSpPr>
          <p:cNvPr id="3" name="Content Placeholder 2"/>
          <p:cNvSpPr>
            <a:spLocks noGrp="1"/>
          </p:cNvSpPr>
          <p:nvPr>
            <p:ph idx="1"/>
          </p:nvPr>
        </p:nvSpPr>
        <p:spPr/>
        <p:txBody>
          <a:bodyPr>
            <a:noAutofit/>
          </a:bodyPr>
          <a:lstStyle/>
          <a:p>
            <a:pPr>
              <a:spcAft>
                <a:spcPts val="1200"/>
              </a:spcAft>
            </a:pPr>
            <a:r>
              <a:rPr lang="en-US" altLang="en-US" dirty="0" smtClean="0"/>
              <a:t>The individual </a:t>
            </a:r>
            <a:r>
              <a:rPr lang="en-US" altLang="en-US" dirty="0"/>
              <a:t>is unaware, unable, </a:t>
            </a:r>
            <a:r>
              <a:rPr lang="en-US" altLang="en-US" dirty="0" smtClean="0"/>
              <a:t>and/or unwilling </a:t>
            </a:r>
            <a:r>
              <a:rPr lang="en-US" altLang="en-US" dirty="0"/>
              <a:t>to </a:t>
            </a:r>
            <a:r>
              <a:rPr lang="en-US" altLang="en-US" dirty="0" smtClean="0"/>
              <a:t>change</a:t>
            </a:r>
          </a:p>
          <a:p>
            <a:pPr>
              <a:spcAft>
                <a:spcPts val="1200"/>
              </a:spcAft>
            </a:pPr>
            <a:r>
              <a:rPr lang="en-US" altLang="en-US" dirty="0" smtClean="0"/>
              <a:t>No </a:t>
            </a:r>
            <a:r>
              <a:rPr lang="en-US" altLang="en-US" dirty="0"/>
              <a:t>intention for </a:t>
            </a:r>
            <a:r>
              <a:rPr lang="en-US" altLang="en-US" dirty="0" smtClean="0"/>
              <a:t>behavior </a:t>
            </a:r>
            <a:r>
              <a:rPr lang="en-US" altLang="en-US" dirty="0"/>
              <a:t>change in the foreseeable </a:t>
            </a:r>
            <a:r>
              <a:rPr lang="en-US" altLang="en-US" dirty="0" smtClean="0"/>
              <a:t>future</a:t>
            </a:r>
          </a:p>
          <a:p>
            <a:pPr>
              <a:spcAft>
                <a:spcPts val="1200"/>
              </a:spcAft>
            </a:pPr>
            <a:r>
              <a:rPr lang="en-US" altLang="en-US" dirty="0" smtClean="0"/>
              <a:t>“No problems, I’m fine as I am”</a:t>
            </a:r>
          </a:p>
          <a:p>
            <a:pPr>
              <a:spcAft>
                <a:spcPts val="1200"/>
              </a:spcAft>
            </a:pPr>
            <a:r>
              <a:rPr lang="en-US" altLang="en-US" dirty="0" smtClean="0"/>
              <a:t>Indicators - </a:t>
            </a:r>
            <a:r>
              <a:rPr lang="en-US" altLang="en-US" dirty="0"/>
              <a:t>argue, interrupt, deny, ignore, avoid reading, </a:t>
            </a:r>
            <a:r>
              <a:rPr lang="en-US" altLang="en-US" dirty="0" smtClean="0"/>
              <a:t>talking about, </a:t>
            </a:r>
            <a:r>
              <a:rPr lang="en-US" altLang="en-US" dirty="0"/>
              <a:t>or thinking about the </a:t>
            </a:r>
            <a:r>
              <a:rPr lang="en-US" altLang="en-US" dirty="0" smtClean="0"/>
              <a:t>behavior…</a:t>
            </a:r>
          </a:p>
          <a:p>
            <a:pPr>
              <a:spcAft>
                <a:spcPts val="1200"/>
              </a:spcAft>
            </a:pPr>
            <a:r>
              <a:rPr lang="en-US" altLang="en-US" dirty="0" smtClean="0"/>
              <a:t>The individual </a:t>
            </a:r>
            <a:r>
              <a:rPr lang="en-US" altLang="en-US" dirty="0"/>
              <a:t>is traditionally characterized as resistant, </a:t>
            </a:r>
            <a:r>
              <a:rPr lang="en-US" altLang="en-US" dirty="0" smtClean="0"/>
              <a:t>unmotivated</a:t>
            </a:r>
            <a:endParaRPr lang="en-US" altLang="en-US" dirty="0"/>
          </a:p>
          <a:p>
            <a:pPr>
              <a:spcAft>
                <a:spcPts val="1200"/>
              </a:spcAft>
            </a:pPr>
            <a:r>
              <a:rPr lang="en-US" altLang="en-US" dirty="0" smtClean="0"/>
              <a:t>Denial is not always a reality</a:t>
            </a:r>
          </a:p>
        </p:txBody>
      </p:sp>
    </p:spTree>
    <p:extLst>
      <p:ext uri="{BB962C8B-B14F-4D97-AF65-F5344CB8AC3E}">
        <p14:creationId xmlns:p14="http://schemas.microsoft.com/office/powerpoint/2010/main" val="362360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bg2">
                    <a:lumMod val="25000"/>
                  </a:schemeClr>
                </a:solidFill>
              </a:rPr>
              <a:t>Disclosures</a:t>
            </a:r>
            <a:endParaRPr lang="en-CA" b="1" dirty="0">
              <a:solidFill>
                <a:schemeClr val="bg2">
                  <a:lumMod val="25000"/>
                </a:schemeClr>
              </a:solidFill>
            </a:endParaRPr>
          </a:p>
        </p:txBody>
      </p:sp>
      <p:sp>
        <p:nvSpPr>
          <p:cNvPr id="3" name="Content Placeholder 2"/>
          <p:cNvSpPr>
            <a:spLocks noGrp="1"/>
          </p:cNvSpPr>
          <p:nvPr>
            <p:ph idx="1"/>
          </p:nvPr>
        </p:nvSpPr>
        <p:spPr/>
        <p:txBody>
          <a:bodyPr/>
          <a:lstStyle/>
          <a:p>
            <a:r>
              <a:rPr lang="en-CA" dirty="0" smtClean="0">
                <a:solidFill>
                  <a:schemeClr val="bg2">
                    <a:lumMod val="25000"/>
                  </a:schemeClr>
                </a:solidFill>
              </a:rPr>
              <a:t>I have no actual or potential conflict of interest in relation to this presentation</a:t>
            </a:r>
          </a:p>
        </p:txBody>
      </p:sp>
      <p:sp>
        <p:nvSpPr>
          <p:cNvPr id="4" name="Rectangle 3"/>
          <p:cNvSpPr/>
          <p:nvPr/>
        </p:nvSpPr>
        <p:spPr>
          <a:xfrm>
            <a:off x="6384033" y="188640"/>
            <a:ext cx="2471895" cy="276999"/>
          </a:xfrm>
          <a:prstGeom prst="rect">
            <a:avLst/>
          </a:prstGeom>
        </p:spPr>
        <p:txBody>
          <a:bodyPr wrap="none">
            <a:spAutoFit/>
          </a:bodyPr>
          <a:lstStyle/>
          <a:p>
            <a:r>
              <a:rPr lang="en-US" sz="1200" dirty="0">
                <a:solidFill>
                  <a:schemeClr val="bg1"/>
                </a:solidFill>
              </a:rPr>
              <a:t>Fundamentals: Concurrent Disorders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63" y="4060372"/>
            <a:ext cx="3610015" cy="2383972"/>
          </a:xfrm>
          <a:prstGeom prst="rect">
            <a:avLst/>
          </a:prstGeom>
        </p:spPr>
      </p:pic>
    </p:spTree>
    <p:extLst>
      <p:ext uri="{BB962C8B-B14F-4D97-AF65-F5344CB8AC3E}">
        <p14:creationId xmlns:p14="http://schemas.microsoft.com/office/powerpoint/2010/main" val="401038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l" eaLnBrk="1" hangingPunct="1"/>
            <a:r>
              <a:rPr lang="en-GB" altLang="en-US" b="1" dirty="0" smtClean="0">
                <a:ea typeface="ＭＳ Ｐゴシック" panose="020B0600070205080204" pitchFamily="34" charset="-128"/>
              </a:rPr>
              <a:t>Contemplation</a:t>
            </a:r>
            <a:endParaRPr lang="en-GB" altLang="en-US" b="1" dirty="0">
              <a:ea typeface="ＭＳ Ｐゴシック" panose="020B0600070205080204" pitchFamily="34" charset="-128"/>
            </a:endParaRPr>
          </a:p>
        </p:txBody>
      </p:sp>
      <p:sp>
        <p:nvSpPr>
          <p:cNvPr id="21507" name="Content Placeholder 2"/>
          <p:cNvSpPr>
            <a:spLocks noGrp="1"/>
          </p:cNvSpPr>
          <p:nvPr>
            <p:ph idx="1"/>
          </p:nvPr>
        </p:nvSpPr>
        <p:spPr/>
        <p:txBody>
          <a:bodyPr>
            <a:normAutofit lnSpcReduction="10000"/>
          </a:bodyPr>
          <a:lstStyle/>
          <a:p>
            <a:pPr>
              <a:spcAft>
                <a:spcPts val="1200"/>
              </a:spcAft>
            </a:pPr>
            <a:r>
              <a:rPr lang="en-US" altLang="en-US" dirty="0" smtClean="0">
                <a:ea typeface="ＭＳ Ｐゴシック" panose="020B0600070205080204" pitchFamily="34" charset="-128"/>
              </a:rPr>
              <a:t>The individual </a:t>
            </a:r>
            <a:r>
              <a:rPr lang="en-US" altLang="en-US" dirty="0">
                <a:ea typeface="ＭＳ Ｐゴシック" panose="020B0600070205080204" pitchFamily="34" charset="-128"/>
              </a:rPr>
              <a:t>is ambivalent or uncertain regarding behavior </a:t>
            </a:r>
            <a:r>
              <a:rPr lang="en-US" altLang="en-US" dirty="0" smtClean="0">
                <a:ea typeface="ＭＳ Ｐゴシック" panose="020B0600070205080204" pitchFamily="34" charset="-128"/>
              </a:rPr>
              <a:t>change</a:t>
            </a:r>
          </a:p>
          <a:p>
            <a:pPr>
              <a:spcAft>
                <a:spcPts val="1200"/>
              </a:spcAft>
            </a:pPr>
            <a:r>
              <a:rPr lang="en-US" altLang="en-US" dirty="0" smtClean="0">
                <a:ea typeface="ＭＳ Ｐゴシック" panose="020B0600070205080204" pitchFamily="34" charset="-128"/>
              </a:rPr>
              <a:t>Not quite yet </a:t>
            </a:r>
            <a:r>
              <a:rPr lang="en-US" altLang="en-US" dirty="0">
                <a:ea typeface="ＭＳ Ｐゴシック" panose="020B0600070205080204" pitchFamily="34" charset="-128"/>
              </a:rPr>
              <a:t>ready or </a:t>
            </a:r>
            <a:r>
              <a:rPr lang="en-US" altLang="en-US" dirty="0" smtClean="0">
                <a:ea typeface="ＭＳ Ｐゴシック" panose="020B0600070205080204" pitchFamily="34" charset="-128"/>
              </a:rPr>
              <a:t>committed </a:t>
            </a:r>
            <a:r>
              <a:rPr lang="en-US" altLang="en-US" dirty="0">
                <a:ea typeface="ＭＳ Ｐゴシック" panose="020B0600070205080204" pitchFamily="34" charset="-128"/>
              </a:rPr>
              <a:t>to make a </a:t>
            </a:r>
            <a:r>
              <a:rPr lang="en-US" altLang="en-US" dirty="0" smtClean="0">
                <a:ea typeface="ＭＳ Ｐゴシック" panose="020B0600070205080204" pitchFamily="34" charset="-128"/>
              </a:rPr>
              <a:t>change</a:t>
            </a:r>
            <a:endParaRPr lang="en-US" altLang="en-US" dirty="0">
              <a:ea typeface="ＭＳ Ｐゴシック" panose="020B0600070205080204" pitchFamily="34" charset="-128"/>
            </a:endParaRPr>
          </a:p>
          <a:p>
            <a:pPr>
              <a:spcAft>
                <a:spcPts val="1200"/>
              </a:spcAft>
            </a:pPr>
            <a:r>
              <a:rPr lang="en-US" altLang="en-US" dirty="0" smtClean="0">
                <a:ea typeface="ＭＳ Ｐゴシック" panose="020B0600070205080204" pitchFamily="34" charset="-128"/>
              </a:rPr>
              <a:t>Starting </a:t>
            </a:r>
            <a:r>
              <a:rPr lang="en-US" altLang="en-US" dirty="0">
                <a:ea typeface="ＭＳ Ｐゴシック" panose="020B0600070205080204" pitchFamily="34" charset="-128"/>
              </a:rPr>
              <a:t>to weigh the pros and cons of modifying </a:t>
            </a:r>
            <a:r>
              <a:rPr lang="en-US" altLang="en-US" dirty="0" smtClean="0">
                <a:ea typeface="ＭＳ Ｐゴシック" panose="020B0600070205080204" pitchFamily="34" charset="-128"/>
              </a:rPr>
              <a:t>behavior and/or thoughts</a:t>
            </a:r>
            <a:endParaRPr lang="en-US" altLang="en-US" dirty="0">
              <a:ea typeface="ＭＳ Ｐゴシック" panose="020B0600070205080204" pitchFamily="34" charset="-128"/>
            </a:endParaRPr>
          </a:p>
          <a:p>
            <a:pPr>
              <a:spcAft>
                <a:spcPts val="1200"/>
              </a:spcAft>
            </a:pPr>
            <a:r>
              <a:rPr lang="en-US" altLang="en-US" dirty="0" smtClean="0">
                <a:ea typeface="ＭＳ Ｐゴシック" panose="020B0600070205080204" pitchFamily="34" charset="-128"/>
              </a:rPr>
              <a:t>“I </a:t>
            </a:r>
            <a:r>
              <a:rPr lang="en-US" altLang="en-US" dirty="0">
                <a:ea typeface="ＭＳ Ｐゴシック" panose="020B0600070205080204" pitchFamily="34" charset="-128"/>
              </a:rPr>
              <a:t>can’t do what I used to; I need to </a:t>
            </a:r>
            <a:r>
              <a:rPr lang="en-US" altLang="en-US" dirty="0" smtClean="0">
                <a:ea typeface="ＭＳ Ｐゴシック" panose="020B0600070205080204" pitchFamily="34" charset="-128"/>
              </a:rPr>
              <a:t>change”</a:t>
            </a:r>
            <a:endParaRPr lang="en-US" altLang="en-US" dirty="0">
              <a:ea typeface="ＭＳ Ｐゴシック" panose="020B0600070205080204" pitchFamily="34" charset="-128"/>
            </a:endParaRPr>
          </a:p>
          <a:p>
            <a:pPr>
              <a:spcAft>
                <a:spcPts val="1200"/>
              </a:spcAft>
            </a:pPr>
            <a:r>
              <a:rPr lang="en-US" altLang="en-US" dirty="0" smtClean="0">
                <a:ea typeface="ＭＳ Ｐゴシック" panose="020B0600070205080204" pitchFamily="34" charset="-128"/>
              </a:rPr>
              <a:t>Indicators – meets the </a:t>
            </a:r>
            <a:r>
              <a:rPr lang="en-US" altLang="en-US" dirty="0">
                <a:ea typeface="ＭＳ Ｐゴシック" panose="020B0600070205080204" pitchFamily="34" charset="-128"/>
              </a:rPr>
              <a:t>clinician “half way,” willing to look at pro and cons of behavior </a:t>
            </a:r>
            <a:r>
              <a:rPr lang="en-US" altLang="en-US" dirty="0" smtClean="0">
                <a:ea typeface="ＭＳ Ｐゴシック" panose="020B0600070205080204" pitchFamily="34" charset="-128"/>
              </a:rPr>
              <a:t>change</a:t>
            </a:r>
          </a:p>
          <a:p>
            <a:pPr>
              <a:spcAft>
                <a:spcPts val="1200"/>
              </a:spcAft>
            </a:pPr>
            <a:r>
              <a:rPr lang="en-US" altLang="en-US" dirty="0" smtClean="0">
                <a:ea typeface="ＭＳ Ｐゴシック" panose="020B0600070205080204" pitchFamily="34" charset="-128"/>
              </a:rPr>
              <a:t>Individual </a:t>
            </a:r>
            <a:r>
              <a:rPr lang="en-US" altLang="en-US" dirty="0">
                <a:ea typeface="ＭＳ Ｐゴシック" panose="020B0600070205080204" pitchFamily="34" charset="-128"/>
              </a:rPr>
              <a:t>is traditionally characterized as unpredictable, time </a:t>
            </a:r>
            <a:r>
              <a:rPr lang="en-US" altLang="en-US" dirty="0" smtClean="0">
                <a:ea typeface="ＭＳ Ｐゴシック" panose="020B0600070205080204" pitchFamily="34" charset="-128"/>
              </a:rPr>
              <a:t>intensive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7963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l" eaLnBrk="1" hangingPunct="1"/>
            <a:r>
              <a:rPr lang="en-GB" altLang="en-US" b="1" dirty="0" smtClean="0">
                <a:ea typeface="ＭＳ Ｐゴシック" panose="020B0600070205080204" pitchFamily="34" charset="-128"/>
              </a:rPr>
              <a:t>Preparation</a:t>
            </a:r>
            <a:endParaRPr lang="en-GB" altLang="en-US" b="1" dirty="0">
              <a:ea typeface="ＭＳ Ｐゴシック" panose="020B0600070205080204" pitchFamily="34" charset="-128"/>
            </a:endParaRPr>
          </a:p>
        </p:txBody>
      </p:sp>
      <p:sp>
        <p:nvSpPr>
          <p:cNvPr id="21507" name="Content Placeholder 2"/>
          <p:cNvSpPr>
            <a:spLocks noGrp="1"/>
          </p:cNvSpPr>
          <p:nvPr>
            <p:ph idx="1"/>
          </p:nvPr>
        </p:nvSpPr>
        <p:spPr/>
        <p:txBody>
          <a:bodyPr>
            <a:normAutofit fontScale="92500" lnSpcReduction="10000"/>
          </a:bodyPr>
          <a:lstStyle/>
          <a:p>
            <a:pPr>
              <a:spcAft>
                <a:spcPts val="1200"/>
              </a:spcAft>
            </a:pPr>
            <a:r>
              <a:rPr lang="en-US" altLang="en-US" dirty="0" smtClean="0">
                <a:ea typeface="ＭＳ Ｐゴシック" panose="020B0600070205080204" pitchFamily="34" charset="-128"/>
              </a:rPr>
              <a:t>The individual </a:t>
            </a:r>
            <a:r>
              <a:rPr lang="en-US" altLang="en-US" dirty="0">
                <a:ea typeface="ＭＳ Ｐゴシック" panose="020B0600070205080204" pitchFamily="34" charset="-128"/>
              </a:rPr>
              <a:t>shifts from thinking about behavior change to planning first </a:t>
            </a:r>
            <a:r>
              <a:rPr lang="en-US" altLang="en-US" dirty="0" smtClean="0">
                <a:ea typeface="ＭＳ Ｐゴシック" panose="020B0600070205080204" pitchFamily="34" charset="-128"/>
              </a:rPr>
              <a:t>steps</a:t>
            </a:r>
          </a:p>
          <a:p>
            <a:pPr>
              <a:spcAft>
                <a:spcPts val="1200"/>
              </a:spcAft>
            </a:pPr>
            <a:r>
              <a:rPr lang="en-US" altLang="en-US" dirty="0" smtClean="0">
                <a:ea typeface="ＭＳ Ｐゴシック" panose="020B0600070205080204" pitchFamily="34" charset="-128"/>
              </a:rPr>
              <a:t>Getting </a:t>
            </a:r>
            <a:r>
              <a:rPr lang="en-US" altLang="en-US" dirty="0">
                <a:ea typeface="ＭＳ Ｐゴシック" panose="020B0600070205080204" pitchFamily="34" charset="-128"/>
              </a:rPr>
              <a:t>ready to </a:t>
            </a:r>
            <a:r>
              <a:rPr lang="en-US" altLang="en-US" dirty="0" smtClean="0">
                <a:ea typeface="ＭＳ Ｐゴシック" panose="020B0600070205080204" pitchFamily="34" charset="-128"/>
              </a:rPr>
              <a:t>change</a:t>
            </a: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May experiment with small </a:t>
            </a:r>
            <a:r>
              <a:rPr lang="en-US" altLang="en-US" dirty="0" smtClean="0">
                <a:ea typeface="ＭＳ Ｐゴシック" panose="020B0600070205080204" pitchFamily="34" charset="-128"/>
              </a:rPr>
              <a:t>changes</a:t>
            </a:r>
            <a:endParaRPr lang="en-US" altLang="en-US" dirty="0">
              <a:ea typeface="ＭＳ Ｐゴシック" panose="020B0600070205080204" pitchFamily="34" charset="-128"/>
            </a:endParaRPr>
          </a:p>
          <a:p>
            <a:pPr>
              <a:spcAft>
                <a:spcPts val="1200"/>
              </a:spcAft>
            </a:pPr>
            <a:r>
              <a:rPr lang="en-US" altLang="en-US" dirty="0" smtClean="0">
                <a:ea typeface="ＭＳ Ｐゴシック" panose="020B0600070205080204" pitchFamily="34" charset="-128"/>
              </a:rPr>
              <a:t>“I think I need to talk with someone about this, I think I will schedule an appointment with someone”</a:t>
            </a:r>
          </a:p>
          <a:p>
            <a:pPr>
              <a:spcAft>
                <a:spcPts val="1200"/>
              </a:spcAft>
            </a:pPr>
            <a:r>
              <a:rPr lang="en-US" altLang="en-US" dirty="0" smtClean="0"/>
              <a:t>Indicators – asks </a:t>
            </a:r>
            <a:r>
              <a:rPr lang="en-US" altLang="en-US" dirty="0"/>
              <a:t>questions, considers options, demonstrates openness in considering behavior change. </a:t>
            </a:r>
            <a:endParaRPr lang="en-US" altLang="en-US" dirty="0" smtClean="0"/>
          </a:p>
          <a:p>
            <a:pPr>
              <a:spcAft>
                <a:spcPts val="1200"/>
              </a:spcAft>
            </a:pPr>
            <a:r>
              <a:rPr lang="en-US" altLang="en-US" dirty="0" smtClean="0"/>
              <a:t>The individual </a:t>
            </a:r>
            <a:r>
              <a:rPr lang="en-US" altLang="en-US" dirty="0"/>
              <a:t>is traditionally characterized as compliant, “coming along,”, “good to work </a:t>
            </a:r>
            <a:r>
              <a:rPr lang="en-US" altLang="en-US" dirty="0" smtClean="0"/>
              <a:t>with”</a:t>
            </a:r>
            <a:endParaRPr lang="en-US" altLang="en-US" dirty="0"/>
          </a:p>
          <a:p>
            <a:pPr>
              <a:spcAft>
                <a:spcPts val="1200"/>
              </a:spcAft>
            </a:pPr>
            <a:endParaRPr lang="en-US" altLang="en-US" dirty="0">
              <a:ea typeface="ＭＳ Ｐゴシック" panose="020B0600070205080204" pitchFamily="34" charset="-128"/>
            </a:endParaRPr>
          </a:p>
          <a:p>
            <a:pPr>
              <a:spcAft>
                <a:spcPts val="1200"/>
              </a:spcAft>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12374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l" eaLnBrk="1" hangingPunct="1"/>
            <a:r>
              <a:rPr lang="en-GB" altLang="en-US" b="1" dirty="0" smtClean="0">
                <a:ea typeface="ＭＳ Ｐゴシック" panose="020B0600070205080204" pitchFamily="34" charset="-128"/>
              </a:rPr>
              <a:t>Action</a:t>
            </a:r>
            <a:endParaRPr lang="en-GB" altLang="en-US" b="1" dirty="0">
              <a:ea typeface="ＭＳ Ｐゴシック" panose="020B0600070205080204" pitchFamily="34" charset="-128"/>
            </a:endParaRPr>
          </a:p>
        </p:txBody>
      </p:sp>
      <p:sp>
        <p:nvSpPr>
          <p:cNvPr id="21507" name="Content Placeholder 2"/>
          <p:cNvSpPr>
            <a:spLocks noGrp="1"/>
          </p:cNvSpPr>
          <p:nvPr>
            <p:ph idx="1"/>
          </p:nvPr>
        </p:nvSpPr>
        <p:spPr/>
        <p:txBody>
          <a:bodyPr>
            <a:normAutofit lnSpcReduction="10000"/>
          </a:bodyPr>
          <a:lstStyle/>
          <a:p>
            <a:pPr>
              <a:spcAft>
                <a:spcPts val="1200"/>
              </a:spcAft>
            </a:pPr>
            <a:r>
              <a:rPr lang="en-US" altLang="en-US" dirty="0" smtClean="0">
                <a:ea typeface="ＭＳ Ｐゴシック" panose="020B0600070205080204" pitchFamily="34" charset="-128"/>
              </a:rPr>
              <a:t>The individual </a:t>
            </a:r>
            <a:r>
              <a:rPr lang="en-US" altLang="en-US" dirty="0">
                <a:ea typeface="ＭＳ Ｐゴシック" panose="020B0600070205080204" pitchFamily="34" charset="-128"/>
              </a:rPr>
              <a:t>demonstrates steps toward behavior change such as periods of </a:t>
            </a:r>
            <a:r>
              <a:rPr lang="en-US" altLang="en-US" dirty="0" smtClean="0">
                <a:ea typeface="ＭＳ Ｐゴシック" panose="020B0600070205080204" pitchFamily="34" charset="-128"/>
              </a:rPr>
              <a:t>abstinence</a:t>
            </a:r>
          </a:p>
          <a:p>
            <a:pPr>
              <a:spcAft>
                <a:spcPts val="1200"/>
              </a:spcAft>
            </a:pPr>
            <a:r>
              <a:rPr lang="en-US" altLang="en-US" dirty="0" smtClean="0">
                <a:ea typeface="ＭＳ Ｐゴシック" panose="020B0600070205080204" pitchFamily="34" charset="-128"/>
              </a:rPr>
              <a:t>They believe </a:t>
            </a:r>
            <a:r>
              <a:rPr lang="en-US" altLang="en-US" dirty="0">
                <a:ea typeface="ＭＳ Ｐゴシック" panose="020B0600070205080204" pitchFamily="34" charset="-128"/>
              </a:rPr>
              <a:t>they have the ability to change their </a:t>
            </a:r>
            <a:r>
              <a:rPr lang="en-US" altLang="en-US" dirty="0" smtClean="0">
                <a:ea typeface="ＭＳ Ｐゴシック" panose="020B0600070205080204" pitchFamily="34" charset="-128"/>
              </a:rPr>
              <a:t>behavior</a:t>
            </a:r>
            <a:endParaRPr lang="en-US" altLang="en-US" dirty="0">
              <a:ea typeface="ＭＳ Ｐゴシック" panose="020B0600070205080204" pitchFamily="34" charset="-128"/>
            </a:endParaRPr>
          </a:p>
          <a:p>
            <a:pPr>
              <a:spcAft>
                <a:spcPts val="1200"/>
              </a:spcAft>
            </a:pPr>
            <a:r>
              <a:rPr lang="en-US" altLang="en-US" dirty="0" smtClean="0">
                <a:ea typeface="ＭＳ Ｐゴシック" panose="020B0600070205080204" pitchFamily="34" charset="-128"/>
              </a:rPr>
              <a:t>“Three therapy sessions, I am starting to feel much better”</a:t>
            </a:r>
          </a:p>
          <a:p>
            <a:pPr>
              <a:spcAft>
                <a:spcPts val="1200"/>
              </a:spcAft>
            </a:pPr>
            <a:r>
              <a:rPr lang="en-US" altLang="en-US" dirty="0" smtClean="0">
                <a:ea typeface="ＭＳ Ｐゴシック" panose="020B0600070205080204" pitchFamily="34" charset="-128"/>
              </a:rPr>
              <a:t>Indicators –receptive </a:t>
            </a:r>
            <a:r>
              <a:rPr lang="en-US" altLang="en-US" dirty="0">
                <a:ea typeface="ＭＳ Ｐゴシック" panose="020B0600070205080204" pitchFamily="34" charset="-128"/>
              </a:rPr>
              <a:t>to clinical </a:t>
            </a:r>
            <a:r>
              <a:rPr lang="en-US" altLang="en-US" dirty="0" smtClean="0">
                <a:ea typeface="ＭＳ Ｐゴシック" panose="020B0600070205080204" pitchFamily="34" charset="-128"/>
              </a:rPr>
              <a:t>interventions, treatment adherence </a:t>
            </a:r>
            <a:r>
              <a:rPr lang="en-US" altLang="en-US" dirty="0">
                <a:ea typeface="ＭＳ Ｐゴシック" panose="020B0600070205080204" pitchFamily="34" charset="-128"/>
              </a:rPr>
              <a:t>is </a:t>
            </a:r>
            <a:r>
              <a:rPr lang="en-US" altLang="en-US" dirty="0" smtClean="0">
                <a:ea typeface="ＭＳ Ｐゴシック" panose="020B0600070205080204" pitchFamily="34" charset="-128"/>
              </a:rPr>
              <a:t>as expected, demonstrated </a:t>
            </a:r>
            <a:r>
              <a:rPr lang="en-US" altLang="en-US" dirty="0">
                <a:ea typeface="ＭＳ Ｐゴシック" panose="020B0600070205080204" pitchFamily="34" charset="-128"/>
              </a:rPr>
              <a:t>behavior change affects positive outcomes in other areas (i.e., relationships at home and </a:t>
            </a:r>
            <a:r>
              <a:rPr lang="en-US" altLang="en-US" dirty="0" smtClean="0">
                <a:ea typeface="ＭＳ Ｐゴシック" panose="020B0600070205080204" pitchFamily="34" charset="-128"/>
              </a:rPr>
              <a:t>work)</a:t>
            </a:r>
            <a:endParaRPr lang="en-US" altLang="en-US" dirty="0">
              <a:ea typeface="ＭＳ Ｐゴシック" panose="020B0600070205080204" pitchFamily="34" charset="-128"/>
            </a:endParaRPr>
          </a:p>
          <a:p>
            <a:pPr>
              <a:spcAft>
                <a:spcPts val="1200"/>
              </a:spcAft>
            </a:pPr>
            <a:r>
              <a:rPr lang="en-US" altLang="en-US" dirty="0" smtClean="0">
                <a:ea typeface="ＭＳ Ｐゴシック" panose="020B0600070205080204" pitchFamily="34" charset="-128"/>
              </a:rPr>
              <a:t>The individual </a:t>
            </a:r>
            <a:r>
              <a:rPr lang="en-US" altLang="en-US" dirty="0">
                <a:ea typeface="ＭＳ Ｐゴシック" panose="020B0600070205080204" pitchFamily="34" charset="-128"/>
              </a:rPr>
              <a:t>is traditionally characterized as “successful,” “working the </a:t>
            </a:r>
            <a:r>
              <a:rPr lang="en-US" altLang="en-US" dirty="0" smtClean="0">
                <a:ea typeface="ＭＳ Ｐゴシック" panose="020B0600070205080204" pitchFamily="34" charset="-128"/>
              </a:rPr>
              <a:t>program”</a:t>
            </a:r>
            <a:endParaRPr lang="en-US" altLang="en-US" dirty="0">
              <a:ea typeface="ＭＳ Ｐゴシック" panose="020B0600070205080204" pitchFamily="34" charset="-128"/>
            </a:endParaRPr>
          </a:p>
          <a:p>
            <a:pPr>
              <a:spcAft>
                <a:spcPts val="1200"/>
              </a:spcAft>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05471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t>
            </a:r>
            <a:endParaRPr lang="en-US" dirty="0"/>
          </a:p>
        </p:txBody>
      </p:sp>
      <p:sp>
        <p:nvSpPr>
          <p:cNvPr id="35842" name="Content Placeholder 2"/>
          <p:cNvSpPr>
            <a:spLocks noGrp="1"/>
          </p:cNvSpPr>
          <p:nvPr>
            <p:ph idx="1"/>
          </p:nvPr>
        </p:nvSpPr>
        <p:spPr>
          <a:xfrm>
            <a:off x="1224642" y="1825625"/>
            <a:ext cx="9650187" cy="4920615"/>
          </a:xfrm>
        </p:spPr>
        <p:txBody>
          <a:bodyPr>
            <a:noAutofit/>
          </a:bodyPr>
          <a:lstStyle/>
          <a:p>
            <a:pPr>
              <a:spcAft>
                <a:spcPts val="1200"/>
              </a:spcAft>
            </a:pPr>
            <a:r>
              <a:rPr lang="en-US" altLang="en-US" sz="2700" dirty="0" smtClean="0">
                <a:ea typeface="ＭＳ Ｐゴシック" panose="020B0600070205080204" pitchFamily="34" charset="-128"/>
              </a:rPr>
              <a:t>The individual </a:t>
            </a:r>
            <a:r>
              <a:rPr lang="en-US" altLang="en-US" sz="2700" dirty="0">
                <a:ea typeface="ＭＳ Ｐゴシック" panose="020B0600070205080204" pitchFamily="34" charset="-128"/>
              </a:rPr>
              <a:t>sustains treatment </a:t>
            </a:r>
            <a:r>
              <a:rPr lang="en-US" altLang="en-US" sz="2700" dirty="0" smtClean="0">
                <a:ea typeface="ＭＳ Ｐゴシック" panose="020B0600070205080204" pitchFamily="34" charset="-128"/>
              </a:rPr>
              <a:t>goals</a:t>
            </a:r>
          </a:p>
          <a:p>
            <a:pPr>
              <a:spcAft>
                <a:spcPts val="1200"/>
              </a:spcAft>
            </a:pPr>
            <a:r>
              <a:rPr lang="en-US" altLang="en-US" sz="2700" dirty="0" smtClean="0">
                <a:ea typeface="ＭＳ Ｐゴシック" panose="020B0600070205080204" pitchFamily="34" charset="-128"/>
              </a:rPr>
              <a:t>Successfully </a:t>
            </a:r>
            <a:r>
              <a:rPr lang="en-US" altLang="en-US" sz="2700" dirty="0">
                <a:ea typeface="ＭＳ Ｐゴシック" panose="020B0600070205080204" pitchFamily="34" charset="-128"/>
              </a:rPr>
              <a:t>avoiding temptations to return to the negative </a:t>
            </a:r>
            <a:r>
              <a:rPr lang="en-US" altLang="en-US" sz="2700" dirty="0" smtClean="0">
                <a:ea typeface="ＭＳ Ｐゴシック" panose="020B0600070205080204" pitchFamily="34" charset="-128"/>
              </a:rPr>
              <a:t>habit</a:t>
            </a:r>
          </a:p>
          <a:p>
            <a:pPr>
              <a:spcAft>
                <a:spcPts val="1200"/>
              </a:spcAft>
            </a:pPr>
            <a:r>
              <a:rPr lang="en-US" altLang="en-US" sz="2700" dirty="0" smtClean="0">
                <a:ea typeface="ＭＳ Ｐゴシック" panose="020B0600070205080204" pitchFamily="34" charset="-128"/>
              </a:rPr>
              <a:t>“I’m </a:t>
            </a:r>
            <a:r>
              <a:rPr lang="en-US" altLang="en-US" sz="2700" dirty="0">
                <a:ea typeface="ＭＳ Ｐゴシック" panose="020B0600070205080204" pitchFamily="34" charset="-128"/>
              </a:rPr>
              <a:t>attending regularly, and rarely miss a </a:t>
            </a:r>
            <a:r>
              <a:rPr lang="en-US" altLang="en-US" sz="2700" dirty="0" smtClean="0">
                <a:ea typeface="ＭＳ Ｐゴシック" panose="020B0600070205080204" pitchFamily="34" charset="-128"/>
              </a:rPr>
              <a:t>session”</a:t>
            </a:r>
          </a:p>
          <a:p>
            <a:pPr>
              <a:spcAft>
                <a:spcPts val="1200"/>
              </a:spcAft>
            </a:pPr>
            <a:r>
              <a:rPr lang="en-US" altLang="en-US" dirty="0" smtClean="0"/>
              <a:t>Indicators - has </a:t>
            </a:r>
            <a:r>
              <a:rPr lang="en-US" altLang="en-US" dirty="0"/>
              <a:t>made behavior changes, practices stable abstinence, </a:t>
            </a:r>
            <a:r>
              <a:rPr lang="en-US" altLang="en-US" dirty="0" smtClean="0"/>
              <a:t>met </a:t>
            </a:r>
            <a:r>
              <a:rPr lang="en-US" altLang="en-US" dirty="0"/>
              <a:t>treatment goals, and practices healthy coping </a:t>
            </a:r>
            <a:r>
              <a:rPr lang="en-US" altLang="en-US" dirty="0" smtClean="0"/>
              <a:t>strategies</a:t>
            </a:r>
            <a:endParaRPr lang="en-US" altLang="en-US" dirty="0"/>
          </a:p>
          <a:p>
            <a:pPr>
              <a:spcAft>
                <a:spcPts val="1200"/>
              </a:spcAft>
            </a:pPr>
            <a:r>
              <a:rPr lang="en-US" altLang="en-US" dirty="0" smtClean="0"/>
              <a:t>The individual </a:t>
            </a:r>
            <a:r>
              <a:rPr lang="en-US" altLang="en-US" dirty="0"/>
              <a:t>is traditionally characterized as “ready for successful discharge,” “no longer needing treatment</a:t>
            </a:r>
            <a:r>
              <a:rPr lang="en-US" altLang="en-US" dirty="0" smtClean="0"/>
              <a:t>,” and </a:t>
            </a:r>
            <a:r>
              <a:rPr lang="en-US" altLang="en-US" dirty="0"/>
              <a:t>“ready for </a:t>
            </a:r>
            <a:r>
              <a:rPr lang="en-US" altLang="en-US" dirty="0" smtClean="0"/>
              <a:t>aftercare”</a:t>
            </a:r>
            <a:endParaRPr lang="en-US" altLang="en-US" dirty="0"/>
          </a:p>
          <a:p>
            <a:pPr>
              <a:spcAft>
                <a:spcPts val="1200"/>
              </a:spcAft>
            </a:pPr>
            <a:endParaRPr lang="en-US" altLang="en-US" sz="2700" dirty="0">
              <a:ea typeface="ＭＳ Ｐゴシック" panose="020B0600070205080204" pitchFamily="34" charset="-128"/>
            </a:endParaRPr>
          </a:p>
          <a:p>
            <a:pPr>
              <a:spcAft>
                <a:spcPts val="1200"/>
              </a:spcAft>
            </a:pPr>
            <a:endParaRPr lang="en-US" altLang="en-US" sz="2700" dirty="0">
              <a:ea typeface="ＭＳ Ｐゴシック" panose="020B0600070205080204" pitchFamily="34" charset="-128"/>
            </a:endParaRPr>
          </a:p>
        </p:txBody>
      </p:sp>
    </p:spTree>
    <p:extLst>
      <p:ext uri="{BB962C8B-B14F-4D97-AF65-F5344CB8AC3E}">
        <p14:creationId xmlns:p14="http://schemas.microsoft.com/office/powerpoint/2010/main" val="2399932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Relapse…..Recurrence</a:t>
            </a:r>
            <a:endParaRPr lang="en-US" dirty="0"/>
          </a:p>
        </p:txBody>
      </p:sp>
      <p:sp>
        <p:nvSpPr>
          <p:cNvPr id="4" name="Content Placeholder 3"/>
          <p:cNvSpPr>
            <a:spLocks noGrp="1"/>
          </p:cNvSpPr>
          <p:nvPr>
            <p:ph idx="1"/>
          </p:nvPr>
        </p:nvSpPr>
        <p:spPr/>
        <p:txBody>
          <a:bodyPr/>
          <a:lstStyle/>
          <a:p>
            <a:pPr>
              <a:spcAft>
                <a:spcPts val="1200"/>
              </a:spcAft>
            </a:pPr>
            <a:r>
              <a:rPr lang="en-US" dirty="0"/>
              <a:t>‘Slipping back’ into old </a:t>
            </a:r>
            <a:r>
              <a:rPr lang="en-US" dirty="0" smtClean="0"/>
              <a:t>habits, this can occur at </a:t>
            </a:r>
            <a:r>
              <a:rPr lang="en-US" dirty="0"/>
              <a:t>any </a:t>
            </a:r>
            <a:r>
              <a:rPr lang="en-US" dirty="0" smtClean="0"/>
              <a:t>stage</a:t>
            </a:r>
            <a:endParaRPr lang="en-US" dirty="0"/>
          </a:p>
          <a:p>
            <a:pPr>
              <a:spcAft>
                <a:spcPts val="1200"/>
              </a:spcAft>
            </a:pPr>
            <a:r>
              <a:rPr lang="en-US" dirty="0"/>
              <a:t>Common feature of sustained change </a:t>
            </a:r>
            <a:endParaRPr lang="en-US" dirty="0" smtClean="0"/>
          </a:p>
          <a:p>
            <a:pPr lvl="1">
              <a:spcAft>
                <a:spcPts val="1200"/>
              </a:spcAft>
            </a:pPr>
            <a:r>
              <a:rPr lang="en-US" dirty="0" smtClean="0"/>
              <a:t>Most recurrences happen </a:t>
            </a:r>
            <a:r>
              <a:rPr lang="en-US" dirty="0"/>
              <a:t>before </a:t>
            </a:r>
            <a:r>
              <a:rPr lang="en-US" dirty="0" smtClean="0"/>
              <a:t>maintenance is achieved)</a:t>
            </a:r>
          </a:p>
          <a:p>
            <a:pPr>
              <a:spcAft>
                <a:spcPts val="1200"/>
              </a:spcAft>
            </a:pPr>
            <a:r>
              <a:rPr lang="en-US" dirty="0" smtClean="0"/>
              <a:t>Can </a:t>
            </a:r>
            <a:r>
              <a:rPr lang="en-US" dirty="0"/>
              <a:t>be discouraging for the </a:t>
            </a:r>
            <a:r>
              <a:rPr lang="en-US" dirty="0" smtClean="0"/>
              <a:t>person</a:t>
            </a:r>
          </a:p>
          <a:p>
            <a:pPr>
              <a:spcAft>
                <a:spcPts val="1200"/>
              </a:spcAft>
            </a:pPr>
            <a:r>
              <a:rPr lang="en-US" dirty="0" smtClean="0"/>
              <a:t>Presents an opportunity </a:t>
            </a:r>
            <a:r>
              <a:rPr lang="en-US" dirty="0"/>
              <a:t>to learn and </a:t>
            </a:r>
            <a:r>
              <a:rPr lang="en-US" dirty="0" smtClean="0"/>
              <a:t>develop more skill/experience</a:t>
            </a:r>
            <a:endParaRPr lang="en-US" dirty="0"/>
          </a:p>
          <a:p>
            <a:pPr>
              <a:spcAft>
                <a:spcPts val="1200"/>
              </a:spcAft>
            </a:pPr>
            <a:r>
              <a:rPr lang="en-US" dirty="0" smtClean="0"/>
              <a:t>Look </a:t>
            </a:r>
            <a:r>
              <a:rPr lang="en-US" dirty="0"/>
              <a:t>at reaffirmation of goals</a:t>
            </a:r>
          </a:p>
        </p:txBody>
      </p:sp>
    </p:spTree>
    <p:extLst>
      <p:ext uri="{BB962C8B-B14F-4D97-AF65-F5344CB8AC3E}">
        <p14:creationId xmlns:p14="http://schemas.microsoft.com/office/powerpoint/2010/main" val="3363414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Change Principles</a:t>
            </a:r>
            <a:endParaRPr lang="en-US" dirty="0"/>
          </a:p>
        </p:txBody>
      </p:sp>
      <p:sp>
        <p:nvSpPr>
          <p:cNvPr id="3" name="Content Placeholder 2"/>
          <p:cNvSpPr>
            <a:spLocks noGrp="1"/>
          </p:cNvSpPr>
          <p:nvPr>
            <p:ph idx="1"/>
          </p:nvPr>
        </p:nvSpPr>
        <p:spPr/>
        <p:txBody>
          <a:bodyPr/>
          <a:lstStyle/>
          <a:p>
            <a:pPr>
              <a:spcAft>
                <a:spcPts val="1200"/>
              </a:spcAft>
            </a:pPr>
            <a:r>
              <a:rPr lang="en-US" dirty="0"/>
              <a:t>Motivation exists along a continuum of </a:t>
            </a:r>
            <a:r>
              <a:rPr lang="en-US" dirty="0" smtClean="0"/>
              <a:t>change</a:t>
            </a:r>
            <a:endParaRPr lang="en-US" dirty="0"/>
          </a:p>
          <a:p>
            <a:pPr>
              <a:spcAft>
                <a:spcPts val="1200"/>
              </a:spcAft>
            </a:pPr>
            <a:r>
              <a:rPr lang="en-US" dirty="0" smtClean="0"/>
              <a:t>Patients </a:t>
            </a:r>
            <a:r>
              <a:rPr lang="en-US" dirty="0"/>
              <a:t>progress through stages in a spiral (not linear</a:t>
            </a:r>
            <a:r>
              <a:rPr lang="en-US" dirty="0" smtClean="0"/>
              <a:t>) </a:t>
            </a:r>
            <a:endParaRPr lang="en-US" dirty="0"/>
          </a:p>
          <a:p>
            <a:pPr>
              <a:spcAft>
                <a:spcPts val="1200"/>
              </a:spcAft>
            </a:pPr>
            <a:r>
              <a:rPr lang="en-US" dirty="0" smtClean="0"/>
              <a:t>When </a:t>
            </a:r>
            <a:r>
              <a:rPr lang="en-US" dirty="0"/>
              <a:t>enhancing motivation, if the </a:t>
            </a:r>
            <a:r>
              <a:rPr lang="en-US" dirty="0" smtClean="0"/>
              <a:t>clinician uses </a:t>
            </a:r>
            <a:r>
              <a:rPr lang="en-US" dirty="0"/>
              <a:t>strategies in a stage other than the one the </a:t>
            </a:r>
            <a:r>
              <a:rPr lang="en-US" dirty="0" smtClean="0"/>
              <a:t>patient </a:t>
            </a:r>
            <a:r>
              <a:rPr lang="en-US" dirty="0"/>
              <a:t>is in, the result could be </a:t>
            </a:r>
            <a:r>
              <a:rPr lang="en-US" dirty="0" smtClean="0"/>
              <a:t>treatment ambivalence and/or </a:t>
            </a:r>
            <a:r>
              <a:rPr lang="en-US" dirty="0" err="1" smtClean="0"/>
              <a:t>nonadherance</a:t>
            </a:r>
            <a:endParaRPr lang="en-US" dirty="0"/>
          </a:p>
          <a:p>
            <a:pPr>
              <a:spcAft>
                <a:spcPts val="1200"/>
              </a:spcAft>
            </a:pPr>
            <a:r>
              <a:rPr lang="en-US" dirty="0" smtClean="0"/>
              <a:t>If </a:t>
            </a:r>
            <a:r>
              <a:rPr lang="en-US" dirty="0"/>
              <a:t>clinicians push </a:t>
            </a:r>
            <a:r>
              <a:rPr lang="en-US" dirty="0" smtClean="0"/>
              <a:t>patients </a:t>
            </a:r>
            <a:r>
              <a:rPr lang="en-US" dirty="0"/>
              <a:t>at a faster pace than they are </a:t>
            </a:r>
            <a:r>
              <a:rPr lang="en-US" dirty="0" smtClean="0"/>
              <a:t>willing </a:t>
            </a:r>
            <a:r>
              <a:rPr lang="en-US" dirty="0"/>
              <a:t>to take, the therapeutic alliance may break </a:t>
            </a:r>
            <a:r>
              <a:rPr lang="en-US" dirty="0" smtClean="0"/>
              <a:t>down </a:t>
            </a:r>
            <a:endParaRPr lang="en-US" dirty="0"/>
          </a:p>
          <a:p>
            <a:pPr>
              <a:spcAft>
                <a:spcPts val="1200"/>
              </a:spcAft>
            </a:pPr>
            <a:r>
              <a:rPr lang="en-US" dirty="0" smtClean="0"/>
              <a:t>Relapse/Recurrence </a:t>
            </a:r>
            <a:r>
              <a:rPr lang="en-US" dirty="0"/>
              <a:t>is an event, not a </a:t>
            </a:r>
            <a:r>
              <a:rPr lang="en-US" dirty="0" smtClean="0"/>
              <a:t>stage</a:t>
            </a:r>
            <a:endParaRPr lang="en-US" dirty="0"/>
          </a:p>
          <a:p>
            <a:endParaRPr lang="en-US" dirty="0"/>
          </a:p>
        </p:txBody>
      </p:sp>
    </p:spTree>
    <p:extLst>
      <p:ext uri="{BB962C8B-B14F-4D97-AF65-F5344CB8AC3E}">
        <p14:creationId xmlns:p14="http://schemas.microsoft.com/office/powerpoint/2010/main" val="395641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normAutofit/>
          </a:bodyPr>
          <a:lstStyle/>
          <a:p>
            <a:pPr>
              <a:lnSpc>
                <a:spcPct val="100000"/>
              </a:lnSpc>
            </a:pPr>
            <a:r>
              <a:rPr lang="en-US" b="1" dirty="0" smtClean="0">
                <a:ea typeface="Arial Unicode MS" panose="020B0604020202020204" pitchFamily="34" charset="-128"/>
                <a:cs typeface="Arial Unicode MS" panose="020B0604020202020204" pitchFamily="34" charset="-128"/>
              </a:rPr>
              <a:t>Why is this important?</a:t>
            </a:r>
            <a:endParaRPr lang="en-US" b="1" dirty="0">
              <a:ea typeface="Arial Unicode MS" panose="020B0604020202020204" pitchFamily="34" charset="-128"/>
              <a:cs typeface="Arial Unicode MS" panose="020B0604020202020204" pitchFamily="34" charset="-128"/>
            </a:endParaRPr>
          </a:p>
        </p:txBody>
      </p:sp>
      <p:sp>
        <p:nvSpPr>
          <p:cNvPr id="7" name="Content Placeholder 6"/>
          <p:cNvSpPr>
            <a:spLocks noGrp="1"/>
          </p:cNvSpPr>
          <p:nvPr>
            <p:ph idx="1"/>
          </p:nvPr>
        </p:nvSpPr>
        <p:spPr/>
        <p:txBody>
          <a:bodyPr>
            <a:normAutofit/>
          </a:bodyPr>
          <a:lstStyle/>
          <a:p>
            <a:pPr>
              <a:spcAft>
                <a:spcPts val="1200"/>
              </a:spcAft>
            </a:pPr>
            <a:r>
              <a:rPr lang="en-US" dirty="0" smtClean="0"/>
              <a:t>Allows you to assist </a:t>
            </a:r>
            <a:r>
              <a:rPr lang="en-US" dirty="0"/>
              <a:t>with ‘assessing’ the stage an individual is </a:t>
            </a:r>
            <a:r>
              <a:rPr lang="en-US" dirty="0" smtClean="0"/>
              <a:t>in </a:t>
            </a:r>
          </a:p>
          <a:p>
            <a:pPr>
              <a:spcAft>
                <a:spcPts val="1200"/>
              </a:spcAft>
            </a:pPr>
            <a:r>
              <a:rPr lang="en-US" dirty="0" smtClean="0"/>
              <a:t>Helps </a:t>
            </a:r>
            <a:r>
              <a:rPr lang="en-US" dirty="0"/>
              <a:t>you to present information appropriate for each stage</a:t>
            </a:r>
          </a:p>
          <a:p>
            <a:pPr>
              <a:spcAft>
                <a:spcPts val="1200"/>
              </a:spcAft>
            </a:pPr>
            <a:r>
              <a:rPr lang="en-US" dirty="0"/>
              <a:t>Helps you to reassure the person their challenges are a normal part of change</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624" y="4088109"/>
            <a:ext cx="3862389" cy="2688248"/>
          </a:xfrm>
          <a:prstGeom prst="rect">
            <a:avLst/>
          </a:prstGeom>
        </p:spPr>
      </p:pic>
    </p:spTree>
    <p:extLst>
      <p:ext uri="{BB962C8B-B14F-4D97-AF65-F5344CB8AC3E}">
        <p14:creationId xmlns:p14="http://schemas.microsoft.com/office/powerpoint/2010/main" val="4174159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pPr>
              <a:lnSpc>
                <a:spcPct val="100000"/>
              </a:lnSpc>
            </a:pPr>
            <a:r>
              <a:rPr lang="en-US" dirty="0" smtClean="0">
                <a:ea typeface="Arial Unicode MS" panose="020B0604020202020204" pitchFamily="34" charset="-128"/>
                <a:cs typeface="Arial Unicode MS" panose="020B0604020202020204" pitchFamily="34" charset="-128"/>
              </a:rPr>
              <a:t>How to respond</a:t>
            </a:r>
            <a:endParaRPr lang="en-US"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Content Placeholder 6"/>
          <p:cNvSpPr>
            <a:spLocks noGrp="1"/>
          </p:cNvSpPr>
          <p:nvPr>
            <p:ph idx="1"/>
          </p:nvPr>
        </p:nvSpPr>
        <p:spPr/>
        <p:txBody>
          <a:bodyPr/>
          <a:lstStyle/>
          <a:p>
            <a:pPr>
              <a:spcAft>
                <a:spcPts val="1200"/>
              </a:spcAft>
            </a:pPr>
            <a:r>
              <a:rPr lang="en-US" altLang="en-US" dirty="0" err="1"/>
              <a:t>Precontemplation</a:t>
            </a:r>
            <a:r>
              <a:rPr lang="en-US" altLang="en-US" dirty="0"/>
              <a:t>—information</a:t>
            </a:r>
          </a:p>
          <a:p>
            <a:pPr>
              <a:spcAft>
                <a:spcPts val="1200"/>
              </a:spcAft>
            </a:pPr>
            <a:r>
              <a:rPr lang="en-US" altLang="en-US" dirty="0" smtClean="0"/>
              <a:t>Contemplation—options </a:t>
            </a:r>
            <a:r>
              <a:rPr lang="en-US" altLang="en-US" dirty="0"/>
              <a:t>on how to change </a:t>
            </a:r>
            <a:r>
              <a:rPr lang="en-US" altLang="en-US" dirty="0" smtClean="0"/>
              <a:t>behaviors/thoughts</a:t>
            </a:r>
            <a:endParaRPr lang="en-US" altLang="en-US" dirty="0"/>
          </a:p>
          <a:p>
            <a:pPr>
              <a:spcAft>
                <a:spcPts val="1200"/>
              </a:spcAft>
            </a:pPr>
            <a:r>
              <a:rPr lang="en-US" altLang="en-US" dirty="0" smtClean="0"/>
              <a:t>Preparation—assistance in setting </a:t>
            </a:r>
            <a:r>
              <a:rPr lang="en-US" altLang="en-US" dirty="0"/>
              <a:t>goals and </a:t>
            </a:r>
            <a:r>
              <a:rPr lang="en-US" altLang="en-US" dirty="0" smtClean="0"/>
              <a:t>timelines</a:t>
            </a:r>
          </a:p>
          <a:p>
            <a:pPr>
              <a:spcAft>
                <a:spcPts val="1200"/>
              </a:spcAft>
            </a:pPr>
            <a:r>
              <a:rPr lang="en-US" altLang="en-US" dirty="0" smtClean="0"/>
              <a:t>Action—support in implementing </a:t>
            </a:r>
            <a:r>
              <a:rPr lang="en-US" altLang="en-US" dirty="0"/>
              <a:t>the </a:t>
            </a:r>
            <a:r>
              <a:rPr lang="en-US" altLang="en-US" dirty="0" smtClean="0"/>
              <a:t>plan</a:t>
            </a:r>
          </a:p>
          <a:p>
            <a:pPr>
              <a:spcAft>
                <a:spcPts val="1200"/>
              </a:spcAft>
            </a:pPr>
            <a:r>
              <a:rPr lang="en-US" altLang="en-US" dirty="0" smtClean="0"/>
              <a:t>Maintenance—promoting the continuation of </a:t>
            </a:r>
            <a:r>
              <a:rPr lang="en-US" altLang="en-US" dirty="0"/>
              <a:t>goal directed </a:t>
            </a:r>
            <a:r>
              <a:rPr lang="en-US" altLang="en-US" dirty="0" smtClean="0"/>
              <a:t>behavior/choices/thoughts</a:t>
            </a:r>
            <a:endParaRPr lang="en-US" altLang="en-US" dirty="0"/>
          </a:p>
          <a:p>
            <a:pPr>
              <a:spcAft>
                <a:spcPts val="1200"/>
              </a:spcAft>
            </a:pPr>
            <a:r>
              <a:rPr lang="en-US" altLang="en-US" dirty="0" smtClean="0"/>
              <a:t>Relapse/Recurrence—reaffirming </a:t>
            </a:r>
            <a:r>
              <a:rPr lang="en-US" altLang="en-US" dirty="0"/>
              <a:t>goals and commitment to </a:t>
            </a:r>
            <a:r>
              <a:rPr lang="en-US" altLang="en-US" dirty="0" smtClean="0"/>
              <a:t>change</a:t>
            </a:r>
            <a:endParaRPr lang="en-US" altLang="en-US" dirty="0"/>
          </a:p>
        </p:txBody>
      </p:sp>
    </p:spTree>
    <p:extLst>
      <p:ext uri="{BB962C8B-B14F-4D97-AF65-F5344CB8AC3E}">
        <p14:creationId xmlns:p14="http://schemas.microsoft.com/office/powerpoint/2010/main" val="97824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Arial Unicode MS" panose="020B0604020202020204" pitchFamily="34" charset="-128"/>
                <a:cs typeface="Arial Unicode MS" panose="020B0604020202020204" pitchFamily="34" charset="-128"/>
              </a:rPr>
              <a:t>How to respond…</a:t>
            </a:r>
            <a:r>
              <a:rPr lang="en-US" dirty="0" err="1" smtClean="0">
                <a:ea typeface="Arial Unicode MS" panose="020B0604020202020204" pitchFamily="34" charset="-128"/>
                <a:cs typeface="Arial Unicode MS" panose="020B0604020202020204" pitchFamily="34" charset="-128"/>
              </a:rPr>
              <a:t>Precontemplation</a:t>
            </a:r>
            <a:endParaRPr lang="en-US" sz="4000" b="1" dirty="0">
              <a:solidFill>
                <a:srgbClr val="00123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fontScale="92500" lnSpcReduction="10000"/>
          </a:bodyPr>
          <a:lstStyle/>
          <a:p>
            <a:pPr marL="349250" indent="-349250">
              <a:lnSpc>
                <a:spcPct val="100000"/>
              </a:lnSpc>
              <a:spcAft>
                <a:spcPts val="1200"/>
              </a:spcAft>
              <a:buSzPct val="80000"/>
            </a:pPr>
            <a:r>
              <a:rPr lang="en-US" dirty="0">
                <a:ea typeface="Arial Unicode MS" panose="020B0604020202020204" pitchFamily="34" charset="-128"/>
                <a:cs typeface="Arial Unicode MS" panose="020B0604020202020204" pitchFamily="34" charset="-128"/>
              </a:rPr>
              <a:t>Establish rapport</a:t>
            </a:r>
          </a:p>
          <a:p>
            <a:pPr marL="349250" indent="-349250">
              <a:lnSpc>
                <a:spcPct val="100000"/>
              </a:lnSpc>
              <a:spcAft>
                <a:spcPts val="1200"/>
              </a:spcAft>
              <a:buSzPct val="80000"/>
            </a:pPr>
            <a:r>
              <a:rPr lang="en-US" dirty="0">
                <a:ea typeface="Arial Unicode MS" panose="020B0604020202020204" pitchFamily="34" charset="-128"/>
                <a:cs typeface="Arial Unicode MS" panose="020B0604020202020204" pitchFamily="34" charset="-128"/>
              </a:rPr>
              <a:t>Determine why </a:t>
            </a:r>
            <a:r>
              <a:rPr lang="en-US" dirty="0" smtClean="0">
                <a:ea typeface="Arial Unicode MS" panose="020B0604020202020204" pitchFamily="34" charset="-128"/>
                <a:cs typeface="Arial Unicode MS" panose="020B0604020202020204" pitchFamily="34" charset="-128"/>
              </a:rPr>
              <a:t>they have </a:t>
            </a:r>
            <a:r>
              <a:rPr lang="en-US" dirty="0">
                <a:ea typeface="Arial Unicode MS" panose="020B0604020202020204" pitchFamily="34" charset="-128"/>
                <a:cs typeface="Arial Unicode MS" panose="020B0604020202020204" pitchFamily="34" charset="-128"/>
              </a:rPr>
              <a:t>come to </a:t>
            </a:r>
            <a:r>
              <a:rPr lang="en-US" dirty="0" smtClean="0">
                <a:ea typeface="Arial Unicode MS" panose="020B0604020202020204" pitchFamily="34" charset="-128"/>
                <a:cs typeface="Arial Unicode MS" panose="020B0604020202020204" pitchFamily="34" charset="-128"/>
              </a:rPr>
              <a:t>you</a:t>
            </a:r>
            <a:endParaRPr lang="en-US" dirty="0">
              <a:ea typeface="Arial Unicode MS" panose="020B0604020202020204" pitchFamily="34" charset="-128"/>
              <a:cs typeface="Arial Unicode MS" panose="020B0604020202020204" pitchFamily="34" charset="-128"/>
            </a:endParaRP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Introduce </a:t>
            </a:r>
            <a:r>
              <a:rPr lang="en-US" dirty="0">
                <a:ea typeface="Arial Unicode MS" panose="020B0604020202020204" pitchFamily="34" charset="-128"/>
                <a:cs typeface="Arial Unicode MS" panose="020B0604020202020204" pitchFamily="34" charset="-128"/>
              </a:rPr>
              <a:t>ambivalence about </a:t>
            </a:r>
            <a:r>
              <a:rPr lang="en-US" dirty="0" smtClean="0">
                <a:ea typeface="Arial Unicode MS" panose="020B0604020202020204" pitchFamily="34" charset="-128"/>
                <a:cs typeface="Arial Unicode MS" panose="020B0604020202020204" pitchFamily="34" charset="-128"/>
              </a:rPr>
              <a:t>change </a:t>
            </a:r>
            <a:r>
              <a:rPr lang="en-US" dirty="0">
                <a:ea typeface="Arial Unicode MS" panose="020B0604020202020204" pitchFamily="34" charset="-128"/>
                <a:cs typeface="Arial Unicode MS" panose="020B0604020202020204" pitchFamily="34" charset="-128"/>
              </a:rPr>
              <a:t>– why it might be a good </a:t>
            </a:r>
            <a:r>
              <a:rPr lang="en-US" dirty="0" smtClean="0">
                <a:ea typeface="Arial Unicode MS" panose="020B0604020202020204" pitchFamily="34" charset="-128"/>
                <a:cs typeface="Arial Unicode MS" panose="020B0604020202020204" pitchFamily="34" charset="-128"/>
              </a:rPr>
              <a:t>idea</a:t>
            </a:r>
          </a:p>
          <a:p>
            <a:pPr marL="806450" lvl="1"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a:t>
            </a:r>
            <a:r>
              <a:rPr lang="en-US" dirty="0">
                <a:ea typeface="Arial Unicode MS" panose="020B0604020202020204" pitchFamily="34" charset="-128"/>
                <a:cs typeface="Arial Unicode MS" panose="020B0604020202020204" pitchFamily="34" charset="-128"/>
              </a:rPr>
              <a:t>W</a:t>
            </a:r>
            <a:r>
              <a:rPr lang="en-US" dirty="0" smtClean="0">
                <a:ea typeface="Arial Unicode MS" panose="020B0604020202020204" pitchFamily="34" charset="-128"/>
                <a:cs typeface="Arial Unicode MS" panose="020B0604020202020204" pitchFamily="34" charset="-128"/>
              </a:rPr>
              <a:t>hy </a:t>
            </a:r>
            <a:r>
              <a:rPr lang="en-US" dirty="0">
                <a:ea typeface="Arial Unicode MS" panose="020B0604020202020204" pitchFamily="34" charset="-128"/>
                <a:cs typeface="Arial Unicode MS" panose="020B0604020202020204" pitchFamily="34" charset="-128"/>
              </a:rPr>
              <a:t>do you </a:t>
            </a:r>
            <a:r>
              <a:rPr lang="en-US" dirty="0" smtClean="0">
                <a:ea typeface="Arial Unicode MS" panose="020B0604020202020204" pitchFamily="34" charset="-128"/>
                <a:cs typeface="Arial Unicode MS" panose="020B0604020202020204" pitchFamily="34" charset="-128"/>
              </a:rPr>
              <a:t>think </a:t>
            </a:r>
            <a:r>
              <a:rPr lang="en-US" dirty="0">
                <a:ea typeface="Arial Unicode MS" panose="020B0604020202020204" pitchFamily="34" charset="-128"/>
                <a:cs typeface="Arial Unicode MS" panose="020B0604020202020204" pitchFamily="34" charset="-128"/>
              </a:rPr>
              <a:t>other people decide to </a:t>
            </a:r>
            <a:r>
              <a:rPr lang="en-US" dirty="0" smtClean="0">
                <a:ea typeface="Arial Unicode MS" panose="020B0604020202020204" pitchFamily="34" charset="-128"/>
                <a:cs typeface="Arial Unicode MS" panose="020B0604020202020204" pitchFamily="34" charset="-128"/>
              </a:rPr>
              <a:t>makes these types of changes?”</a:t>
            </a:r>
            <a:endParaRPr lang="en-US" dirty="0">
              <a:ea typeface="Arial Unicode MS" panose="020B0604020202020204" pitchFamily="34" charset="-128"/>
              <a:cs typeface="Arial Unicode MS" panose="020B0604020202020204" pitchFamily="34" charset="-128"/>
            </a:endParaRP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Give </a:t>
            </a:r>
            <a:r>
              <a:rPr lang="en-US" dirty="0">
                <a:ea typeface="Arial Unicode MS" panose="020B0604020202020204" pitchFamily="34" charset="-128"/>
                <a:cs typeface="Arial Unicode MS" panose="020B0604020202020204" pitchFamily="34" charset="-128"/>
              </a:rPr>
              <a:t>information on risks, pros </a:t>
            </a:r>
            <a:r>
              <a:rPr lang="en-US" dirty="0" smtClean="0">
                <a:ea typeface="Arial Unicode MS" panose="020B0604020202020204" pitchFamily="34" charset="-128"/>
                <a:cs typeface="Arial Unicode MS" panose="020B0604020202020204" pitchFamily="34" charset="-128"/>
              </a:rPr>
              <a:t>and cons</a:t>
            </a: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Acknowledge </a:t>
            </a:r>
            <a:r>
              <a:rPr lang="en-US" dirty="0">
                <a:ea typeface="Arial Unicode MS" panose="020B0604020202020204" pitchFamily="34" charset="-128"/>
                <a:cs typeface="Arial Unicode MS" panose="020B0604020202020204" pitchFamily="34" charset="-128"/>
              </a:rPr>
              <a:t>the </a:t>
            </a:r>
            <a:r>
              <a:rPr lang="en-US" dirty="0" smtClean="0">
                <a:ea typeface="Arial Unicode MS" panose="020B0604020202020204" pitchFamily="34" charset="-128"/>
                <a:cs typeface="Arial Unicode MS" panose="020B0604020202020204" pitchFamily="34" charset="-128"/>
              </a:rPr>
              <a:t>patient’s </a:t>
            </a:r>
            <a:r>
              <a:rPr lang="en-US" dirty="0">
                <a:ea typeface="Arial Unicode MS" panose="020B0604020202020204" pitchFamily="34" charset="-128"/>
                <a:cs typeface="Arial Unicode MS" panose="020B0604020202020204" pitchFamily="34" charset="-128"/>
              </a:rPr>
              <a:t>thoughts, feelings, fears, and </a:t>
            </a:r>
            <a:r>
              <a:rPr lang="en-US" dirty="0" smtClean="0">
                <a:ea typeface="Arial Unicode MS" panose="020B0604020202020204" pitchFamily="34" charset="-128"/>
                <a:cs typeface="Arial Unicode MS" panose="020B0604020202020204" pitchFamily="34" charset="-128"/>
              </a:rPr>
              <a:t>concerns</a:t>
            </a:r>
            <a:endParaRPr lang="en-US" dirty="0">
              <a:ea typeface="Arial Unicode MS" panose="020B0604020202020204" pitchFamily="34" charset="-128"/>
              <a:cs typeface="Arial Unicode MS" panose="020B0604020202020204" pitchFamily="34" charset="-128"/>
            </a:endParaRP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Keep </a:t>
            </a:r>
            <a:r>
              <a:rPr lang="en-US" dirty="0">
                <a:ea typeface="Arial Unicode MS" panose="020B0604020202020204" pitchFamily="34" charset="-128"/>
                <a:cs typeface="Arial Unicode MS" panose="020B0604020202020204" pitchFamily="34" charset="-128"/>
              </a:rPr>
              <a:t>the interview informal</a:t>
            </a:r>
          </a:p>
        </p:txBody>
      </p:sp>
    </p:spTree>
    <p:extLst>
      <p:ext uri="{BB962C8B-B14F-4D97-AF65-F5344CB8AC3E}">
        <p14:creationId xmlns:p14="http://schemas.microsoft.com/office/powerpoint/2010/main" val="3976626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Arial Unicode MS" panose="020B0604020202020204" pitchFamily="34" charset="-128"/>
                <a:cs typeface="Arial Unicode MS" panose="020B0604020202020204" pitchFamily="34" charset="-128"/>
              </a:rPr>
              <a:t>How to respond…Contemplation</a:t>
            </a:r>
            <a:endParaRPr lang="en-US" sz="4000" b="1" dirty="0">
              <a:solidFill>
                <a:srgbClr val="00123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fontScale="92500"/>
          </a:bodyPr>
          <a:lstStyle/>
          <a:p>
            <a:pPr marL="349250" indent="-349250">
              <a:lnSpc>
                <a:spcPct val="100000"/>
              </a:lnSpc>
              <a:spcAft>
                <a:spcPts val="1200"/>
              </a:spcAft>
              <a:buSzPct val="80000"/>
            </a:pPr>
            <a:r>
              <a:rPr lang="en-US" dirty="0">
                <a:ea typeface="Arial Unicode MS" panose="020B0604020202020204" pitchFamily="34" charset="-128"/>
                <a:cs typeface="Arial Unicode MS" panose="020B0604020202020204" pitchFamily="34" charset="-128"/>
              </a:rPr>
              <a:t>Discuss </a:t>
            </a:r>
            <a:r>
              <a:rPr lang="en-US" dirty="0" smtClean="0">
                <a:ea typeface="Arial Unicode MS" panose="020B0604020202020204" pitchFamily="34" charset="-128"/>
                <a:cs typeface="Arial Unicode MS" panose="020B0604020202020204" pitchFamily="34" charset="-128"/>
              </a:rPr>
              <a:t>and </a:t>
            </a:r>
            <a:r>
              <a:rPr lang="en-US" dirty="0">
                <a:ea typeface="Arial Unicode MS" panose="020B0604020202020204" pitchFamily="34" charset="-128"/>
                <a:cs typeface="Arial Unicode MS" panose="020B0604020202020204" pitchFamily="34" charset="-128"/>
              </a:rPr>
              <a:t>weigh </a:t>
            </a:r>
            <a:r>
              <a:rPr lang="en-US" dirty="0" smtClean="0">
                <a:ea typeface="Arial Unicode MS" panose="020B0604020202020204" pitchFamily="34" charset="-128"/>
                <a:cs typeface="Arial Unicode MS" panose="020B0604020202020204" pitchFamily="34" charset="-128"/>
              </a:rPr>
              <a:t>pros/cons</a:t>
            </a:r>
            <a:endParaRPr lang="en-US" dirty="0">
              <a:ea typeface="Arial Unicode MS" panose="020B0604020202020204" pitchFamily="34" charset="-128"/>
              <a:cs typeface="Arial Unicode MS" panose="020B0604020202020204" pitchFamily="34" charset="-128"/>
            </a:endParaRP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Emphasize the patient’s </a:t>
            </a:r>
            <a:r>
              <a:rPr lang="en-US" dirty="0">
                <a:ea typeface="Arial Unicode MS" panose="020B0604020202020204" pitchFamily="34" charset="-128"/>
                <a:cs typeface="Arial Unicode MS" panose="020B0604020202020204" pitchFamily="34" charset="-128"/>
              </a:rPr>
              <a:t>free choice &amp; </a:t>
            </a:r>
            <a:r>
              <a:rPr lang="en-US" dirty="0" smtClean="0">
                <a:ea typeface="Arial Unicode MS" panose="020B0604020202020204" pitchFamily="34" charset="-128"/>
                <a:cs typeface="Arial Unicode MS" panose="020B0604020202020204" pitchFamily="34" charset="-128"/>
              </a:rPr>
              <a:t>responsibility</a:t>
            </a: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Elicit </a:t>
            </a:r>
            <a:r>
              <a:rPr lang="en-US" dirty="0">
                <a:ea typeface="Arial Unicode MS" panose="020B0604020202020204" pitchFamily="34" charset="-128"/>
                <a:cs typeface="Arial Unicode MS" panose="020B0604020202020204" pitchFamily="34" charset="-128"/>
              </a:rPr>
              <a:t>self-motivational </a:t>
            </a:r>
            <a:r>
              <a:rPr lang="en-US" dirty="0" smtClean="0">
                <a:ea typeface="Arial Unicode MS" panose="020B0604020202020204" pitchFamily="34" charset="-128"/>
                <a:cs typeface="Arial Unicode MS" panose="020B0604020202020204" pitchFamily="34" charset="-128"/>
              </a:rPr>
              <a:t>statements</a:t>
            </a: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Discuss </a:t>
            </a:r>
            <a:r>
              <a:rPr lang="en-US" dirty="0">
                <a:ea typeface="Arial Unicode MS" panose="020B0604020202020204" pitchFamily="34" charset="-128"/>
                <a:cs typeface="Arial Unicode MS" panose="020B0604020202020204" pitchFamily="34" charset="-128"/>
              </a:rPr>
              <a:t>the </a:t>
            </a:r>
            <a:r>
              <a:rPr lang="en-US" dirty="0" smtClean="0">
                <a:ea typeface="Arial Unicode MS" panose="020B0604020202020204" pitchFamily="34" charset="-128"/>
                <a:cs typeface="Arial Unicode MS" panose="020B0604020202020204" pitchFamily="34" charset="-128"/>
              </a:rPr>
              <a:t>patient’s </a:t>
            </a:r>
            <a:r>
              <a:rPr lang="en-US" dirty="0">
                <a:ea typeface="Arial Unicode MS" panose="020B0604020202020204" pitchFamily="34" charset="-128"/>
                <a:cs typeface="Arial Unicode MS" panose="020B0604020202020204" pitchFamily="34" charset="-128"/>
              </a:rPr>
              <a:t>goals in </a:t>
            </a:r>
            <a:r>
              <a:rPr lang="en-US" dirty="0" smtClean="0">
                <a:ea typeface="Arial Unicode MS" panose="020B0604020202020204" pitchFamily="34" charset="-128"/>
                <a:cs typeface="Arial Unicode MS" panose="020B0604020202020204" pitchFamily="34" charset="-128"/>
              </a:rPr>
              <a:t>life and how </a:t>
            </a:r>
            <a:r>
              <a:rPr lang="en-US" dirty="0">
                <a:ea typeface="Arial Unicode MS" panose="020B0604020202020204" pitchFamily="34" charset="-128"/>
                <a:cs typeface="Arial Unicode MS" panose="020B0604020202020204" pitchFamily="34" charset="-128"/>
              </a:rPr>
              <a:t>will </a:t>
            </a:r>
            <a:r>
              <a:rPr lang="en-US" dirty="0" smtClean="0">
                <a:ea typeface="Arial Unicode MS" panose="020B0604020202020204" pitchFamily="34" charset="-128"/>
                <a:cs typeface="Arial Unicode MS" panose="020B0604020202020204" pitchFamily="34" charset="-128"/>
              </a:rPr>
              <a:t>change affect these?</a:t>
            </a: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Reduce </a:t>
            </a:r>
            <a:r>
              <a:rPr lang="en-US" dirty="0">
                <a:ea typeface="Arial Unicode MS" panose="020B0604020202020204" pitchFamily="34" charset="-128"/>
                <a:cs typeface="Arial Unicode MS" panose="020B0604020202020204" pitchFamily="34" charset="-128"/>
              </a:rPr>
              <a:t>the fear of </a:t>
            </a:r>
            <a:r>
              <a:rPr lang="en-US" dirty="0" smtClean="0">
                <a:ea typeface="Arial Unicode MS" panose="020B0604020202020204" pitchFamily="34" charset="-128"/>
                <a:cs typeface="Arial Unicode MS" panose="020B0604020202020204" pitchFamily="34" charset="-128"/>
              </a:rPr>
              <a:t>change through examples </a:t>
            </a:r>
            <a:r>
              <a:rPr lang="en-US" dirty="0">
                <a:ea typeface="Arial Unicode MS" panose="020B0604020202020204" pitchFamily="34" charset="-128"/>
                <a:cs typeface="Arial Unicode MS" panose="020B0604020202020204" pitchFamily="34" charset="-128"/>
              </a:rPr>
              <a:t>and problem </a:t>
            </a:r>
            <a:r>
              <a:rPr lang="en-US" dirty="0" smtClean="0">
                <a:ea typeface="Arial Unicode MS" panose="020B0604020202020204" pitchFamily="34" charset="-128"/>
                <a:cs typeface="Arial Unicode MS" panose="020B0604020202020204" pitchFamily="34" charset="-128"/>
              </a:rPr>
              <a:t>solving</a:t>
            </a:r>
          </a:p>
          <a:p>
            <a:pPr marL="349250"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Ask </a:t>
            </a:r>
            <a:r>
              <a:rPr lang="en-US" dirty="0">
                <a:ea typeface="Arial Unicode MS" panose="020B0604020202020204" pitchFamily="34" charset="-128"/>
                <a:cs typeface="Arial Unicode MS" panose="020B0604020202020204" pitchFamily="34" charset="-128"/>
              </a:rPr>
              <a:t>questions that clarify </a:t>
            </a:r>
            <a:r>
              <a:rPr lang="en-US" dirty="0" smtClean="0">
                <a:ea typeface="Arial Unicode MS" panose="020B0604020202020204" pitchFamily="34" charset="-128"/>
                <a:cs typeface="Arial Unicode MS" panose="020B0604020202020204" pitchFamily="34" charset="-128"/>
              </a:rPr>
              <a:t>motivation</a:t>
            </a:r>
          </a:p>
          <a:p>
            <a:pPr marL="806450" lvl="1" indent="-349250">
              <a:lnSpc>
                <a:spcPct val="100000"/>
              </a:lnSpc>
              <a:spcAft>
                <a:spcPts val="1200"/>
              </a:spcAft>
              <a:buSzPct val="80000"/>
            </a:pPr>
            <a:r>
              <a:rPr lang="en-US" dirty="0" smtClean="0">
                <a:ea typeface="Arial Unicode MS" panose="020B0604020202020204" pitchFamily="34" charset="-128"/>
                <a:cs typeface="Arial Unicode MS" panose="020B0604020202020204" pitchFamily="34" charset="-128"/>
              </a:rPr>
              <a:t>“What’s </a:t>
            </a:r>
            <a:r>
              <a:rPr lang="en-US" dirty="0">
                <a:ea typeface="Arial Unicode MS" panose="020B0604020202020204" pitchFamily="34" charset="-128"/>
                <a:cs typeface="Arial Unicode MS" panose="020B0604020202020204" pitchFamily="34" charset="-128"/>
              </a:rPr>
              <a:t>most important to you… why</a:t>
            </a:r>
            <a:r>
              <a:rPr lang="en-US" dirty="0" smtClean="0">
                <a:ea typeface="Arial Unicode MS" panose="020B0604020202020204" pitchFamily="34" charset="-128"/>
                <a:cs typeface="Arial Unicode MS" panose="020B0604020202020204" pitchFamily="34" charset="-128"/>
              </a:rPr>
              <a:t>?”</a:t>
            </a:r>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7358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Learning Objectives</a:t>
            </a:r>
            <a:endParaRPr lang="en-CA" b="1" dirty="0"/>
          </a:p>
        </p:txBody>
      </p:sp>
      <p:sp>
        <p:nvSpPr>
          <p:cNvPr id="3" name="Content Placeholder 2"/>
          <p:cNvSpPr>
            <a:spLocks noGrp="1"/>
          </p:cNvSpPr>
          <p:nvPr>
            <p:ph idx="1"/>
          </p:nvPr>
        </p:nvSpPr>
        <p:spPr/>
        <p:txBody>
          <a:bodyPr>
            <a:normAutofit/>
          </a:bodyPr>
          <a:lstStyle/>
          <a:p>
            <a:pPr lvl="0">
              <a:spcAft>
                <a:spcPts val="1200"/>
              </a:spcAft>
            </a:pPr>
            <a:r>
              <a:rPr lang="en-US" dirty="0"/>
              <a:t>Gain an understanding of how </a:t>
            </a:r>
            <a:r>
              <a:rPr lang="en-US" dirty="0" smtClean="0"/>
              <a:t>the change continuum effects overall engagement</a:t>
            </a:r>
          </a:p>
          <a:p>
            <a:pPr lvl="0">
              <a:spcAft>
                <a:spcPts val="1200"/>
              </a:spcAft>
            </a:pPr>
            <a:r>
              <a:rPr lang="en-US" dirty="0" smtClean="0"/>
              <a:t>Expand knowledge around stages of change and how they effect treatment</a:t>
            </a:r>
            <a:endParaRPr lang="en-US" dirty="0"/>
          </a:p>
          <a:p>
            <a:pPr lvl="0">
              <a:spcAft>
                <a:spcPts val="1200"/>
              </a:spcAft>
            </a:pPr>
            <a:r>
              <a:rPr lang="en-US" dirty="0" smtClean="0"/>
              <a:t>Achieve </a:t>
            </a:r>
            <a:r>
              <a:rPr lang="en-US" dirty="0"/>
              <a:t>a </a:t>
            </a:r>
            <a:r>
              <a:rPr lang="en-US" dirty="0" smtClean="0"/>
              <a:t>greater </a:t>
            </a:r>
            <a:r>
              <a:rPr lang="en-US" dirty="0"/>
              <a:t>understanding of how to </a:t>
            </a:r>
            <a:r>
              <a:rPr lang="en-US" dirty="0" smtClean="0"/>
              <a:t>engage with patients who are reluctant to engage</a:t>
            </a:r>
            <a:endParaRPr lang="en-US" dirty="0"/>
          </a:p>
          <a:p>
            <a:pPr>
              <a:spcAft>
                <a:spcPts val="1200"/>
              </a:spcAft>
            </a:pPr>
            <a:r>
              <a:rPr lang="en-US" dirty="0" smtClean="0"/>
              <a:t>Develop </a:t>
            </a:r>
            <a:r>
              <a:rPr lang="en-US" dirty="0"/>
              <a:t>an understanding of how </a:t>
            </a:r>
            <a:r>
              <a:rPr lang="en-US" dirty="0" smtClean="0"/>
              <a:t>to use Motivational Interviewing to </a:t>
            </a:r>
            <a:r>
              <a:rPr lang="en-US" dirty="0"/>
              <a:t>motivate patients along the change </a:t>
            </a:r>
            <a:r>
              <a:rPr lang="en-US" dirty="0" smtClean="0"/>
              <a:t>continuum</a:t>
            </a:r>
            <a:endParaRPr lang="en-US" dirty="0"/>
          </a:p>
          <a:p>
            <a:pPr lvl="0">
              <a:spcAft>
                <a:spcPts val="1200"/>
              </a:spcAft>
            </a:pPr>
            <a:endParaRPr lang="en-US" dirty="0"/>
          </a:p>
        </p:txBody>
      </p:sp>
      <p:sp>
        <p:nvSpPr>
          <p:cNvPr id="5" name="Rectangle 4"/>
          <p:cNvSpPr/>
          <p:nvPr/>
        </p:nvSpPr>
        <p:spPr>
          <a:xfrm>
            <a:off x="6384033" y="188640"/>
            <a:ext cx="2471895" cy="276999"/>
          </a:xfrm>
          <a:prstGeom prst="rect">
            <a:avLst/>
          </a:prstGeom>
        </p:spPr>
        <p:txBody>
          <a:bodyPr wrap="none">
            <a:spAutoFit/>
          </a:bodyPr>
          <a:lstStyle/>
          <a:p>
            <a:r>
              <a:rPr lang="en-US" sz="1200" dirty="0">
                <a:solidFill>
                  <a:schemeClr val="bg1"/>
                </a:solidFill>
              </a:rPr>
              <a:t>Fundamentals: Concurrent Disorders</a:t>
            </a:r>
          </a:p>
        </p:txBody>
      </p:sp>
    </p:spTree>
    <p:extLst>
      <p:ext uri="{BB962C8B-B14F-4D97-AF65-F5344CB8AC3E}">
        <p14:creationId xmlns:p14="http://schemas.microsoft.com/office/powerpoint/2010/main" val="2012344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Arial Unicode MS" panose="020B0604020202020204" pitchFamily="34" charset="-128"/>
                <a:cs typeface="Arial Unicode MS" panose="020B0604020202020204" pitchFamily="34" charset="-128"/>
              </a:rPr>
              <a:t>How to respond…Preparation</a:t>
            </a:r>
            <a:endParaRPr lang="en-US" sz="4000" b="1" dirty="0">
              <a:solidFill>
                <a:srgbClr val="00123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a:bodyPr>
          <a:lstStyle/>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Support efforts to change</a:t>
            </a:r>
          </a:p>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Clarify goals </a:t>
            </a:r>
            <a:r>
              <a:rPr lang="en-US" dirty="0" smtClean="0">
                <a:ea typeface="Arial Unicode MS" panose="020B0604020202020204" pitchFamily="34" charset="-128"/>
                <a:cs typeface="Arial Unicode MS" panose="020B0604020202020204" pitchFamily="34" charset="-128"/>
              </a:rPr>
              <a:t>and </a:t>
            </a:r>
            <a:r>
              <a:rPr lang="en-US" dirty="0">
                <a:ea typeface="Arial Unicode MS" panose="020B0604020202020204" pitchFamily="34" charset="-128"/>
                <a:cs typeface="Arial Unicode MS" panose="020B0604020202020204" pitchFamily="34" charset="-128"/>
              </a:rPr>
              <a:t>identify successful </a:t>
            </a:r>
            <a:r>
              <a:rPr lang="en-US" dirty="0" smtClean="0">
                <a:ea typeface="Arial Unicode MS" panose="020B0604020202020204" pitchFamily="34" charset="-128"/>
                <a:cs typeface="Arial Unicode MS" panose="020B0604020202020204" pitchFamily="34" charset="-128"/>
              </a:rPr>
              <a:t>strategies</a:t>
            </a:r>
          </a:p>
          <a:p>
            <a:pPr marL="349250" indent="-349250">
              <a:spcAft>
                <a:spcPts val="1200"/>
              </a:spcAft>
              <a:buSzPct val="80000"/>
            </a:pPr>
            <a:r>
              <a:rPr lang="en-US" dirty="0" smtClean="0">
                <a:ea typeface="Arial Unicode MS" panose="020B0604020202020204" pitchFamily="34" charset="-128"/>
                <a:cs typeface="Arial Unicode MS" panose="020B0604020202020204" pitchFamily="34" charset="-128"/>
              </a:rPr>
              <a:t>Structure a plan </a:t>
            </a:r>
            <a:r>
              <a:rPr lang="en-US" dirty="0">
                <a:ea typeface="Arial Unicode MS" panose="020B0604020202020204" pitchFamily="34" charset="-128"/>
                <a:cs typeface="Arial Unicode MS" panose="020B0604020202020204" pitchFamily="34" charset="-128"/>
              </a:rPr>
              <a:t>of action with </a:t>
            </a:r>
            <a:r>
              <a:rPr lang="en-US" dirty="0" smtClean="0">
                <a:ea typeface="Arial Unicode MS" panose="020B0604020202020204" pitchFamily="34" charset="-128"/>
                <a:cs typeface="Arial Unicode MS" panose="020B0604020202020204" pitchFamily="34" charset="-128"/>
              </a:rPr>
              <a:t>the patient </a:t>
            </a:r>
            <a:r>
              <a:rPr lang="en-US" dirty="0">
                <a:ea typeface="Arial Unicode MS" panose="020B0604020202020204" pitchFamily="34" charset="-128"/>
                <a:cs typeface="Arial Unicode MS" panose="020B0604020202020204" pitchFamily="34" charset="-128"/>
              </a:rPr>
              <a:t>based on </a:t>
            </a:r>
            <a:r>
              <a:rPr lang="en-US" dirty="0" smtClean="0">
                <a:ea typeface="Arial Unicode MS" panose="020B0604020202020204" pitchFamily="34" charset="-128"/>
                <a:cs typeface="Arial Unicode MS" panose="020B0604020202020204" pitchFamily="34" charset="-128"/>
              </a:rPr>
              <a:t>their </a:t>
            </a:r>
            <a:r>
              <a:rPr lang="en-US" dirty="0">
                <a:ea typeface="Arial Unicode MS" panose="020B0604020202020204" pitchFamily="34" charset="-128"/>
                <a:cs typeface="Arial Unicode MS" panose="020B0604020202020204" pitchFamily="34" charset="-128"/>
              </a:rPr>
              <a:t>history and willingness, allowing </a:t>
            </a:r>
            <a:r>
              <a:rPr lang="en-US" dirty="0" smtClean="0">
                <a:ea typeface="Arial Unicode MS" panose="020B0604020202020204" pitchFamily="34" charset="-128"/>
                <a:cs typeface="Arial Unicode MS" panose="020B0604020202020204" pitchFamily="34" charset="-128"/>
              </a:rPr>
              <a:t>them </a:t>
            </a:r>
            <a:r>
              <a:rPr lang="en-US" dirty="0">
                <a:ea typeface="Arial Unicode MS" panose="020B0604020202020204" pitchFamily="34" charset="-128"/>
                <a:cs typeface="Arial Unicode MS" panose="020B0604020202020204" pitchFamily="34" charset="-128"/>
              </a:rPr>
              <a:t>to </a:t>
            </a:r>
            <a:r>
              <a:rPr lang="en-US" dirty="0" smtClean="0">
                <a:ea typeface="Arial Unicode MS" panose="020B0604020202020204" pitchFamily="34" charset="-128"/>
                <a:cs typeface="Arial Unicode MS" panose="020B0604020202020204" pitchFamily="34" charset="-128"/>
              </a:rPr>
              <a:t>shape the plan</a:t>
            </a:r>
          </a:p>
          <a:p>
            <a:pPr marL="349250" indent="-349250">
              <a:spcAft>
                <a:spcPts val="1200"/>
              </a:spcAft>
              <a:buSzPct val="80000"/>
            </a:pPr>
            <a:r>
              <a:rPr lang="en-US" dirty="0" smtClean="0">
                <a:ea typeface="Arial Unicode MS" panose="020B0604020202020204" pitchFamily="34" charset="-128"/>
                <a:cs typeface="Arial Unicode MS" panose="020B0604020202020204" pitchFamily="34" charset="-128"/>
              </a:rPr>
              <a:t>Encourage the patient </a:t>
            </a:r>
            <a:r>
              <a:rPr lang="en-US" dirty="0">
                <a:ea typeface="Arial Unicode MS" panose="020B0604020202020204" pitchFamily="34" charset="-128"/>
                <a:cs typeface="Arial Unicode MS" panose="020B0604020202020204" pitchFamily="34" charset="-128"/>
              </a:rPr>
              <a:t>to commit to </a:t>
            </a:r>
            <a:r>
              <a:rPr lang="en-US" dirty="0" smtClean="0">
                <a:ea typeface="Arial Unicode MS" panose="020B0604020202020204" pitchFamily="34" charset="-128"/>
                <a:cs typeface="Arial Unicode MS" panose="020B0604020202020204" pitchFamily="34" charset="-128"/>
              </a:rPr>
              <a:t>action</a:t>
            </a:r>
          </a:p>
          <a:p>
            <a:pPr marL="349250" indent="-349250">
              <a:spcAft>
                <a:spcPts val="1200"/>
              </a:spcAft>
              <a:buSzPct val="80000"/>
            </a:pPr>
            <a:r>
              <a:rPr lang="en-US" dirty="0" smtClean="0">
                <a:ea typeface="Arial Unicode MS" panose="020B0604020202020204" pitchFamily="34" charset="-128"/>
                <a:cs typeface="Arial Unicode MS" panose="020B0604020202020204" pitchFamily="34" charset="-128"/>
              </a:rPr>
              <a:t>Provide </a:t>
            </a:r>
            <a:r>
              <a:rPr lang="en-US" dirty="0">
                <a:ea typeface="Arial Unicode MS" panose="020B0604020202020204" pitchFamily="34" charset="-128"/>
                <a:cs typeface="Arial Unicode MS" panose="020B0604020202020204" pitchFamily="34" charset="-128"/>
              </a:rPr>
              <a:t>clear, consistent and unequivocal </a:t>
            </a:r>
            <a:r>
              <a:rPr lang="en-US" dirty="0" smtClean="0">
                <a:ea typeface="Arial Unicode MS" panose="020B0604020202020204" pitchFamily="34" charset="-128"/>
                <a:cs typeface="Arial Unicode MS" panose="020B0604020202020204" pitchFamily="34" charset="-128"/>
              </a:rPr>
              <a:t>messages </a:t>
            </a:r>
            <a:r>
              <a:rPr lang="en-US" dirty="0">
                <a:ea typeface="Arial Unicode MS" panose="020B0604020202020204" pitchFamily="34" charset="-128"/>
                <a:cs typeface="Arial Unicode MS" panose="020B0604020202020204" pitchFamily="34" charset="-128"/>
              </a:rPr>
              <a:t>about </a:t>
            </a:r>
            <a:r>
              <a:rPr lang="en-US" dirty="0" smtClean="0">
                <a:ea typeface="Arial Unicode MS" panose="020B0604020202020204" pitchFamily="34" charset="-128"/>
                <a:cs typeface="Arial Unicode MS" panose="020B0604020202020204" pitchFamily="34" charset="-128"/>
              </a:rPr>
              <a:t>the positive things change can bring</a:t>
            </a:r>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43267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Arial Unicode MS" panose="020B0604020202020204" pitchFamily="34" charset="-128"/>
                <a:cs typeface="Arial Unicode MS" panose="020B0604020202020204" pitchFamily="34" charset="-128"/>
              </a:rPr>
              <a:t>How to respond…Action</a:t>
            </a:r>
            <a:endParaRPr lang="en-US" sz="4000" b="1" dirty="0">
              <a:solidFill>
                <a:srgbClr val="00123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a:bodyPr>
          <a:lstStyle/>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Seek commitment to specific behavioral change at each session</a:t>
            </a:r>
          </a:p>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Acknowledge difficulties, support </a:t>
            </a:r>
            <a:r>
              <a:rPr lang="en-US" dirty="0" smtClean="0">
                <a:ea typeface="Arial Unicode MS" panose="020B0604020202020204" pitchFamily="34" charset="-128"/>
                <a:cs typeface="Arial Unicode MS" panose="020B0604020202020204" pitchFamily="34" charset="-128"/>
              </a:rPr>
              <a:t>all progress even small gains</a:t>
            </a:r>
            <a:endParaRPr lang="en-US" dirty="0">
              <a:ea typeface="Arial Unicode MS" panose="020B0604020202020204" pitchFamily="34" charset="-128"/>
              <a:cs typeface="Arial Unicode MS" panose="020B0604020202020204" pitchFamily="34" charset="-128"/>
            </a:endParaRPr>
          </a:p>
          <a:p>
            <a:pPr marL="349250" indent="-349250">
              <a:spcAft>
                <a:spcPts val="1200"/>
              </a:spcAft>
              <a:buSzPct val="80000"/>
            </a:pPr>
            <a:r>
              <a:rPr lang="en-US" dirty="0" smtClean="0">
                <a:ea typeface="Arial Unicode MS" panose="020B0604020202020204" pitchFamily="34" charset="-128"/>
                <a:cs typeface="Arial Unicode MS" panose="020B0604020202020204" pitchFamily="34" charset="-128"/>
              </a:rPr>
              <a:t>Identify </a:t>
            </a:r>
            <a:r>
              <a:rPr lang="en-US" dirty="0">
                <a:ea typeface="Arial Unicode MS" panose="020B0604020202020204" pitchFamily="34" charset="-128"/>
                <a:cs typeface="Arial Unicode MS" panose="020B0604020202020204" pitchFamily="34" charset="-128"/>
              </a:rPr>
              <a:t>risky situations, triggers </a:t>
            </a:r>
            <a:r>
              <a:rPr lang="en-US" dirty="0" smtClean="0">
                <a:ea typeface="Arial Unicode MS" panose="020B0604020202020204" pitchFamily="34" charset="-128"/>
                <a:cs typeface="Arial Unicode MS" panose="020B0604020202020204" pitchFamily="34" charset="-128"/>
              </a:rPr>
              <a:t>and </a:t>
            </a:r>
            <a:r>
              <a:rPr lang="en-US" dirty="0">
                <a:ea typeface="Arial Unicode MS" panose="020B0604020202020204" pitchFamily="34" charset="-128"/>
                <a:cs typeface="Arial Unicode MS" panose="020B0604020202020204" pitchFamily="34" charset="-128"/>
              </a:rPr>
              <a:t>coping </a:t>
            </a:r>
            <a:r>
              <a:rPr lang="en-US" dirty="0" smtClean="0">
                <a:ea typeface="Arial Unicode MS" panose="020B0604020202020204" pitchFamily="34" charset="-128"/>
                <a:cs typeface="Arial Unicode MS" panose="020B0604020202020204" pitchFamily="34" charset="-128"/>
              </a:rPr>
              <a:t>strategies</a:t>
            </a:r>
          </a:p>
          <a:p>
            <a:pPr marL="349250" indent="-349250">
              <a:spcAft>
                <a:spcPts val="1200"/>
              </a:spcAft>
              <a:buSzPct val="80000"/>
            </a:pPr>
            <a:r>
              <a:rPr lang="en-US" dirty="0" smtClean="0">
                <a:ea typeface="Arial Unicode MS" panose="020B0604020202020204" pitchFamily="34" charset="-128"/>
                <a:cs typeface="Arial Unicode MS" panose="020B0604020202020204" pitchFamily="34" charset="-128"/>
              </a:rPr>
              <a:t>Help the patient find </a:t>
            </a:r>
            <a:r>
              <a:rPr lang="en-US" dirty="0">
                <a:ea typeface="Arial Unicode MS" panose="020B0604020202020204" pitchFamily="34" charset="-128"/>
                <a:cs typeface="Arial Unicode MS" panose="020B0604020202020204" pitchFamily="34" charset="-128"/>
              </a:rPr>
              <a:t>new </a:t>
            </a:r>
            <a:r>
              <a:rPr lang="en-US" dirty="0" err="1" smtClean="0">
                <a:ea typeface="Arial Unicode MS" panose="020B0604020202020204" pitchFamily="34" charset="-128"/>
                <a:cs typeface="Arial Unicode MS" panose="020B0604020202020204" pitchFamily="34" charset="-128"/>
              </a:rPr>
              <a:t>reinforcers</a:t>
            </a:r>
            <a:endParaRPr lang="en-US" dirty="0">
              <a:ea typeface="Arial Unicode MS" panose="020B0604020202020204" pitchFamily="34" charset="-128"/>
              <a:cs typeface="Arial Unicode MS" panose="020B0604020202020204" pitchFamily="34" charset="-128"/>
            </a:endParaRPr>
          </a:p>
          <a:p>
            <a:pPr marL="349250" indent="-349250">
              <a:spcAft>
                <a:spcPts val="1200"/>
              </a:spcAft>
              <a:buSzPct val="80000"/>
            </a:pPr>
            <a:r>
              <a:rPr lang="en-US" dirty="0" smtClean="0">
                <a:ea typeface="Arial Unicode MS" panose="020B0604020202020204" pitchFamily="34" charset="-128"/>
                <a:cs typeface="Arial Unicode MS" panose="020B0604020202020204" pitchFamily="34" charset="-128"/>
              </a:rPr>
              <a:t>Support </a:t>
            </a:r>
            <a:r>
              <a:rPr lang="en-US" dirty="0">
                <a:ea typeface="Arial Unicode MS" panose="020B0604020202020204" pitchFamily="34" charset="-128"/>
                <a:cs typeface="Arial Unicode MS" panose="020B0604020202020204" pitchFamily="34" charset="-128"/>
              </a:rPr>
              <a:t>perseverance </a:t>
            </a:r>
            <a:endParaRPr lang="en-US" dirty="0" smtClean="0">
              <a:ea typeface="Arial Unicode MS" panose="020B0604020202020204" pitchFamily="34" charset="-128"/>
              <a:cs typeface="Arial Unicode MS" panose="020B0604020202020204" pitchFamily="34" charset="-128"/>
            </a:endParaRPr>
          </a:p>
          <a:p>
            <a:pPr marL="806450" lvl="1" indent="-349250">
              <a:spcAft>
                <a:spcPts val="1200"/>
              </a:spcAft>
              <a:buSzPct val="80000"/>
            </a:pPr>
            <a:r>
              <a:rPr lang="en-US" dirty="0" smtClean="0">
                <a:ea typeface="Arial Unicode MS" panose="020B0604020202020204" pitchFamily="34" charset="-128"/>
                <a:cs typeface="Arial Unicode MS" panose="020B0604020202020204" pitchFamily="34" charset="-128"/>
              </a:rPr>
              <a:t>“</a:t>
            </a:r>
            <a:r>
              <a:rPr lang="en-US" dirty="0">
                <a:ea typeface="Arial Unicode MS" panose="020B0604020202020204" pitchFamily="34" charset="-128"/>
                <a:cs typeface="Arial Unicode MS" panose="020B0604020202020204" pitchFamily="34" charset="-128"/>
              </a:rPr>
              <a:t>Sticking to the plan</a:t>
            </a:r>
            <a:r>
              <a:rPr lang="en-US" dirty="0" smtClean="0">
                <a:ea typeface="Arial Unicode MS" panose="020B0604020202020204" pitchFamily="34" charset="-128"/>
                <a:cs typeface="Arial Unicode MS" panose="020B0604020202020204" pitchFamily="34" charset="-128"/>
              </a:rPr>
              <a:t>”</a:t>
            </a:r>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5655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Arial Unicode MS" panose="020B0604020202020204" pitchFamily="34" charset="-128"/>
                <a:cs typeface="Arial Unicode MS" panose="020B0604020202020204" pitchFamily="34" charset="-128"/>
              </a:rPr>
              <a:t>How to respond…Maintenance</a:t>
            </a:r>
            <a:endParaRPr lang="en-US" sz="4000" b="1" dirty="0">
              <a:solidFill>
                <a:srgbClr val="00123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a:bodyPr>
          <a:lstStyle/>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Support and affirm changes</a:t>
            </a:r>
          </a:p>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Rehearse new coping strategies and countermeasures to triggers</a:t>
            </a:r>
          </a:p>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Review personal </a:t>
            </a:r>
            <a:r>
              <a:rPr lang="en-US" dirty="0" smtClean="0">
                <a:ea typeface="Arial Unicode MS" panose="020B0604020202020204" pitchFamily="34" charset="-128"/>
                <a:cs typeface="Arial Unicode MS" panose="020B0604020202020204" pitchFamily="34" charset="-128"/>
              </a:rPr>
              <a:t>growth and </a:t>
            </a:r>
            <a:r>
              <a:rPr lang="en-US" dirty="0">
                <a:ea typeface="Arial Unicode MS" panose="020B0604020202020204" pitchFamily="34" charset="-128"/>
                <a:cs typeface="Arial Unicode MS" panose="020B0604020202020204" pitchFamily="34" charset="-128"/>
              </a:rPr>
              <a:t>long-term goals</a:t>
            </a:r>
          </a:p>
          <a:p>
            <a:pPr marL="349250" indent="-349250">
              <a:spcAft>
                <a:spcPts val="1200"/>
              </a:spcAft>
              <a:buSzPct val="80000"/>
            </a:pPr>
            <a:r>
              <a:rPr lang="en-US" dirty="0">
                <a:ea typeface="Arial Unicode MS" panose="020B0604020202020204" pitchFamily="34" charset="-128"/>
                <a:cs typeface="Arial Unicode MS" panose="020B0604020202020204" pitchFamily="34" charset="-128"/>
              </a:rPr>
              <a:t>Encourage </a:t>
            </a:r>
            <a:r>
              <a:rPr lang="en-US" dirty="0" smtClean="0">
                <a:ea typeface="Arial Unicode MS" panose="020B0604020202020204" pitchFamily="34" charset="-128"/>
                <a:cs typeface="Arial Unicode MS" panose="020B0604020202020204" pitchFamily="34" charset="-128"/>
              </a:rPr>
              <a:t>the patient </a:t>
            </a:r>
            <a:r>
              <a:rPr lang="en-US" dirty="0">
                <a:ea typeface="Arial Unicode MS" panose="020B0604020202020204" pitchFamily="34" charset="-128"/>
                <a:cs typeface="Arial Unicode MS" panose="020B0604020202020204" pitchFamily="34" charset="-128"/>
              </a:rPr>
              <a:t>to </a:t>
            </a:r>
            <a:r>
              <a:rPr lang="en-US" dirty="0" smtClean="0">
                <a:ea typeface="Arial Unicode MS" panose="020B0604020202020204" pitchFamily="34" charset="-128"/>
                <a:cs typeface="Arial Unicode MS" panose="020B0604020202020204" pitchFamily="34" charset="-128"/>
              </a:rPr>
              <a:t>support others in their positive change</a:t>
            </a:r>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15851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Ambivalence is…</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b="1" dirty="0" smtClean="0"/>
              <a:t>Simultaneously wanting and not wanting something</a:t>
            </a:r>
          </a:p>
          <a:p>
            <a:pPr marL="0" lvl="0" indent="0">
              <a:spcAft>
                <a:spcPts val="1200"/>
              </a:spcAft>
              <a:buNone/>
            </a:pPr>
            <a:r>
              <a:rPr lang="en-US" dirty="0" smtClean="0"/>
              <a:t>		</a:t>
            </a:r>
            <a:r>
              <a:rPr lang="en-US" u="sng" dirty="0" smtClean="0"/>
              <a:t>Or</a:t>
            </a:r>
          </a:p>
          <a:p>
            <a:pPr lvl="0">
              <a:spcAft>
                <a:spcPts val="1200"/>
              </a:spcAft>
            </a:pPr>
            <a:r>
              <a:rPr lang="en-US" dirty="0" smtClean="0"/>
              <a:t>Wanting two incongruent things</a:t>
            </a:r>
          </a:p>
          <a:p>
            <a:pPr lvl="0">
              <a:spcAft>
                <a:spcPts val="1200"/>
              </a:spcAft>
            </a:pPr>
            <a:r>
              <a:rPr lang="en-US" dirty="0" smtClean="0"/>
              <a:t>A </a:t>
            </a:r>
            <a:r>
              <a:rPr lang="en-US" dirty="0"/>
              <a:t>normal part of the change process</a:t>
            </a:r>
          </a:p>
          <a:p>
            <a:pPr lvl="0">
              <a:spcAft>
                <a:spcPts val="1200"/>
              </a:spcAft>
            </a:pPr>
            <a:r>
              <a:rPr lang="en-US" dirty="0"/>
              <a:t>Frequently the hallmark of the Contemplative Stage of </a:t>
            </a:r>
            <a:r>
              <a:rPr lang="en-US" dirty="0" smtClean="0"/>
              <a:t>Change</a:t>
            </a:r>
          </a:p>
          <a:p>
            <a:pPr>
              <a:spcAft>
                <a:spcPts val="1200"/>
              </a:spcAft>
            </a:pPr>
            <a:r>
              <a:rPr lang="en-US" dirty="0"/>
              <a:t>We find </a:t>
            </a:r>
            <a:r>
              <a:rPr lang="en-US" dirty="0" smtClean="0"/>
              <a:t>our </a:t>
            </a:r>
            <a:r>
              <a:rPr lang="en-US" dirty="0"/>
              <a:t>way out of ambivalence by choose a path, following it, and </a:t>
            </a:r>
            <a:r>
              <a:rPr lang="en-US" dirty="0" smtClean="0"/>
              <a:t>continuing to move </a:t>
            </a:r>
            <a:r>
              <a:rPr lang="en-US" dirty="0"/>
              <a:t>in the direction of that </a:t>
            </a:r>
            <a:r>
              <a:rPr lang="en-US" dirty="0" smtClean="0"/>
              <a:t>path</a:t>
            </a:r>
            <a:endParaRPr lang="en-US" dirty="0"/>
          </a:p>
        </p:txBody>
      </p:sp>
    </p:spTree>
    <p:extLst>
      <p:ext uri="{BB962C8B-B14F-4D97-AF65-F5344CB8AC3E}">
        <p14:creationId xmlns:p14="http://schemas.microsoft.com/office/powerpoint/2010/main" val="91995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Ambivalence</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400" b="1" dirty="0" smtClean="0"/>
              <a:t>Frequently we hear Change talk and Sustain talk all mixed together when individuals are ambivalent</a:t>
            </a:r>
          </a:p>
          <a:p>
            <a:pPr lvl="1">
              <a:spcBef>
                <a:spcPts val="1000"/>
              </a:spcBef>
              <a:spcAft>
                <a:spcPts val="1200"/>
              </a:spcAft>
            </a:pPr>
            <a:r>
              <a:rPr lang="en-US" sz="2400" dirty="0" smtClean="0"/>
              <a:t>Change talk – the patient’s statements favor change, often seen as self-motivating statement</a:t>
            </a:r>
          </a:p>
          <a:p>
            <a:pPr lvl="2">
              <a:spcBef>
                <a:spcPts val="1000"/>
              </a:spcBef>
              <a:spcAft>
                <a:spcPts val="1200"/>
              </a:spcAft>
            </a:pPr>
            <a:r>
              <a:rPr lang="en-US" sz="2400" dirty="0"/>
              <a:t>“I know I should stop using substances to improve my quality of life</a:t>
            </a:r>
            <a:r>
              <a:rPr lang="en-US" sz="2400" dirty="0" smtClean="0"/>
              <a:t>”</a:t>
            </a:r>
          </a:p>
          <a:p>
            <a:pPr lvl="1">
              <a:spcBef>
                <a:spcPts val="1000"/>
              </a:spcBef>
              <a:spcAft>
                <a:spcPts val="1200"/>
              </a:spcAft>
            </a:pPr>
            <a:r>
              <a:rPr lang="en-US" sz="2400" dirty="0" smtClean="0"/>
              <a:t>Sustain talk – the opposite of change talk, the patient’s own arguments for not changing or language geared towards maintaining their current position</a:t>
            </a:r>
          </a:p>
          <a:p>
            <a:pPr lvl="2">
              <a:spcBef>
                <a:spcPts val="1000"/>
              </a:spcBef>
              <a:spcAft>
                <a:spcPts val="1200"/>
              </a:spcAft>
            </a:pPr>
            <a:r>
              <a:rPr lang="en-US" sz="2400" dirty="0" smtClean="0"/>
              <a:t>“</a:t>
            </a:r>
            <a:r>
              <a:rPr lang="en-US" sz="2400" dirty="0"/>
              <a:t>I know substances are bad for my health, but I cannot imagine life without them</a:t>
            </a:r>
            <a:r>
              <a:rPr lang="en-US" sz="2400" dirty="0" smtClean="0"/>
              <a:t>”</a:t>
            </a:r>
            <a:endParaRPr lang="en-US" sz="2400" b="1" dirty="0"/>
          </a:p>
        </p:txBody>
      </p:sp>
    </p:spTree>
    <p:extLst>
      <p:ext uri="{BB962C8B-B14F-4D97-AF65-F5344CB8AC3E}">
        <p14:creationId xmlns:p14="http://schemas.microsoft.com/office/powerpoint/2010/main" val="333491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Listening for change </a:t>
            </a:r>
            <a:r>
              <a:rPr lang="en-US" dirty="0"/>
              <a:t>t</a:t>
            </a:r>
            <a:r>
              <a:rPr lang="en-US" b="1" dirty="0" smtClean="0"/>
              <a:t>alk</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a:t>Cognitive Recognition of the </a:t>
            </a:r>
            <a:r>
              <a:rPr lang="en-US" sz="2700" dirty="0" smtClean="0"/>
              <a:t>problem</a:t>
            </a:r>
          </a:p>
          <a:p>
            <a:pPr lvl="1">
              <a:spcBef>
                <a:spcPts val="1000"/>
              </a:spcBef>
              <a:spcAft>
                <a:spcPts val="1200"/>
              </a:spcAft>
            </a:pPr>
            <a:r>
              <a:rPr lang="en-US" sz="2700" dirty="0" smtClean="0"/>
              <a:t>"I </a:t>
            </a:r>
            <a:r>
              <a:rPr lang="en-US" sz="2700" dirty="0"/>
              <a:t>guess this is more serious than I </a:t>
            </a:r>
            <a:r>
              <a:rPr lang="en-US" sz="2700" dirty="0" smtClean="0"/>
              <a:t>thought"</a:t>
            </a:r>
            <a:endParaRPr lang="en-US" sz="2700" dirty="0"/>
          </a:p>
          <a:p>
            <a:pPr lvl="0">
              <a:spcAft>
                <a:spcPts val="1200"/>
              </a:spcAft>
            </a:pPr>
            <a:r>
              <a:rPr lang="en-US" sz="2700" dirty="0"/>
              <a:t>Affective Expression of concern about the perceived </a:t>
            </a:r>
            <a:r>
              <a:rPr lang="en-US" sz="2700" dirty="0" smtClean="0"/>
              <a:t>problem</a:t>
            </a:r>
          </a:p>
          <a:p>
            <a:pPr lvl="1">
              <a:spcBef>
                <a:spcPts val="1000"/>
              </a:spcBef>
              <a:spcAft>
                <a:spcPts val="1200"/>
              </a:spcAft>
            </a:pPr>
            <a:r>
              <a:rPr lang="en-US" sz="2700" dirty="0" smtClean="0"/>
              <a:t>"I'm </a:t>
            </a:r>
            <a:r>
              <a:rPr lang="en-US" sz="2700" dirty="0"/>
              <a:t>really worried about what is happening to </a:t>
            </a:r>
            <a:r>
              <a:rPr lang="en-US" sz="2700" dirty="0" smtClean="0"/>
              <a:t>me"</a:t>
            </a:r>
            <a:endParaRPr lang="en-US" sz="2700" dirty="0"/>
          </a:p>
          <a:p>
            <a:pPr lvl="0">
              <a:spcAft>
                <a:spcPts val="1200"/>
              </a:spcAft>
            </a:pPr>
            <a:r>
              <a:rPr lang="en-US" sz="2700" dirty="0"/>
              <a:t>A Direct or Implicit Intention to change </a:t>
            </a:r>
            <a:r>
              <a:rPr lang="en-US" sz="2700" dirty="0" smtClean="0"/>
              <a:t>behavior</a:t>
            </a:r>
          </a:p>
          <a:p>
            <a:pPr lvl="1">
              <a:spcBef>
                <a:spcPts val="1000"/>
              </a:spcBef>
              <a:spcAft>
                <a:spcPts val="1200"/>
              </a:spcAft>
            </a:pPr>
            <a:r>
              <a:rPr lang="en-US" sz="2700" dirty="0" smtClean="0"/>
              <a:t>"I've </a:t>
            </a:r>
            <a:r>
              <a:rPr lang="en-US" sz="2700" dirty="0"/>
              <a:t>got to do something about </a:t>
            </a:r>
            <a:r>
              <a:rPr lang="en-US" sz="2700" dirty="0" smtClean="0"/>
              <a:t>this" </a:t>
            </a:r>
            <a:endParaRPr lang="en-US" sz="2700" dirty="0"/>
          </a:p>
          <a:p>
            <a:pPr lvl="0">
              <a:spcAft>
                <a:spcPts val="1200"/>
              </a:spcAft>
            </a:pPr>
            <a:r>
              <a:rPr lang="en-US" sz="2700" dirty="0"/>
              <a:t>Optimism about one's ability to change </a:t>
            </a:r>
          </a:p>
          <a:p>
            <a:pPr lvl="1">
              <a:spcBef>
                <a:spcPts val="1000"/>
              </a:spcBef>
              <a:spcAft>
                <a:spcPts val="1200"/>
              </a:spcAft>
            </a:pPr>
            <a:r>
              <a:rPr lang="en-US" sz="2700" dirty="0" smtClean="0"/>
              <a:t>"I </a:t>
            </a:r>
            <a:r>
              <a:rPr lang="en-US" sz="2700" dirty="0"/>
              <a:t>know that if I try, I can really do </a:t>
            </a:r>
            <a:r>
              <a:rPr lang="en-US" sz="2700" dirty="0" smtClean="0"/>
              <a:t>it"</a:t>
            </a:r>
            <a:endParaRPr lang="en-US" sz="2700" dirty="0"/>
          </a:p>
        </p:txBody>
      </p:sp>
    </p:spTree>
    <p:extLst>
      <p:ext uri="{BB962C8B-B14F-4D97-AF65-F5344CB8AC3E}">
        <p14:creationId xmlns:p14="http://schemas.microsoft.com/office/powerpoint/2010/main" val="4026046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b="1" dirty="0" smtClean="0"/>
              <a:t>Four major categories of patient resistance behavior</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smtClean="0"/>
              <a:t>Arguing - The </a:t>
            </a:r>
            <a:r>
              <a:rPr lang="en-US" sz="2700" dirty="0"/>
              <a:t>patient contests the accuracy, expertise, or integrity of the </a:t>
            </a:r>
            <a:r>
              <a:rPr lang="en-US" sz="2700" dirty="0" smtClean="0"/>
              <a:t>clinician or organization</a:t>
            </a:r>
          </a:p>
          <a:p>
            <a:pPr lvl="0">
              <a:spcAft>
                <a:spcPts val="1200"/>
              </a:spcAft>
            </a:pPr>
            <a:r>
              <a:rPr lang="en-US" sz="2700" dirty="0" smtClean="0"/>
              <a:t>Interrupting - The </a:t>
            </a:r>
            <a:r>
              <a:rPr lang="en-US" sz="2700" dirty="0"/>
              <a:t>patient breaks in and interrupts the clinician in a defensive </a:t>
            </a:r>
            <a:r>
              <a:rPr lang="en-US" sz="2700" dirty="0" smtClean="0"/>
              <a:t>manner</a:t>
            </a:r>
          </a:p>
          <a:p>
            <a:pPr lvl="0">
              <a:spcAft>
                <a:spcPts val="1200"/>
              </a:spcAft>
            </a:pPr>
            <a:r>
              <a:rPr lang="en-US" sz="2700" dirty="0" smtClean="0"/>
              <a:t>Negating- The </a:t>
            </a:r>
            <a:r>
              <a:rPr lang="en-US" sz="2700" dirty="0"/>
              <a:t>patient expresses unwillingness to recognize problems, </a:t>
            </a:r>
            <a:r>
              <a:rPr lang="en-US" sz="2700" dirty="0" smtClean="0"/>
              <a:t>cooperate</a:t>
            </a:r>
            <a:r>
              <a:rPr lang="en-US" sz="2700" dirty="0"/>
              <a:t>, accept responsibility, or take </a:t>
            </a:r>
            <a:r>
              <a:rPr lang="en-US" sz="2700" dirty="0" smtClean="0"/>
              <a:t>advice</a:t>
            </a:r>
          </a:p>
          <a:p>
            <a:pPr lvl="0">
              <a:spcAft>
                <a:spcPts val="1200"/>
              </a:spcAft>
            </a:pPr>
            <a:r>
              <a:rPr lang="en-US" sz="2700" dirty="0" smtClean="0"/>
              <a:t>Ignoring </a:t>
            </a:r>
            <a:r>
              <a:rPr lang="en-US" sz="2700" dirty="0"/>
              <a:t>- The patient shows evidence of ignoring or not following the clinician</a:t>
            </a:r>
            <a:endParaRPr lang="en-US" sz="2700" b="1" dirty="0"/>
          </a:p>
        </p:txBody>
      </p:sp>
    </p:spTree>
    <p:extLst>
      <p:ext uri="{BB962C8B-B14F-4D97-AF65-F5344CB8AC3E}">
        <p14:creationId xmlns:p14="http://schemas.microsoft.com/office/powerpoint/2010/main" val="3736186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b="1" dirty="0" smtClean="0"/>
              <a:t>So how do we overcome the challenges?</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smtClean="0"/>
              <a:t>Engagement!</a:t>
            </a:r>
          </a:p>
          <a:p>
            <a:pPr lvl="0">
              <a:spcAft>
                <a:spcPts val="1200"/>
              </a:spcAft>
            </a:pPr>
            <a:r>
              <a:rPr lang="en-US" sz="2700" dirty="0" smtClean="0"/>
              <a:t>Engagement is the initial foundation from which a clinician can support a patient in the change process</a:t>
            </a:r>
          </a:p>
          <a:p>
            <a:pPr lvl="0">
              <a:spcAft>
                <a:spcPts val="1200"/>
              </a:spcAft>
            </a:pPr>
            <a:r>
              <a:rPr lang="en-US" sz="2700" dirty="0" smtClean="0"/>
              <a:t>Engagement is establishing a working relationship built upon a supportive connection between the patient and clinician</a:t>
            </a:r>
          </a:p>
          <a:p>
            <a:pPr lvl="0">
              <a:spcAft>
                <a:spcPts val="1200"/>
              </a:spcAft>
            </a:pPr>
            <a:r>
              <a:rPr lang="en-US" sz="2700" dirty="0" smtClean="0"/>
              <a:t>Engagement is the first step in a relationship that builds towards a goal or focus</a:t>
            </a:r>
          </a:p>
        </p:txBody>
      </p:sp>
    </p:spTree>
    <p:extLst>
      <p:ext uri="{BB962C8B-B14F-4D97-AF65-F5344CB8AC3E}">
        <p14:creationId xmlns:p14="http://schemas.microsoft.com/office/powerpoint/2010/main" val="335358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Common traps to avoid</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dirty="0" smtClean="0"/>
              <a:t>Question/Answer trap or the Assessment trap</a:t>
            </a:r>
            <a:endParaRPr lang="en-US" dirty="0"/>
          </a:p>
          <a:p>
            <a:pPr lvl="0">
              <a:spcAft>
                <a:spcPts val="1200"/>
              </a:spcAft>
            </a:pPr>
            <a:r>
              <a:rPr lang="en-US" dirty="0" smtClean="0"/>
              <a:t>Confrontation/Denial </a:t>
            </a:r>
            <a:r>
              <a:rPr lang="en-US" dirty="0"/>
              <a:t>trap </a:t>
            </a:r>
            <a:endParaRPr lang="en-US" dirty="0" smtClean="0"/>
          </a:p>
          <a:p>
            <a:pPr lvl="0">
              <a:spcAft>
                <a:spcPts val="1200"/>
              </a:spcAft>
            </a:pPr>
            <a:r>
              <a:rPr lang="en-US" dirty="0" smtClean="0"/>
              <a:t>Expert trap</a:t>
            </a:r>
          </a:p>
          <a:p>
            <a:pPr lvl="0">
              <a:spcAft>
                <a:spcPts val="1200"/>
              </a:spcAft>
            </a:pPr>
            <a:r>
              <a:rPr lang="en-US" dirty="0" smtClean="0"/>
              <a:t>Labeling trap</a:t>
            </a:r>
          </a:p>
          <a:p>
            <a:pPr lvl="0">
              <a:spcAft>
                <a:spcPts val="1200"/>
              </a:spcAft>
            </a:pPr>
            <a:r>
              <a:rPr lang="en-US" dirty="0" smtClean="0"/>
              <a:t>Premature </a:t>
            </a:r>
            <a:r>
              <a:rPr lang="en-US" dirty="0"/>
              <a:t>focus </a:t>
            </a:r>
            <a:r>
              <a:rPr lang="en-US" dirty="0" smtClean="0"/>
              <a:t>trap</a:t>
            </a:r>
          </a:p>
          <a:p>
            <a:pPr lvl="0">
              <a:spcAft>
                <a:spcPts val="1200"/>
              </a:spcAft>
            </a:pPr>
            <a:r>
              <a:rPr lang="en-US" dirty="0" smtClean="0"/>
              <a:t>Blaming </a:t>
            </a:r>
            <a:r>
              <a:rPr lang="en-US" dirty="0"/>
              <a:t>trap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596" y="3048001"/>
            <a:ext cx="5288693" cy="3525794"/>
          </a:xfrm>
          <a:prstGeom prst="rect">
            <a:avLst/>
          </a:prstGeom>
        </p:spPr>
      </p:pic>
    </p:spTree>
    <p:extLst>
      <p:ext uri="{BB962C8B-B14F-4D97-AF65-F5344CB8AC3E}">
        <p14:creationId xmlns:p14="http://schemas.microsoft.com/office/powerpoint/2010/main" val="2552498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solidFill>
                  <a:srgbClr val="E7E6E6">
                    <a:lumMod val="25000"/>
                  </a:srgbClr>
                </a:solidFill>
                <a:latin typeface="Calibri" panose="020F0502020204030204"/>
              </a:rPr>
              <a:t>Motivational Interviewing</a:t>
            </a:r>
            <a:endParaRPr lang="en-US" sz="7200" dirty="0"/>
          </a:p>
        </p:txBody>
      </p:sp>
      <p:sp>
        <p:nvSpPr>
          <p:cNvPr id="5" name="Subtitle 4"/>
          <p:cNvSpPr>
            <a:spLocks noGrp="1"/>
          </p:cNvSpPr>
          <p:nvPr>
            <p:ph type="subTitle" idx="1"/>
          </p:nvPr>
        </p:nvSpPr>
        <p:spPr/>
        <p:txBody>
          <a:bodyPr>
            <a:normAutofit/>
          </a:bodyPr>
          <a:lstStyle/>
          <a:p>
            <a:pPr algn="r"/>
            <a:r>
              <a:rPr lang="en-US" sz="2800" b="1" dirty="0" smtClean="0">
                <a:solidFill>
                  <a:srgbClr val="E7E6E6">
                    <a:lumMod val="25000"/>
                  </a:srgbClr>
                </a:solidFill>
                <a:ea typeface="+mj-ea"/>
                <a:cs typeface="+mj-cs"/>
              </a:rPr>
              <a:t>An evidence-based practice to supporting engagement</a:t>
            </a:r>
            <a:endParaRPr lang="en-US" sz="1200" dirty="0"/>
          </a:p>
        </p:txBody>
      </p:sp>
    </p:spTree>
    <p:extLst>
      <p:ext uri="{BB962C8B-B14F-4D97-AF65-F5344CB8AC3E}">
        <p14:creationId xmlns:p14="http://schemas.microsoft.com/office/powerpoint/2010/main" val="157050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Motivation to change…	</a:t>
            </a:r>
            <a:endParaRPr lang="en-US" b="1" dirty="0"/>
          </a:p>
        </p:txBody>
      </p:sp>
      <p:sp>
        <p:nvSpPr>
          <p:cNvPr id="3" name="Content Placeholder 2"/>
          <p:cNvSpPr>
            <a:spLocks noGrp="1"/>
          </p:cNvSpPr>
          <p:nvPr>
            <p:ph idx="1"/>
          </p:nvPr>
        </p:nvSpPr>
        <p:spPr/>
        <p:txBody>
          <a:bodyPr>
            <a:noAutofit/>
          </a:bodyPr>
          <a:lstStyle/>
          <a:p>
            <a:pPr>
              <a:spcAft>
                <a:spcPts val="1200"/>
              </a:spcAft>
            </a:pPr>
            <a:r>
              <a:rPr lang="en-US" dirty="0" smtClean="0"/>
              <a:t>Think of a difficult situation you have faced in your life that forced you to consider a change</a:t>
            </a:r>
          </a:p>
          <a:p>
            <a:pPr lvl="2">
              <a:spcBef>
                <a:spcPts val="1000"/>
              </a:spcBef>
              <a:spcAft>
                <a:spcPts val="1200"/>
              </a:spcAft>
            </a:pPr>
            <a:r>
              <a:rPr lang="en-US" dirty="0" smtClean="0"/>
              <a:t>What was difficult about the situation?</a:t>
            </a:r>
          </a:p>
          <a:p>
            <a:pPr lvl="2">
              <a:spcBef>
                <a:spcPts val="1000"/>
              </a:spcBef>
              <a:spcAft>
                <a:spcPts val="1200"/>
              </a:spcAft>
            </a:pPr>
            <a:r>
              <a:rPr lang="en-US" dirty="0" smtClean="0"/>
              <a:t>What emotions or feelings were tied to that event?</a:t>
            </a:r>
          </a:p>
          <a:p>
            <a:pPr lvl="2">
              <a:spcBef>
                <a:spcPts val="1000"/>
              </a:spcBef>
              <a:spcAft>
                <a:spcPts val="1200"/>
              </a:spcAft>
            </a:pPr>
            <a:r>
              <a:rPr lang="en-US" dirty="0" smtClean="0"/>
              <a:t>What obstacles did you face?</a:t>
            </a:r>
          </a:p>
          <a:p>
            <a:pPr lvl="2">
              <a:spcBef>
                <a:spcPts val="1000"/>
              </a:spcBef>
              <a:spcAft>
                <a:spcPts val="1200"/>
              </a:spcAft>
            </a:pPr>
            <a:r>
              <a:rPr lang="en-US" dirty="0" smtClean="0"/>
              <a:t>What outcome were you hopeful for?</a:t>
            </a:r>
          </a:p>
          <a:p>
            <a:pPr lvl="2">
              <a:spcBef>
                <a:spcPts val="1000"/>
              </a:spcBef>
              <a:spcAft>
                <a:spcPts val="1200"/>
              </a:spcAft>
            </a:pPr>
            <a:r>
              <a:rPr lang="en-US" dirty="0" smtClean="0"/>
              <a:t>What outcome was actually achieved?</a:t>
            </a:r>
          </a:p>
          <a:p>
            <a:pPr lvl="1">
              <a:spcBef>
                <a:spcPts val="1000"/>
              </a:spcBef>
              <a:spcAft>
                <a:spcPts val="1200"/>
              </a:spcAft>
            </a:pPr>
            <a:endParaRPr lang="en-US" b="1" dirty="0"/>
          </a:p>
        </p:txBody>
      </p:sp>
    </p:spTree>
    <p:extLst>
      <p:ext uri="{BB962C8B-B14F-4D97-AF65-F5344CB8AC3E}">
        <p14:creationId xmlns:p14="http://schemas.microsoft.com/office/powerpoint/2010/main" val="288938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What is Motivational Interviewing</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b="1" dirty="0" smtClean="0"/>
              <a:t> “Motivational Interviewing is a collaborative, goal-oriented style of communication paying particular attention to the language of change. It is designed to strengthen personal motivation for </a:t>
            </a:r>
            <a:r>
              <a:rPr lang="en-US" sz="2700" b="1" u="sng" dirty="0" smtClean="0"/>
              <a:t>and </a:t>
            </a:r>
            <a:r>
              <a:rPr lang="en-US" sz="2700" b="1" dirty="0" smtClean="0"/>
              <a:t>commitment to a specific goal by eliciting and exploring th</a:t>
            </a:r>
            <a:r>
              <a:rPr lang="en-US" sz="2700" dirty="0" smtClean="0"/>
              <a:t>e person's own reasons for change within an atmosphere of acceptance and compassion.”</a:t>
            </a:r>
          </a:p>
          <a:p>
            <a:pPr lvl="0">
              <a:spcAft>
                <a:spcPts val="1200"/>
              </a:spcAft>
            </a:pPr>
            <a:r>
              <a:rPr lang="en-US" sz="2700" dirty="0" smtClean="0"/>
              <a:t>A </a:t>
            </a:r>
            <a:r>
              <a:rPr lang="en-US" sz="2700" dirty="0"/>
              <a:t>directive, </a:t>
            </a:r>
            <a:r>
              <a:rPr lang="en-US" sz="2700" dirty="0" smtClean="0"/>
              <a:t>patient-centered engagement </a:t>
            </a:r>
            <a:r>
              <a:rPr lang="en-US" sz="2700" dirty="0"/>
              <a:t>style for eliciting behavior change by helping </a:t>
            </a:r>
            <a:r>
              <a:rPr lang="en-US" sz="2700" dirty="0" smtClean="0"/>
              <a:t>patients </a:t>
            </a:r>
            <a:r>
              <a:rPr lang="en-US" sz="2700" dirty="0"/>
              <a:t>explore and resolve </a:t>
            </a:r>
            <a:r>
              <a:rPr lang="en-US" sz="2700" u="sng" dirty="0" smtClean="0"/>
              <a:t>ambivalence</a:t>
            </a:r>
          </a:p>
          <a:p>
            <a:pPr lvl="0">
              <a:spcAft>
                <a:spcPts val="1200"/>
              </a:spcAft>
            </a:pPr>
            <a:r>
              <a:rPr lang="en-US" sz="2700" dirty="0"/>
              <a:t>Designed to produce rapid, internally motivated change by mobilizing the </a:t>
            </a:r>
            <a:r>
              <a:rPr lang="en-US" sz="2700" dirty="0" smtClean="0"/>
              <a:t>patient’s </a:t>
            </a:r>
            <a:r>
              <a:rPr lang="en-US" sz="2700" dirty="0"/>
              <a:t>own change </a:t>
            </a:r>
            <a:r>
              <a:rPr lang="en-US" sz="2700" dirty="0" smtClean="0"/>
              <a:t>resources</a:t>
            </a:r>
          </a:p>
        </p:txBody>
      </p:sp>
      <p:sp>
        <p:nvSpPr>
          <p:cNvPr id="2" name="Rectangle 1"/>
          <p:cNvSpPr/>
          <p:nvPr/>
        </p:nvSpPr>
        <p:spPr>
          <a:xfrm>
            <a:off x="8098054" y="6488668"/>
            <a:ext cx="2640531" cy="369332"/>
          </a:xfrm>
          <a:prstGeom prst="rect">
            <a:avLst/>
          </a:prstGeom>
        </p:spPr>
        <p:txBody>
          <a:bodyPr wrap="none">
            <a:spAutoFit/>
          </a:bodyPr>
          <a:lstStyle/>
          <a:p>
            <a:pPr lvl="0"/>
            <a:r>
              <a:rPr lang="en-US" dirty="0"/>
              <a:t>(Miller and </a:t>
            </a:r>
            <a:r>
              <a:rPr lang="en-US" dirty="0" err="1"/>
              <a:t>Rollnick</a:t>
            </a:r>
            <a:r>
              <a:rPr lang="en-US" dirty="0"/>
              <a:t>, </a:t>
            </a:r>
            <a:r>
              <a:rPr lang="en-US" dirty="0" smtClean="0"/>
              <a:t>1991)</a:t>
            </a:r>
            <a:endParaRPr lang="en-US" dirty="0"/>
          </a:p>
        </p:txBody>
      </p:sp>
    </p:spTree>
    <p:extLst>
      <p:ext uri="{BB962C8B-B14F-4D97-AF65-F5344CB8AC3E}">
        <p14:creationId xmlns:p14="http://schemas.microsoft.com/office/powerpoint/2010/main" val="393686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Evolution and foundations of MI	</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b="1" dirty="0" smtClean="0"/>
              <a:t>There are currently more than 1,200 publications documenting MI’s use and effectiveness</a:t>
            </a:r>
          </a:p>
          <a:p>
            <a:pPr lvl="0">
              <a:spcAft>
                <a:spcPts val="1200"/>
              </a:spcAft>
            </a:pPr>
            <a:r>
              <a:rPr lang="en-US" sz="2700" dirty="0" smtClean="0"/>
              <a:t>The initial focus of MI was rooted in working with individuals with substance use disorders</a:t>
            </a:r>
          </a:p>
          <a:p>
            <a:pPr lvl="0">
              <a:spcAft>
                <a:spcPts val="1200"/>
              </a:spcAft>
            </a:pPr>
            <a:r>
              <a:rPr lang="en-US" sz="2700" dirty="0" smtClean="0"/>
              <a:t>More recent r</a:t>
            </a:r>
            <a:r>
              <a:rPr lang="en-US" sz="2700" b="1" dirty="0" smtClean="0"/>
              <a:t>esearch has demonstrated its effectiveness in areas such as healthcare, corrections, and working with youth</a:t>
            </a:r>
          </a:p>
          <a:p>
            <a:pPr lvl="0">
              <a:spcAft>
                <a:spcPts val="1200"/>
              </a:spcAft>
            </a:pPr>
            <a:endParaRPr lang="en-US" sz="2700" b="1" dirty="0"/>
          </a:p>
        </p:txBody>
      </p:sp>
    </p:spTree>
    <p:extLst>
      <p:ext uri="{BB962C8B-B14F-4D97-AF65-F5344CB8AC3E}">
        <p14:creationId xmlns:p14="http://schemas.microsoft.com/office/powerpoint/2010/main" val="128828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Core beliefs of MI</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a:t>Motivation to change is elicited from the patient, and not imposed from </a:t>
            </a:r>
            <a:r>
              <a:rPr lang="en-US" sz="2700" dirty="0" smtClean="0"/>
              <a:t>without </a:t>
            </a:r>
            <a:endParaRPr lang="en-US" sz="2700" dirty="0"/>
          </a:p>
          <a:p>
            <a:pPr lvl="0">
              <a:spcAft>
                <a:spcPts val="1200"/>
              </a:spcAft>
            </a:pPr>
            <a:r>
              <a:rPr lang="en-US" sz="2700" dirty="0"/>
              <a:t>It is the patient's task, not the </a:t>
            </a:r>
            <a:r>
              <a:rPr lang="en-US" sz="2700" dirty="0" smtClean="0"/>
              <a:t>clinician’s, </a:t>
            </a:r>
            <a:r>
              <a:rPr lang="en-US" sz="2700" dirty="0"/>
              <a:t>to articulate and resolve </a:t>
            </a:r>
            <a:r>
              <a:rPr lang="en-US" sz="2700" dirty="0" smtClean="0"/>
              <a:t>their ambivalence</a:t>
            </a:r>
            <a:endParaRPr lang="en-US" sz="2700" dirty="0"/>
          </a:p>
          <a:p>
            <a:pPr lvl="0">
              <a:spcAft>
                <a:spcPts val="1200"/>
              </a:spcAft>
            </a:pPr>
            <a:r>
              <a:rPr lang="en-US" sz="2700" dirty="0"/>
              <a:t>Direct persuasion is </a:t>
            </a:r>
            <a:r>
              <a:rPr lang="en-US" sz="2700" dirty="0" smtClean="0"/>
              <a:t>not </a:t>
            </a:r>
            <a:r>
              <a:rPr lang="en-US" sz="2700" dirty="0"/>
              <a:t>effective </a:t>
            </a:r>
            <a:r>
              <a:rPr lang="en-US" sz="2700" dirty="0" smtClean="0"/>
              <a:t>in resolving ambivalence</a:t>
            </a:r>
            <a:endParaRPr lang="en-US" sz="27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508" y="4433169"/>
            <a:ext cx="3301871" cy="2285292"/>
          </a:xfrm>
          <a:prstGeom prst="rect">
            <a:avLst/>
          </a:prstGeom>
        </p:spPr>
      </p:pic>
    </p:spTree>
    <p:extLst>
      <p:ext uri="{BB962C8B-B14F-4D97-AF65-F5344CB8AC3E}">
        <p14:creationId xmlns:p14="http://schemas.microsoft.com/office/powerpoint/2010/main" val="364688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Core beliefs of MI</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smtClean="0"/>
              <a:t>The clinician </a:t>
            </a:r>
            <a:r>
              <a:rPr lang="en-US" sz="2700" dirty="0"/>
              <a:t>is directive in helping the patient to examine and resolve </a:t>
            </a:r>
            <a:r>
              <a:rPr lang="en-US" sz="2700" dirty="0" smtClean="0"/>
              <a:t>ambivalence</a:t>
            </a:r>
            <a:endParaRPr lang="en-US" sz="2700" dirty="0"/>
          </a:p>
          <a:p>
            <a:pPr lvl="0">
              <a:spcAft>
                <a:spcPts val="1200"/>
              </a:spcAft>
            </a:pPr>
            <a:r>
              <a:rPr lang="en-US" sz="2700" dirty="0"/>
              <a:t>Readiness to change is not a patient trait, but a fluctuating product of interpersonal </a:t>
            </a:r>
            <a:r>
              <a:rPr lang="en-US" sz="2700" dirty="0" smtClean="0"/>
              <a:t>interaction</a:t>
            </a:r>
            <a:endParaRPr lang="en-US" sz="2700" dirty="0"/>
          </a:p>
          <a:p>
            <a:pPr lvl="0">
              <a:spcAft>
                <a:spcPts val="1200"/>
              </a:spcAft>
            </a:pPr>
            <a:r>
              <a:rPr lang="en-US" sz="2700" dirty="0"/>
              <a:t>Emphasis on freedom of choice rather than </a:t>
            </a:r>
            <a:r>
              <a:rPr lang="en-US" sz="2700" dirty="0" smtClean="0"/>
              <a:t>the clinician </a:t>
            </a:r>
            <a:r>
              <a:rPr lang="en-US" sz="2700" dirty="0"/>
              <a:t>as </a:t>
            </a:r>
            <a:r>
              <a:rPr lang="en-US" sz="2700" dirty="0" smtClean="0"/>
              <a:t>the expert</a:t>
            </a:r>
            <a:endParaRPr lang="en-US" sz="2700" dirty="0"/>
          </a:p>
        </p:txBody>
      </p:sp>
    </p:spTree>
    <p:extLst>
      <p:ext uri="{BB962C8B-B14F-4D97-AF65-F5344CB8AC3E}">
        <p14:creationId xmlns:p14="http://schemas.microsoft.com/office/powerpoint/2010/main" val="317927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What is Motivational Interviewing</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u="sng" dirty="0"/>
              <a:t>NOT</a:t>
            </a:r>
            <a:r>
              <a:rPr lang="en-US" sz="2700" dirty="0"/>
              <a:t> persuasion</a:t>
            </a:r>
          </a:p>
          <a:p>
            <a:pPr lvl="0">
              <a:spcAft>
                <a:spcPts val="1200"/>
              </a:spcAft>
            </a:pPr>
            <a:r>
              <a:rPr lang="en-US" sz="2700" u="sng" dirty="0"/>
              <a:t>NOT</a:t>
            </a:r>
            <a:r>
              <a:rPr lang="en-US" sz="2700" dirty="0"/>
              <a:t> advice giving</a:t>
            </a:r>
          </a:p>
          <a:p>
            <a:pPr lvl="0">
              <a:spcAft>
                <a:spcPts val="1200"/>
              </a:spcAft>
            </a:pPr>
            <a:r>
              <a:rPr lang="en-US" sz="2700" dirty="0" smtClean="0"/>
              <a:t>It is:</a:t>
            </a:r>
          </a:p>
          <a:p>
            <a:pPr lvl="1">
              <a:spcBef>
                <a:spcPts val="1000"/>
              </a:spcBef>
              <a:spcAft>
                <a:spcPts val="1200"/>
              </a:spcAft>
            </a:pPr>
            <a:r>
              <a:rPr lang="en-US" sz="2700" dirty="0" smtClean="0"/>
              <a:t>Open-ended questions</a:t>
            </a:r>
          </a:p>
          <a:p>
            <a:pPr lvl="1">
              <a:spcBef>
                <a:spcPts val="1000"/>
              </a:spcBef>
              <a:spcAft>
                <a:spcPts val="1200"/>
              </a:spcAft>
            </a:pPr>
            <a:r>
              <a:rPr lang="en-US" sz="2700" dirty="0" smtClean="0"/>
              <a:t>Affirmations</a:t>
            </a:r>
          </a:p>
          <a:p>
            <a:pPr lvl="1">
              <a:spcBef>
                <a:spcPts val="1000"/>
              </a:spcBef>
              <a:spcAft>
                <a:spcPts val="1200"/>
              </a:spcAft>
            </a:pPr>
            <a:r>
              <a:rPr lang="en-US" sz="2700" dirty="0" smtClean="0"/>
              <a:t>Reflective </a:t>
            </a:r>
            <a:r>
              <a:rPr lang="en-US" sz="2700" dirty="0"/>
              <a:t>listening </a:t>
            </a:r>
            <a:endParaRPr lang="en-US" sz="2700" dirty="0" smtClean="0"/>
          </a:p>
          <a:p>
            <a:pPr lvl="1">
              <a:spcBef>
                <a:spcPts val="1000"/>
              </a:spcBef>
              <a:spcAft>
                <a:spcPts val="1200"/>
              </a:spcAft>
            </a:pPr>
            <a:r>
              <a:rPr lang="en-US" sz="2700" dirty="0" smtClean="0"/>
              <a:t>Summaries</a:t>
            </a:r>
            <a:endParaRPr lang="en-US" sz="2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8970" y="2714126"/>
            <a:ext cx="4792980" cy="3173730"/>
          </a:xfrm>
          <a:prstGeom prst="rect">
            <a:avLst/>
          </a:prstGeom>
        </p:spPr>
      </p:pic>
    </p:spTree>
    <p:extLst>
      <p:ext uri="{BB962C8B-B14F-4D97-AF65-F5344CB8AC3E}">
        <p14:creationId xmlns:p14="http://schemas.microsoft.com/office/powerpoint/2010/main" val="927670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What is Motivational Interviewing</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smtClean="0"/>
              <a:t> Patient determines the change or treatment plan</a:t>
            </a:r>
          </a:p>
          <a:p>
            <a:pPr lvl="1">
              <a:spcBef>
                <a:spcPts val="1000"/>
              </a:spcBef>
              <a:spcAft>
                <a:spcPts val="1200"/>
              </a:spcAft>
            </a:pPr>
            <a:r>
              <a:rPr lang="en-US" sz="2700" dirty="0" smtClean="0"/>
              <a:t>Avoid unsolicited advice</a:t>
            </a:r>
          </a:p>
          <a:p>
            <a:pPr lvl="0">
              <a:spcAft>
                <a:spcPts val="1200"/>
              </a:spcAft>
            </a:pPr>
            <a:endParaRPr lang="en-US" sz="2700" dirty="0" smtClean="0"/>
          </a:p>
          <a:p>
            <a:pPr lvl="0">
              <a:spcAft>
                <a:spcPts val="1200"/>
              </a:spcAft>
            </a:pPr>
            <a:r>
              <a:rPr lang="en-US" sz="2700" dirty="0" smtClean="0"/>
              <a:t>Involves the best basic interpersonal skills:</a:t>
            </a:r>
          </a:p>
          <a:p>
            <a:pPr lvl="1">
              <a:spcBef>
                <a:spcPts val="1000"/>
              </a:spcBef>
              <a:spcAft>
                <a:spcPts val="1200"/>
              </a:spcAft>
            </a:pPr>
            <a:r>
              <a:rPr lang="en-US" sz="2700" dirty="0" smtClean="0"/>
              <a:t>Express empathy</a:t>
            </a:r>
          </a:p>
          <a:p>
            <a:pPr lvl="1">
              <a:spcBef>
                <a:spcPts val="1000"/>
              </a:spcBef>
              <a:spcAft>
                <a:spcPts val="1200"/>
              </a:spcAft>
            </a:pPr>
            <a:r>
              <a:rPr lang="en-US" sz="2700" dirty="0" smtClean="0"/>
              <a:t>Use good nonverbal listening skills</a:t>
            </a:r>
          </a:p>
          <a:p>
            <a:pPr lvl="1">
              <a:spcBef>
                <a:spcPts val="1000"/>
              </a:spcBef>
              <a:spcAft>
                <a:spcPts val="1200"/>
              </a:spcAft>
            </a:pPr>
            <a:r>
              <a:rPr lang="en-US" sz="2700" dirty="0" smtClean="0"/>
              <a:t>Problem solving partners</a:t>
            </a:r>
            <a:endParaRPr lang="en-US" sz="2700" dirty="0"/>
          </a:p>
        </p:txBody>
      </p:sp>
    </p:spTree>
    <p:extLst>
      <p:ext uri="{BB962C8B-B14F-4D97-AF65-F5344CB8AC3E}">
        <p14:creationId xmlns:p14="http://schemas.microsoft.com/office/powerpoint/2010/main" val="4263179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Four general principles of MI</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dirty="0" smtClean="0"/>
              <a:t>Expressing empathy:</a:t>
            </a:r>
          </a:p>
          <a:p>
            <a:pPr lvl="1">
              <a:spcBef>
                <a:spcPts val="1000"/>
              </a:spcBef>
              <a:spcAft>
                <a:spcPts val="1200"/>
              </a:spcAft>
            </a:pPr>
            <a:r>
              <a:rPr lang="en-US" dirty="0" smtClean="0"/>
              <a:t>Acceptance facilitates change</a:t>
            </a:r>
          </a:p>
          <a:p>
            <a:pPr lvl="2">
              <a:spcBef>
                <a:spcPts val="1000"/>
              </a:spcBef>
              <a:spcAft>
                <a:spcPts val="1200"/>
              </a:spcAft>
            </a:pPr>
            <a:r>
              <a:rPr lang="en-US" dirty="0" smtClean="0"/>
              <a:t>It is not the same as agreement or approval</a:t>
            </a:r>
          </a:p>
          <a:p>
            <a:pPr lvl="2">
              <a:spcBef>
                <a:spcPts val="1000"/>
              </a:spcBef>
              <a:spcAft>
                <a:spcPts val="1200"/>
              </a:spcAft>
            </a:pPr>
            <a:r>
              <a:rPr lang="en-US" dirty="0" smtClean="0"/>
              <a:t>It does not prohibit the clinician from disagreeing with the patient and expressing that disagreement</a:t>
            </a:r>
          </a:p>
          <a:p>
            <a:pPr lvl="1">
              <a:spcBef>
                <a:spcPts val="1000"/>
              </a:spcBef>
              <a:spcAft>
                <a:spcPts val="1200"/>
              </a:spcAft>
            </a:pPr>
            <a:r>
              <a:rPr lang="en-US" dirty="0" smtClean="0"/>
              <a:t>Ambivalence is a normal part of the human experience and change process</a:t>
            </a:r>
          </a:p>
        </p:txBody>
      </p:sp>
    </p:spTree>
    <p:extLst>
      <p:ext uri="{BB962C8B-B14F-4D97-AF65-F5344CB8AC3E}">
        <p14:creationId xmlns:p14="http://schemas.microsoft.com/office/powerpoint/2010/main" val="223076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general principles of MI</a:t>
            </a:r>
          </a:p>
        </p:txBody>
      </p:sp>
      <p:sp>
        <p:nvSpPr>
          <p:cNvPr id="3" name="Content Placeholder 2"/>
          <p:cNvSpPr>
            <a:spLocks noGrp="1"/>
          </p:cNvSpPr>
          <p:nvPr>
            <p:ph idx="1"/>
          </p:nvPr>
        </p:nvSpPr>
        <p:spPr/>
        <p:txBody>
          <a:bodyPr/>
          <a:lstStyle/>
          <a:p>
            <a:pPr>
              <a:spcAft>
                <a:spcPts val="1200"/>
              </a:spcAft>
            </a:pPr>
            <a:r>
              <a:rPr lang="en-US" dirty="0" smtClean="0"/>
              <a:t>Expressing empathy: </a:t>
            </a:r>
          </a:p>
          <a:p>
            <a:pPr lvl="1">
              <a:spcBef>
                <a:spcPts val="1000"/>
              </a:spcBef>
              <a:spcAft>
                <a:spcPts val="1200"/>
              </a:spcAft>
            </a:pPr>
            <a:r>
              <a:rPr lang="en-US" dirty="0"/>
              <a:t>Empathy communicates acceptance, while supporting the process of </a:t>
            </a:r>
            <a:r>
              <a:rPr lang="en-US" dirty="0" smtClean="0"/>
              <a:t>change</a:t>
            </a:r>
            <a:endParaRPr lang="en-US" dirty="0"/>
          </a:p>
          <a:p>
            <a:pPr lvl="1">
              <a:spcBef>
                <a:spcPts val="1000"/>
              </a:spcBef>
              <a:spcAft>
                <a:spcPts val="1200"/>
              </a:spcAft>
            </a:pPr>
            <a:r>
              <a:rPr lang="en-US" dirty="0"/>
              <a:t>Acceptance facilitates </a:t>
            </a:r>
            <a:r>
              <a:rPr lang="en-US" dirty="0" smtClean="0"/>
              <a:t>change</a:t>
            </a:r>
            <a:endParaRPr lang="en-US" dirty="0"/>
          </a:p>
          <a:p>
            <a:pPr lvl="1">
              <a:spcBef>
                <a:spcPts val="1000"/>
              </a:spcBef>
              <a:spcAft>
                <a:spcPts val="1200"/>
              </a:spcAft>
            </a:pPr>
            <a:r>
              <a:rPr lang="en-US" dirty="0" smtClean="0"/>
              <a:t>Clinicians seek </a:t>
            </a:r>
            <a:r>
              <a:rPr lang="en-US" dirty="0"/>
              <a:t>to build up rather than tear </a:t>
            </a:r>
            <a:r>
              <a:rPr lang="en-US" dirty="0" smtClean="0"/>
              <a:t>down</a:t>
            </a:r>
            <a:endParaRPr lang="en-US" dirty="0"/>
          </a:p>
          <a:p>
            <a:pPr lvl="1">
              <a:spcBef>
                <a:spcPts val="1000"/>
              </a:spcBef>
              <a:spcAft>
                <a:spcPts val="1200"/>
              </a:spcAft>
            </a:pPr>
            <a:r>
              <a:rPr lang="en-US" dirty="0" smtClean="0"/>
              <a:t>Skillful </a:t>
            </a:r>
            <a:r>
              <a:rPr lang="en-US" dirty="0"/>
              <a:t>reflective listening is fundamental to expressing </a:t>
            </a:r>
            <a:r>
              <a:rPr lang="en-US" dirty="0" smtClean="0"/>
              <a:t>empathy</a:t>
            </a:r>
            <a:endParaRPr lang="en-US" dirty="0"/>
          </a:p>
        </p:txBody>
      </p:sp>
    </p:spTree>
    <p:extLst>
      <p:ext uri="{BB962C8B-B14F-4D97-AF65-F5344CB8AC3E}">
        <p14:creationId xmlns:p14="http://schemas.microsoft.com/office/powerpoint/2010/main" val="347042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Four general principles of MI</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smtClean="0"/>
              <a:t>Developing discrepancy:</a:t>
            </a:r>
          </a:p>
          <a:p>
            <a:pPr lvl="1">
              <a:spcBef>
                <a:spcPts val="1000"/>
              </a:spcBef>
              <a:spcAft>
                <a:spcPts val="1200"/>
              </a:spcAft>
            </a:pPr>
            <a:r>
              <a:rPr lang="en-US" sz="2700" dirty="0" smtClean="0"/>
              <a:t>The goal is to assist the patient in changing their perceptions without creating a sense of being pressured or coerced</a:t>
            </a:r>
          </a:p>
          <a:p>
            <a:pPr lvl="1">
              <a:spcBef>
                <a:spcPts val="1000"/>
              </a:spcBef>
              <a:spcAft>
                <a:spcPts val="1200"/>
              </a:spcAft>
            </a:pPr>
            <a:r>
              <a:rPr lang="en-US" sz="2700" dirty="0" smtClean="0"/>
              <a:t>People are more persuaded by what they hear themselves say, rather than what they hear others tell them</a:t>
            </a:r>
          </a:p>
          <a:p>
            <a:pPr lvl="1">
              <a:spcBef>
                <a:spcPts val="1000"/>
              </a:spcBef>
              <a:spcAft>
                <a:spcPts val="1200"/>
              </a:spcAft>
            </a:pPr>
            <a:r>
              <a:rPr lang="en-US" sz="2700" dirty="0" smtClean="0"/>
              <a:t>The patient should present the arguments for change, not the clinician</a:t>
            </a:r>
          </a:p>
          <a:p>
            <a:pPr lvl="1">
              <a:spcBef>
                <a:spcPts val="1000"/>
              </a:spcBef>
              <a:spcAft>
                <a:spcPts val="1200"/>
              </a:spcAft>
            </a:pPr>
            <a:r>
              <a:rPr lang="en-US" sz="2700" dirty="0" smtClean="0"/>
              <a:t>Change is motivated by a perceived discrepancy between present behavior/situation and the patients goals and values</a:t>
            </a:r>
          </a:p>
        </p:txBody>
      </p:sp>
    </p:spTree>
    <p:extLst>
      <p:ext uri="{BB962C8B-B14F-4D97-AF65-F5344CB8AC3E}">
        <p14:creationId xmlns:p14="http://schemas.microsoft.com/office/powerpoint/2010/main" val="305496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general principles of MI</a:t>
            </a:r>
          </a:p>
        </p:txBody>
      </p:sp>
      <p:sp>
        <p:nvSpPr>
          <p:cNvPr id="3" name="Content Placeholder 2"/>
          <p:cNvSpPr>
            <a:spLocks noGrp="1"/>
          </p:cNvSpPr>
          <p:nvPr>
            <p:ph idx="1"/>
          </p:nvPr>
        </p:nvSpPr>
        <p:spPr/>
        <p:txBody>
          <a:bodyPr/>
          <a:lstStyle/>
          <a:p>
            <a:pPr>
              <a:spcAft>
                <a:spcPts val="1200"/>
              </a:spcAft>
            </a:pPr>
            <a:r>
              <a:rPr lang="en-US" dirty="0" smtClean="0"/>
              <a:t>Developing discrepancy: </a:t>
            </a:r>
          </a:p>
          <a:p>
            <a:pPr lvl="1">
              <a:spcBef>
                <a:spcPts val="1000"/>
              </a:spcBef>
              <a:spcAft>
                <a:spcPts val="1200"/>
              </a:spcAft>
            </a:pPr>
            <a:r>
              <a:rPr lang="en-US" dirty="0"/>
              <a:t>Motivation for change is enhanced when </a:t>
            </a:r>
            <a:r>
              <a:rPr lang="en-US" dirty="0" smtClean="0"/>
              <a:t>patient perceives </a:t>
            </a:r>
            <a:r>
              <a:rPr lang="en-US" dirty="0"/>
              <a:t>differences between their current situation and their hopes for the </a:t>
            </a:r>
            <a:r>
              <a:rPr lang="en-US" dirty="0" smtClean="0"/>
              <a:t>future</a:t>
            </a:r>
            <a:endParaRPr lang="en-US" dirty="0"/>
          </a:p>
          <a:p>
            <a:pPr lvl="1">
              <a:spcBef>
                <a:spcPts val="1000"/>
              </a:spcBef>
              <a:spcAft>
                <a:spcPts val="1200"/>
              </a:spcAft>
            </a:pPr>
            <a:r>
              <a:rPr lang="en-US" dirty="0"/>
              <a:t>Developing awareness of consequences helps </a:t>
            </a:r>
            <a:r>
              <a:rPr lang="en-US" dirty="0" smtClean="0"/>
              <a:t>patients examine </a:t>
            </a:r>
            <a:r>
              <a:rPr lang="en-US" dirty="0"/>
              <a:t>their </a:t>
            </a:r>
            <a:r>
              <a:rPr lang="en-US" dirty="0" smtClean="0"/>
              <a:t>behavior</a:t>
            </a:r>
            <a:endParaRPr lang="en-US" dirty="0"/>
          </a:p>
          <a:p>
            <a:pPr lvl="1">
              <a:spcBef>
                <a:spcPts val="1000"/>
              </a:spcBef>
              <a:spcAft>
                <a:spcPts val="1200"/>
              </a:spcAft>
            </a:pPr>
            <a:r>
              <a:rPr lang="en-US" dirty="0" smtClean="0"/>
              <a:t>A </a:t>
            </a:r>
            <a:r>
              <a:rPr lang="en-US" dirty="0"/>
              <a:t>discrepancy between present behavior and important goals motivates </a:t>
            </a:r>
            <a:r>
              <a:rPr lang="en-US" dirty="0" smtClean="0"/>
              <a:t>change</a:t>
            </a:r>
            <a:endParaRPr lang="en-US" dirty="0"/>
          </a:p>
          <a:p>
            <a:pPr lvl="1">
              <a:spcBef>
                <a:spcPts val="1000"/>
              </a:spcBef>
              <a:spcAft>
                <a:spcPts val="1200"/>
              </a:spcAft>
            </a:pPr>
            <a:r>
              <a:rPr lang="en-US" dirty="0" smtClean="0"/>
              <a:t>The patient </a:t>
            </a:r>
            <a:r>
              <a:rPr lang="en-US" dirty="0"/>
              <a:t>should present the arguments for </a:t>
            </a:r>
            <a:r>
              <a:rPr lang="en-US" dirty="0" smtClean="0"/>
              <a:t>change</a:t>
            </a:r>
            <a:endParaRPr lang="en-US" dirty="0"/>
          </a:p>
        </p:txBody>
      </p:sp>
    </p:spTree>
    <p:extLst>
      <p:ext uri="{BB962C8B-B14F-4D97-AF65-F5344CB8AC3E}">
        <p14:creationId xmlns:p14="http://schemas.microsoft.com/office/powerpoint/2010/main" val="123065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Difficult to engage patients</a:t>
            </a:r>
            <a:endParaRPr lang="en-CA" b="1" dirty="0"/>
          </a:p>
        </p:txBody>
      </p:sp>
      <p:sp>
        <p:nvSpPr>
          <p:cNvPr id="3" name="Content Placeholder 2"/>
          <p:cNvSpPr>
            <a:spLocks noGrp="1"/>
          </p:cNvSpPr>
          <p:nvPr>
            <p:ph idx="1"/>
          </p:nvPr>
        </p:nvSpPr>
        <p:spPr/>
        <p:txBody>
          <a:bodyPr>
            <a:normAutofit/>
          </a:bodyPr>
          <a:lstStyle/>
          <a:p>
            <a:pPr lvl="0">
              <a:spcAft>
                <a:spcPts val="1200"/>
              </a:spcAft>
            </a:pPr>
            <a:r>
              <a:rPr lang="en-US" dirty="0" smtClean="0"/>
              <a:t>Individuals who:</a:t>
            </a:r>
          </a:p>
          <a:p>
            <a:pPr lvl="1">
              <a:spcAft>
                <a:spcPts val="1200"/>
              </a:spcAft>
            </a:pPr>
            <a:r>
              <a:rPr lang="en-US" dirty="0" smtClean="0"/>
              <a:t>Refuse to follow or work on treatment plans</a:t>
            </a:r>
          </a:p>
          <a:p>
            <a:pPr lvl="1">
              <a:spcAft>
                <a:spcPts val="1200"/>
              </a:spcAft>
            </a:pPr>
            <a:r>
              <a:rPr lang="en-US" dirty="0" smtClean="0"/>
              <a:t>Consistently miss appointments</a:t>
            </a:r>
          </a:p>
          <a:p>
            <a:pPr lvl="1">
              <a:spcAft>
                <a:spcPts val="1200"/>
              </a:spcAft>
            </a:pPr>
            <a:r>
              <a:rPr lang="en-US" dirty="0" smtClean="0"/>
              <a:t>Do not follow-up with referrals or other providers</a:t>
            </a:r>
          </a:p>
          <a:p>
            <a:pPr lvl="1">
              <a:spcAft>
                <a:spcPts val="1200"/>
              </a:spcAft>
            </a:pPr>
            <a:r>
              <a:rPr lang="en-US" dirty="0" smtClean="0"/>
              <a:t>Refuse to complete homework, tests, or other procedures</a:t>
            </a:r>
          </a:p>
          <a:p>
            <a:pPr lvl="1">
              <a:spcAft>
                <a:spcPts val="1200"/>
              </a:spcAft>
            </a:pPr>
            <a:r>
              <a:rPr lang="en-US" dirty="0" smtClean="0"/>
              <a:t>Do not openly share about their struggles or are dishonest</a:t>
            </a:r>
          </a:p>
          <a:p>
            <a:pPr lvl="1">
              <a:spcAft>
                <a:spcPts val="1200"/>
              </a:spcAft>
            </a:pPr>
            <a:r>
              <a:rPr lang="en-US" dirty="0" smtClean="0"/>
              <a:t>Self-sabotage or sabotage the treatment of others</a:t>
            </a:r>
          </a:p>
          <a:p>
            <a:pPr lvl="1">
              <a:spcAft>
                <a:spcPts val="1200"/>
              </a:spcAft>
            </a:pPr>
            <a:endParaRPr lang="en-US" dirty="0" smtClean="0"/>
          </a:p>
          <a:p>
            <a:pPr lvl="1">
              <a:spcAft>
                <a:spcPts val="1200"/>
              </a:spcAft>
            </a:pPr>
            <a:endParaRPr lang="en-US" dirty="0"/>
          </a:p>
          <a:p>
            <a:pPr lvl="0">
              <a:spcAft>
                <a:spcPts val="1200"/>
              </a:spcAft>
            </a:pPr>
            <a:endParaRPr lang="en-US" dirty="0"/>
          </a:p>
        </p:txBody>
      </p:sp>
      <p:sp>
        <p:nvSpPr>
          <p:cNvPr id="5" name="Rectangle 4"/>
          <p:cNvSpPr/>
          <p:nvPr/>
        </p:nvSpPr>
        <p:spPr>
          <a:xfrm>
            <a:off x="6384033" y="188640"/>
            <a:ext cx="2471895" cy="276999"/>
          </a:xfrm>
          <a:prstGeom prst="rect">
            <a:avLst/>
          </a:prstGeom>
        </p:spPr>
        <p:txBody>
          <a:bodyPr wrap="none">
            <a:spAutoFit/>
          </a:bodyPr>
          <a:lstStyle/>
          <a:p>
            <a:r>
              <a:rPr lang="en-US" sz="1200" dirty="0">
                <a:solidFill>
                  <a:schemeClr val="bg1"/>
                </a:solidFill>
              </a:rPr>
              <a:t>Fundamentals: Concurrent Disorders</a:t>
            </a:r>
          </a:p>
        </p:txBody>
      </p:sp>
    </p:spTree>
    <p:extLst>
      <p:ext uri="{BB962C8B-B14F-4D97-AF65-F5344CB8AC3E}">
        <p14:creationId xmlns:p14="http://schemas.microsoft.com/office/powerpoint/2010/main" val="210525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t>Four general principles of MI</a:t>
            </a:r>
            <a:endParaRPr lang="en-US" b="1" dirty="0"/>
          </a:p>
        </p:txBody>
      </p:sp>
      <p:sp>
        <p:nvSpPr>
          <p:cNvPr id="6" name="Content Placeholder 5"/>
          <p:cNvSpPr>
            <a:spLocks noGrp="1"/>
          </p:cNvSpPr>
          <p:nvPr>
            <p:ph idx="1"/>
          </p:nvPr>
        </p:nvSpPr>
        <p:spPr/>
        <p:txBody>
          <a:bodyPr>
            <a:noAutofit/>
          </a:bodyPr>
          <a:lstStyle/>
          <a:p>
            <a:pPr lvl="0">
              <a:spcAft>
                <a:spcPts val="1200"/>
              </a:spcAft>
            </a:pPr>
            <a:r>
              <a:rPr lang="en-US" sz="2700" dirty="0" smtClean="0"/>
              <a:t>Rolling with Resistance or Dancing with Discord:</a:t>
            </a:r>
          </a:p>
          <a:p>
            <a:pPr lvl="1">
              <a:spcBef>
                <a:spcPts val="1000"/>
              </a:spcBef>
              <a:spcAft>
                <a:spcPts val="1200"/>
              </a:spcAft>
            </a:pPr>
            <a:r>
              <a:rPr lang="en-US" sz="2700" dirty="0"/>
              <a:t>Resistance is a signal to respond differently and chose a different path</a:t>
            </a:r>
          </a:p>
          <a:p>
            <a:pPr lvl="1">
              <a:spcBef>
                <a:spcPts val="1000"/>
              </a:spcBef>
              <a:spcAft>
                <a:spcPts val="1200"/>
              </a:spcAft>
            </a:pPr>
            <a:r>
              <a:rPr lang="en-US" sz="2700" dirty="0" smtClean="0"/>
              <a:t>Avoid arguing for change, it rarely works</a:t>
            </a:r>
          </a:p>
          <a:p>
            <a:pPr lvl="1">
              <a:spcBef>
                <a:spcPts val="1000"/>
              </a:spcBef>
              <a:spcAft>
                <a:spcPts val="1200"/>
              </a:spcAft>
            </a:pPr>
            <a:r>
              <a:rPr lang="en-US" sz="2700" dirty="0" smtClean="0"/>
              <a:t>Resistance is not directly opposed, instead we may shift the focus</a:t>
            </a:r>
          </a:p>
          <a:p>
            <a:pPr lvl="1">
              <a:spcBef>
                <a:spcPts val="1000"/>
              </a:spcBef>
              <a:spcAft>
                <a:spcPts val="1200"/>
              </a:spcAft>
            </a:pPr>
            <a:r>
              <a:rPr lang="en-US" sz="2700" dirty="0" smtClean="0"/>
              <a:t>New perspectives are invited by not imposed on the patient</a:t>
            </a:r>
          </a:p>
          <a:p>
            <a:pPr lvl="1">
              <a:spcBef>
                <a:spcPts val="1000"/>
              </a:spcBef>
              <a:spcAft>
                <a:spcPts val="1200"/>
              </a:spcAft>
            </a:pPr>
            <a:r>
              <a:rPr lang="en-US" sz="2700" dirty="0" smtClean="0"/>
              <a:t>The patient is the primary resource in finding answers and solutions</a:t>
            </a:r>
          </a:p>
        </p:txBody>
      </p:sp>
    </p:spTree>
    <p:extLst>
      <p:ext uri="{BB962C8B-B14F-4D97-AF65-F5344CB8AC3E}">
        <p14:creationId xmlns:p14="http://schemas.microsoft.com/office/powerpoint/2010/main" val="89896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general principles of MI</a:t>
            </a:r>
          </a:p>
        </p:txBody>
      </p:sp>
      <p:sp>
        <p:nvSpPr>
          <p:cNvPr id="3" name="Content Placeholder 2"/>
          <p:cNvSpPr>
            <a:spLocks noGrp="1"/>
          </p:cNvSpPr>
          <p:nvPr>
            <p:ph idx="1"/>
          </p:nvPr>
        </p:nvSpPr>
        <p:spPr/>
        <p:txBody>
          <a:bodyPr/>
          <a:lstStyle/>
          <a:p>
            <a:pPr>
              <a:spcAft>
                <a:spcPts val="1200"/>
              </a:spcAft>
            </a:pPr>
            <a:r>
              <a:rPr lang="en-US" dirty="0" smtClean="0"/>
              <a:t>Dancing with discord: </a:t>
            </a:r>
          </a:p>
          <a:p>
            <a:pPr lvl="1">
              <a:spcBef>
                <a:spcPts val="1000"/>
              </a:spcBef>
              <a:spcAft>
                <a:spcPts val="1200"/>
              </a:spcAft>
            </a:pPr>
            <a:r>
              <a:rPr lang="en-US" dirty="0"/>
              <a:t>Momentum can be used to good </a:t>
            </a:r>
            <a:r>
              <a:rPr lang="en-US" dirty="0" smtClean="0"/>
              <a:t>advantage</a:t>
            </a:r>
            <a:endParaRPr lang="en-US" dirty="0"/>
          </a:p>
          <a:p>
            <a:pPr lvl="1">
              <a:spcBef>
                <a:spcPts val="1000"/>
              </a:spcBef>
              <a:spcAft>
                <a:spcPts val="1200"/>
              </a:spcAft>
            </a:pPr>
            <a:r>
              <a:rPr lang="en-US" dirty="0"/>
              <a:t>Perceptions can be </a:t>
            </a:r>
            <a:r>
              <a:rPr lang="en-US" dirty="0" smtClean="0"/>
              <a:t>shifted</a:t>
            </a:r>
            <a:endParaRPr lang="en-US" dirty="0"/>
          </a:p>
          <a:p>
            <a:pPr lvl="1">
              <a:spcBef>
                <a:spcPts val="1000"/>
              </a:spcBef>
              <a:spcAft>
                <a:spcPts val="1200"/>
              </a:spcAft>
            </a:pPr>
            <a:r>
              <a:rPr lang="en-US" dirty="0" smtClean="0"/>
              <a:t>New </a:t>
            </a:r>
            <a:r>
              <a:rPr lang="en-US" dirty="0"/>
              <a:t>perspectives are invited but not </a:t>
            </a:r>
            <a:r>
              <a:rPr lang="en-US" dirty="0" smtClean="0"/>
              <a:t>imposed</a:t>
            </a:r>
            <a:endParaRPr lang="en-US" dirty="0"/>
          </a:p>
          <a:p>
            <a:pPr lvl="1">
              <a:spcBef>
                <a:spcPts val="1000"/>
              </a:spcBef>
              <a:spcAft>
                <a:spcPts val="1200"/>
              </a:spcAft>
            </a:pPr>
            <a:r>
              <a:rPr lang="en-US" dirty="0" smtClean="0"/>
              <a:t>The patient is </a:t>
            </a:r>
            <a:r>
              <a:rPr lang="en-US" dirty="0"/>
              <a:t>a valuable resource in finding solutions to problems</a:t>
            </a:r>
          </a:p>
        </p:txBody>
      </p:sp>
    </p:spTree>
    <p:extLst>
      <p:ext uri="{BB962C8B-B14F-4D97-AF65-F5344CB8AC3E}">
        <p14:creationId xmlns:p14="http://schemas.microsoft.com/office/powerpoint/2010/main" val="1176798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other guiding principles of MI</a:t>
            </a:r>
          </a:p>
        </p:txBody>
      </p:sp>
      <p:sp>
        <p:nvSpPr>
          <p:cNvPr id="3" name="Content Placeholder 2"/>
          <p:cNvSpPr>
            <a:spLocks noGrp="1"/>
          </p:cNvSpPr>
          <p:nvPr>
            <p:ph idx="1"/>
          </p:nvPr>
        </p:nvSpPr>
        <p:spPr/>
        <p:txBody>
          <a:bodyPr>
            <a:normAutofit/>
          </a:bodyPr>
          <a:lstStyle/>
          <a:p>
            <a:pPr>
              <a:spcAft>
                <a:spcPts val="1200"/>
              </a:spcAft>
            </a:pPr>
            <a:r>
              <a:rPr lang="en-US" dirty="0" smtClean="0"/>
              <a:t>Resist the righting reflex:</a:t>
            </a:r>
          </a:p>
          <a:p>
            <a:pPr lvl="1">
              <a:spcBef>
                <a:spcPts val="1000"/>
              </a:spcBef>
              <a:spcAft>
                <a:spcPts val="1200"/>
              </a:spcAft>
            </a:pPr>
            <a:r>
              <a:rPr lang="en-US" dirty="0"/>
              <a:t>Tendency to set the person on the right path</a:t>
            </a:r>
          </a:p>
          <a:p>
            <a:pPr lvl="1">
              <a:spcBef>
                <a:spcPts val="1000"/>
              </a:spcBef>
              <a:spcAft>
                <a:spcPts val="1200"/>
              </a:spcAft>
            </a:pPr>
            <a:r>
              <a:rPr lang="en-US" dirty="0"/>
              <a:t>Offering single alternatives may yield a “yes, but” </a:t>
            </a:r>
            <a:r>
              <a:rPr lang="en-US" dirty="0" smtClean="0"/>
              <a:t>response</a:t>
            </a:r>
          </a:p>
          <a:p>
            <a:pPr lvl="1">
              <a:spcBef>
                <a:spcPts val="1000"/>
              </a:spcBef>
              <a:spcAft>
                <a:spcPts val="1200"/>
              </a:spcAft>
            </a:pPr>
            <a:r>
              <a:rPr lang="en-US" dirty="0" smtClean="0"/>
              <a:t>When the patient is ambivalent to change and the clinician pushes for change regardless</a:t>
            </a:r>
            <a:endParaRPr lang="en-US" dirty="0"/>
          </a:p>
          <a:p>
            <a:pPr>
              <a:spcAft>
                <a:spcPts val="1200"/>
              </a:spcAft>
            </a:pPr>
            <a:r>
              <a:rPr lang="en-US" dirty="0" smtClean="0"/>
              <a:t>Understanding motivation:</a:t>
            </a:r>
          </a:p>
          <a:p>
            <a:pPr lvl="1">
              <a:spcAft>
                <a:spcPts val="1200"/>
              </a:spcAft>
            </a:pPr>
            <a:r>
              <a:rPr lang="en-US" dirty="0" smtClean="0"/>
              <a:t>We achieve more by asking patients what </a:t>
            </a:r>
            <a:r>
              <a:rPr lang="en-US" u="sng" dirty="0" smtClean="0"/>
              <a:t>their </a:t>
            </a:r>
            <a:r>
              <a:rPr lang="en-US" dirty="0" smtClean="0"/>
              <a:t>reasons are and why </a:t>
            </a:r>
            <a:r>
              <a:rPr lang="en-US" u="sng" dirty="0" smtClean="0"/>
              <a:t>they choose </a:t>
            </a:r>
            <a:r>
              <a:rPr lang="en-US" dirty="0" smtClean="0"/>
              <a:t>to change rather than trying to push them to change</a:t>
            </a:r>
            <a:endParaRPr lang="en-US" dirty="0"/>
          </a:p>
        </p:txBody>
      </p:sp>
    </p:spTree>
    <p:extLst>
      <p:ext uri="{BB962C8B-B14F-4D97-AF65-F5344CB8AC3E}">
        <p14:creationId xmlns:p14="http://schemas.microsoft.com/office/powerpoint/2010/main" val="2177573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other guiding principles of MI</a:t>
            </a:r>
            <a:endParaRPr lang="en-US" dirty="0"/>
          </a:p>
        </p:txBody>
      </p:sp>
      <p:sp>
        <p:nvSpPr>
          <p:cNvPr id="3" name="Content Placeholder 2"/>
          <p:cNvSpPr>
            <a:spLocks noGrp="1"/>
          </p:cNvSpPr>
          <p:nvPr>
            <p:ph idx="1"/>
          </p:nvPr>
        </p:nvSpPr>
        <p:spPr/>
        <p:txBody>
          <a:bodyPr/>
          <a:lstStyle/>
          <a:p>
            <a:pPr>
              <a:spcAft>
                <a:spcPts val="1200"/>
              </a:spcAft>
            </a:pPr>
            <a:r>
              <a:rPr lang="en-US" dirty="0" smtClean="0"/>
              <a:t>Listen to the patient:</a:t>
            </a:r>
          </a:p>
          <a:p>
            <a:pPr lvl="1">
              <a:spcBef>
                <a:spcPts val="1000"/>
              </a:spcBef>
              <a:spcAft>
                <a:spcPts val="1200"/>
              </a:spcAft>
            </a:pPr>
            <a:r>
              <a:rPr lang="en-US" dirty="0" smtClean="0"/>
              <a:t>The answers most likely lie within the patient</a:t>
            </a:r>
            <a:endParaRPr lang="en-US" dirty="0"/>
          </a:p>
          <a:p>
            <a:pPr lvl="1">
              <a:spcBef>
                <a:spcPts val="1000"/>
              </a:spcBef>
              <a:spcAft>
                <a:spcPts val="1200"/>
              </a:spcAft>
            </a:pPr>
            <a:r>
              <a:rPr lang="en-US" dirty="0" smtClean="0"/>
              <a:t>We cannot help the patient find these answers without listening</a:t>
            </a:r>
            <a:endParaRPr lang="en-US" dirty="0"/>
          </a:p>
          <a:p>
            <a:pPr>
              <a:spcAft>
                <a:spcPts val="1200"/>
              </a:spcAft>
            </a:pPr>
            <a:r>
              <a:rPr lang="en-US" dirty="0" smtClean="0"/>
              <a:t>Empower your patient:</a:t>
            </a:r>
          </a:p>
          <a:p>
            <a:pPr lvl="1">
              <a:spcAft>
                <a:spcPts val="1200"/>
              </a:spcAft>
            </a:pPr>
            <a:r>
              <a:rPr lang="en-US" dirty="0" smtClean="0"/>
              <a:t>Patients who are actively involved in their change process are more likely to create lasting change</a:t>
            </a:r>
            <a:endParaRPr lang="en-US" dirty="0"/>
          </a:p>
        </p:txBody>
      </p:sp>
    </p:spTree>
    <p:extLst>
      <p:ext uri="{BB962C8B-B14F-4D97-AF65-F5344CB8AC3E}">
        <p14:creationId xmlns:p14="http://schemas.microsoft.com/office/powerpoint/2010/main" val="1105603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a:t>
            </a:r>
            <a:endParaRPr lang="en-US" dirty="0"/>
          </a:p>
        </p:txBody>
      </p:sp>
      <p:sp>
        <p:nvSpPr>
          <p:cNvPr id="3" name="Content Placeholder 2"/>
          <p:cNvSpPr>
            <a:spLocks noGrp="1"/>
          </p:cNvSpPr>
          <p:nvPr>
            <p:ph idx="1"/>
          </p:nvPr>
        </p:nvSpPr>
        <p:spPr/>
        <p:txBody>
          <a:bodyPr/>
          <a:lstStyle/>
          <a:p>
            <a:pPr>
              <a:spcAft>
                <a:spcPts val="1200"/>
              </a:spcAft>
            </a:pPr>
            <a:r>
              <a:rPr lang="en-US" dirty="0" smtClean="0"/>
              <a:t>Open-ended questions: </a:t>
            </a:r>
          </a:p>
          <a:p>
            <a:pPr lvl="1">
              <a:spcBef>
                <a:spcPts val="1000"/>
              </a:spcBef>
              <a:spcAft>
                <a:spcPts val="1200"/>
              </a:spcAft>
            </a:pPr>
            <a:r>
              <a:rPr lang="en-US" dirty="0" smtClean="0"/>
              <a:t>Helps you understand </a:t>
            </a:r>
            <a:r>
              <a:rPr lang="en-US" dirty="0"/>
              <a:t>your </a:t>
            </a:r>
            <a:r>
              <a:rPr lang="en-US" dirty="0" smtClean="0"/>
              <a:t>patients' </a:t>
            </a:r>
            <a:r>
              <a:rPr lang="en-US" dirty="0"/>
              <a:t>point of </a:t>
            </a:r>
            <a:r>
              <a:rPr lang="en-US" dirty="0" smtClean="0"/>
              <a:t>view</a:t>
            </a:r>
          </a:p>
          <a:p>
            <a:pPr lvl="1">
              <a:spcBef>
                <a:spcPts val="1000"/>
              </a:spcBef>
              <a:spcAft>
                <a:spcPts val="1200"/>
              </a:spcAft>
            </a:pPr>
            <a:r>
              <a:rPr lang="en-US" dirty="0" smtClean="0"/>
              <a:t>Elicits </a:t>
            </a:r>
            <a:r>
              <a:rPr lang="en-US" dirty="0"/>
              <a:t>their feelings about a given topic or </a:t>
            </a:r>
            <a:r>
              <a:rPr lang="en-US" dirty="0" smtClean="0"/>
              <a:t>situation</a:t>
            </a:r>
          </a:p>
          <a:p>
            <a:pPr lvl="1">
              <a:spcBef>
                <a:spcPts val="1000"/>
              </a:spcBef>
              <a:spcAft>
                <a:spcPts val="1200"/>
              </a:spcAft>
            </a:pPr>
            <a:r>
              <a:rPr lang="en-US" dirty="0" smtClean="0"/>
              <a:t>Facilitate dialog</a:t>
            </a:r>
          </a:p>
          <a:p>
            <a:pPr lvl="1">
              <a:spcBef>
                <a:spcPts val="1000"/>
              </a:spcBef>
              <a:spcAft>
                <a:spcPts val="1200"/>
              </a:spcAft>
            </a:pPr>
            <a:r>
              <a:rPr lang="en-US" dirty="0" smtClean="0"/>
              <a:t>They </a:t>
            </a:r>
            <a:r>
              <a:rPr lang="en-US" dirty="0"/>
              <a:t>cannot be answered with a single word or </a:t>
            </a:r>
            <a:r>
              <a:rPr lang="en-US" dirty="0" smtClean="0"/>
              <a:t>phrase</a:t>
            </a:r>
          </a:p>
          <a:p>
            <a:pPr lvl="1">
              <a:spcBef>
                <a:spcPts val="1000"/>
              </a:spcBef>
              <a:spcAft>
                <a:spcPts val="1200"/>
              </a:spcAft>
            </a:pPr>
            <a:r>
              <a:rPr lang="en-US" dirty="0" smtClean="0"/>
              <a:t>Do </a:t>
            </a:r>
            <a:r>
              <a:rPr lang="en-US" dirty="0"/>
              <a:t>not require any particular response</a:t>
            </a:r>
          </a:p>
        </p:txBody>
      </p:sp>
    </p:spTree>
    <p:extLst>
      <p:ext uri="{BB962C8B-B14F-4D97-AF65-F5344CB8AC3E}">
        <p14:creationId xmlns:p14="http://schemas.microsoft.com/office/powerpoint/2010/main" val="824267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pPr>
            <a:r>
              <a:rPr lang="en-US" dirty="0" smtClean="0"/>
              <a:t>Reflective listening: </a:t>
            </a:r>
          </a:p>
          <a:p>
            <a:pPr lvl="1">
              <a:spcBef>
                <a:spcPts val="1000"/>
              </a:spcBef>
              <a:spcAft>
                <a:spcPts val="1200"/>
              </a:spcAft>
            </a:pPr>
            <a:r>
              <a:rPr lang="en-US" dirty="0" smtClean="0"/>
              <a:t>Is </a:t>
            </a:r>
            <a:r>
              <a:rPr lang="en-US" dirty="0"/>
              <a:t>a way of checking rather than assuming that you know what is </a:t>
            </a:r>
            <a:r>
              <a:rPr lang="en-US" dirty="0" smtClean="0"/>
              <a:t>meant</a:t>
            </a:r>
          </a:p>
          <a:p>
            <a:pPr lvl="1">
              <a:spcBef>
                <a:spcPts val="1000"/>
              </a:spcBef>
              <a:spcAft>
                <a:spcPts val="1200"/>
              </a:spcAft>
            </a:pPr>
            <a:r>
              <a:rPr lang="en-US" dirty="0" smtClean="0"/>
              <a:t>Allows patients to hear their thoughts and feelings and to consider them</a:t>
            </a:r>
          </a:p>
          <a:p>
            <a:pPr>
              <a:spcAft>
                <a:spcPts val="1200"/>
              </a:spcAft>
            </a:pPr>
            <a:r>
              <a:rPr lang="en-US" dirty="0"/>
              <a:t>Affirming: </a:t>
            </a:r>
          </a:p>
          <a:p>
            <a:pPr lvl="1">
              <a:spcBef>
                <a:spcPts val="1000"/>
              </a:spcBef>
              <a:spcAft>
                <a:spcPts val="1200"/>
              </a:spcAft>
            </a:pPr>
            <a:r>
              <a:rPr lang="en-US" dirty="0"/>
              <a:t>When it is done sincerely, affirming your patient supports and promotes </a:t>
            </a:r>
            <a:r>
              <a:rPr lang="en-US" dirty="0" smtClean="0"/>
              <a:t>self-efficacy</a:t>
            </a:r>
          </a:p>
          <a:p>
            <a:pPr lvl="1">
              <a:spcBef>
                <a:spcPts val="1000"/>
              </a:spcBef>
              <a:spcAft>
                <a:spcPts val="1200"/>
              </a:spcAft>
            </a:pPr>
            <a:r>
              <a:rPr lang="en-US" dirty="0" smtClean="0"/>
              <a:t>Recognizing strengths, abilities, good intentions, and efforts of the individual</a:t>
            </a:r>
            <a:endParaRPr lang="en-US" dirty="0"/>
          </a:p>
          <a:p>
            <a:pPr marL="0" indent="0">
              <a:spcAft>
                <a:spcPts val="1200"/>
              </a:spcAft>
              <a:buNone/>
            </a:pPr>
            <a:endParaRPr lang="en-US" dirty="0"/>
          </a:p>
        </p:txBody>
      </p:sp>
    </p:spTree>
    <p:extLst>
      <p:ext uri="{BB962C8B-B14F-4D97-AF65-F5344CB8AC3E}">
        <p14:creationId xmlns:p14="http://schemas.microsoft.com/office/powerpoint/2010/main" val="131972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a:t>
            </a:r>
            <a:endParaRPr lang="en-US" dirty="0"/>
          </a:p>
        </p:txBody>
      </p:sp>
      <p:sp>
        <p:nvSpPr>
          <p:cNvPr id="3" name="Content Placeholder 2"/>
          <p:cNvSpPr>
            <a:spLocks noGrp="1"/>
          </p:cNvSpPr>
          <p:nvPr>
            <p:ph idx="1"/>
          </p:nvPr>
        </p:nvSpPr>
        <p:spPr/>
        <p:txBody>
          <a:bodyPr/>
          <a:lstStyle/>
          <a:p>
            <a:pPr>
              <a:spcAft>
                <a:spcPts val="1200"/>
              </a:spcAft>
            </a:pPr>
            <a:r>
              <a:rPr lang="en-US" dirty="0" smtClean="0"/>
              <a:t>Simple reflection: </a:t>
            </a:r>
          </a:p>
          <a:p>
            <a:pPr lvl="1">
              <a:spcBef>
                <a:spcPts val="1000"/>
              </a:spcBef>
              <a:spcAft>
                <a:spcPts val="1200"/>
              </a:spcAft>
            </a:pPr>
            <a:r>
              <a:rPr lang="en-US" dirty="0"/>
              <a:t>The simplest approach to responding to resistance is with </a:t>
            </a:r>
            <a:r>
              <a:rPr lang="en-US" dirty="0" smtClean="0"/>
              <a:t>nonresistance</a:t>
            </a:r>
          </a:p>
          <a:p>
            <a:pPr lvl="1">
              <a:spcBef>
                <a:spcPts val="1000"/>
              </a:spcBef>
              <a:spcAft>
                <a:spcPts val="1200"/>
              </a:spcAft>
            </a:pPr>
            <a:r>
              <a:rPr lang="en-US" dirty="0" smtClean="0"/>
              <a:t>Repeating </a:t>
            </a:r>
            <a:r>
              <a:rPr lang="en-US" dirty="0"/>
              <a:t>the patient's statement in a neutral </a:t>
            </a:r>
            <a:r>
              <a:rPr lang="en-US" dirty="0" smtClean="0"/>
              <a:t>form</a:t>
            </a:r>
          </a:p>
          <a:p>
            <a:pPr lvl="1">
              <a:spcBef>
                <a:spcPts val="1000"/>
              </a:spcBef>
              <a:spcAft>
                <a:spcPts val="1200"/>
              </a:spcAft>
            </a:pPr>
            <a:r>
              <a:rPr lang="en-US" dirty="0" smtClean="0"/>
              <a:t>This </a:t>
            </a:r>
            <a:r>
              <a:rPr lang="en-US" dirty="0"/>
              <a:t>acknowledges and validates what the patient has said and can elicit an opposite response</a:t>
            </a:r>
          </a:p>
        </p:txBody>
      </p:sp>
    </p:spTree>
    <p:extLst>
      <p:ext uri="{BB962C8B-B14F-4D97-AF65-F5344CB8AC3E}">
        <p14:creationId xmlns:p14="http://schemas.microsoft.com/office/powerpoint/2010/main" val="15002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a:t>
            </a:r>
            <a:endParaRPr lang="en-US" dirty="0"/>
          </a:p>
        </p:txBody>
      </p:sp>
      <p:sp>
        <p:nvSpPr>
          <p:cNvPr id="3" name="Content Placeholder 2"/>
          <p:cNvSpPr>
            <a:spLocks noGrp="1"/>
          </p:cNvSpPr>
          <p:nvPr>
            <p:ph idx="1"/>
          </p:nvPr>
        </p:nvSpPr>
        <p:spPr/>
        <p:txBody>
          <a:bodyPr/>
          <a:lstStyle/>
          <a:p>
            <a:pPr>
              <a:spcAft>
                <a:spcPts val="1200"/>
              </a:spcAft>
            </a:pPr>
            <a:r>
              <a:rPr lang="en-US" dirty="0" smtClean="0"/>
              <a:t>Shifting Focus: </a:t>
            </a:r>
          </a:p>
          <a:p>
            <a:pPr lvl="1">
              <a:spcBef>
                <a:spcPts val="1000"/>
              </a:spcBef>
              <a:spcAft>
                <a:spcPts val="1200"/>
              </a:spcAft>
            </a:pPr>
            <a:r>
              <a:rPr lang="en-US" dirty="0"/>
              <a:t>You can defuse resistance by helping the </a:t>
            </a:r>
            <a:r>
              <a:rPr lang="en-US" dirty="0" smtClean="0"/>
              <a:t>patient </a:t>
            </a:r>
            <a:r>
              <a:rPr lang="en-US" dirty="0"/>
              <a:t>shift focus away from obstacles and </a:t>
            </a:r>
            <a:r>
              <a:rPr lang="en-US" dirty="0" smtClean="0"/>
              <a:t>barriers</a:t>
            </a:r>
          </a:p>
          <a:p>
            <a:pPr lvl="1">
              <a:spcBef>
                <a:spcPts val="1000"/>
              </a:spcBef>
              <a:spcAft>
                <a:spcPts val="1200"/>
              </a:spcAft>
            </a:pPr>
            <a:r>
              <a:rPr lang="en-US" dirty="0"/>
              <a:t>T</a:t>
            </a:r>
            <a:r>
              <a:rPr lang="en-US" dirty="0" smtClean="0"/>
              <a:t>his </a:t>
            </a:r>
            <a:r>
              <a:rPr lang="en-US" dirty="0"/>
              <a:t>method offers an opportunity to affirm your </a:t>
            </a:r>
            <a:r>
              <a:rPr lang="en-US" dirty="0" smtClean="0"/>
              <a:t>patient's </a:t>
            </a:r>
            <a:r>
              <a:rPr lang="en-US" dirty="0"/>
              <a:t>personal choice regarding the conduct of </a:t>
            </a:r>
            <a:r>
              <a:rPr lang="en-US" dirty="0" smtClean="0"/>
              <a:t>their own </a:t>
            </a:r>
            <a:r>
              <a:rPr lang="en-US" dirty="0"/>
              <a:t>life</a:t>
            </a:r>
          </a:p>
        </p:txBody>
      </p:sp>
    </p:spTree>
    <p:extLst>
      <p:ext uri="{BB962C8B-B14F-4D97-AF65-F5344CB8AC3E}">
        <p14:creationId xmlns:p14="http://schemas.microsoft.com/office/powerpoint/2010/main" val="1320812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a:t>
            </a:r>
            <a:endParaRPr lang="en-US" dirty="0"/>
          </a:p>
        </p:txBody>
      </p:sp>
      <p:sp>
        <p:nvSpPr>
          <p:cNvPr id="3" name="Content Placeholder 2"/>
          <p:cNvSpPr>
            <a:spLocks noGrp="1"/>
          </p:cNvSpPr>
          <p:nvPr>
            <p:ph idx="1"/>
          </p:nvPr>
        </p:nvSpPr>
        <p:spPr/>
        <p:txBody>
          <a:bodyPr/>
          <a:lstStyle/>
          <a:p>
            <a:pPr>
              <a:spcAft>
                <a:spcPts val="1200"/>
              </a:spcAft>
            </a:pPr>
            <a:r>
              <a:rPr lang="en-US" dirty="0" smtClean="0"/>
              <a:t>Reframing: </a:t>
            </a:r>
          </a:p>
          <a:p>
            <a:pPr lvl="1">
              <a:spcBef>
                <a:spcPts val="1000"/>
              </a:spcBef>
              <a:spcAft>
                <a:spcPts val="1200"/>
              </a:spcAft>
            </a:pPr>
            <a:r>
              <a:rPr lang="en-US" dirty="0"/>
              <a:t>A good strategy to use when a </a:t>
            </a:r>
            <a:r>
              <a:rPr lang="en-US" dirty="0" smtClean="0"/>
              <a:t>patient denies </a:t>
            </a:r>
            <a:r>
              <a:rPr lang="en-US" dirty="0"/>
              <a:t>personal </a:t>
            </a:r>
            <a:r>
              <a:rPr lang="en-US" dirty="0" smtClean="0"/>
              <a:t>problems</a:t>
            </a:r>
          </a:p>
          <a:p>
            <a:pPr lvl="1">
              <a:spcBef>
                <a:spcPts val="1000"/>
              </a:spcBef>
              <a:spcAft>
                <a:spcPts val="1200"/>
              </a:spcAft>
            </a:pPr>
            <a:r>
              <a:rPr lang="en-US" dirty="0" smtClean="0"/>
              <a:t>Offering </a:t>
            </a:r>
            <a:r>
              <a:rPr lang="en-US" dirty="0"/>
              <a:t>a new and positive interpretation of negative information provided by the </a:t>
            </a:r>
            <a:r>
              <a:rPr lang="en-US" dirty="0" smtClean="0"/>
              <a:t>patient</a:t>
            </a:r>
          </a:p>
          <a:p>
            <a:pPr lvl="1">
              <a:spcBef>
                <a:spcPts val="1000"/>
              </a:spcBef>
              <a:spcAft>
                <a:spcPts val="1200"/>
              </a:spcAft>
            </a:pPr>
            <a:r>
              <a:rPr lang="en-US" dirty="0" smtClean="0"/>
              <a:t>Reframing </a:t>
            </a:r>
            <a:r>
              <a:rPr lang="en-US" dirty="0"/>
              <a:t>acknowledges the validity of the </a:t>
            </a:r>
            <a:r>
              <a:rPr lang="en-US" dirty="0" smtClean="0"/>
              <a:t>patient's </a:t>
            </a:r>
            <a:r>
              <a:rPr lang="en-US" dirty="0"/>
              <a:t>raw observations, but offers a new meaning</a:t>
            </a:r>
          </a:p>
        </p:txBody>
      </p:sp>
    </p:spTree>
    <p:extLst>
      <p:ext uri="{BB962C8B-B14F-4D97-AF65-F5344CB8AC3E}">
        <p14:creationId xmlns:p14="http://schemas.microsoft.com/office/powerpoint/2010/main" val="2411454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a:t>
            </a:r>
            <a:endParaRPr lang="en-US" dirty="0"/>
          </a:p>
        </p:txBody>
      </p:sp>
      <p:sp>
        <p:nvSpPr>
          <p:cNvPr id="3" name="Content Placeholder 2"/>
          <p:cNvSpPr>
            <a:spLocks noGrp="1"/>
          </p:cNvSpPr>
          <p:nvPr>
            <p:ph idx="1"/>
          </p:nvPr>
        </p:nvSpPr>
        <p:spPr/>
        <p:txBody>
          <a:bodyPr/>
          <a:lstStyle/>
          <a:p>
            <a:pPr>
              <a:spcAft>
                <a:spcPts val="1200"/>
              </a:spcAft>
            </a:pPr>
            <a:r>
              <a:rPr lang="en-US" dirty="0" smtClean="0"/>
              <a:t>Self-efficacy: </a:t>
            </a:r>
          </a:p>
          <a:p>
            <a:pPr lvl="1">
              <a:spcBef>
                <a:spcPts val="1000"/>
              </a:spcBef>
              <a:spcAft>
                <a:spcPts val="1200"/>
              </a:spcAft>
            </a:pPr>
            <a:r>
              <a:rPr lang="en-US" dirty="0"/>
              <a:t>The belief that one can perform a behavior or accomplish a particular task</a:t>
            </a:r>
          </a:p>
          <a:p>
            <a:pPr lvl="1">
              <a:spcBef>
                <a:spcPts val="1000"/>
              </a:spcBef>
              <a:spcAft>
                <a:spcPts val="1200"/>
              </a:spcAft>
            </a:pPr>
            <a:r>
              <a:rPr lang="en-US" dirty="0"/>
              <a:t>Belief in the possibility of change is an important </a:t>
            </a:r>
            <a:r>
              <a:rPr lang="en-US" dirty="0" smtClean="0"/>
              <a:t>motivator</a:t>
            </a:r>
            <a:endParaRPr lang="en-US" dirty="0"/>
          </a:p>
          <a:p>
            <a:pPr lvl="1">
              <a:spcBef>
                <a:spcPts val="1000"/>
              </a:spcBef>
              <a:spcAft>
                <a:spcPts val="1200"/>
              </a:spcAft>
            </a:pPr>
            <a:r>
              <a:rPr lang="en-US" dirty="0" smtClean="0"/>
              <a:t>The patient </a:t>
            </a:r>
            <a:r>
              <a:rPr lang="en-US" dirty="0"/>
              <a:t>is responsible for choosing and carrying out personal </a:t>
            </a:r>
            <a:r>
              <a:rPr lang="en-US" dirty="0" smtClean="0"/>
              <a:t>change</a:t>
            </a:r>
            <a:endParaRPr lang="en-US" dirty="0"/>
          </a:p>
          <a:p>
            <a:pPr lvl="1">
              <a:spcBef>
                <a:spcPts val="1000"/>
              </a:spcBef>
              <a:spcAft>
                <a:spcPts val="1200"/>
              </a:spcAft>
            </a:pPr>
            <a:r>
              <a:rPr lang="en-US" dirty="0" smtClean="0"/>
              <a:t>There </a:t>
            </a:r>
            <a:r>
              <a:rPr lang="en-US" dirty="0"/>
              <a:t>is hope in the range of alternative approaches available</a:t>
            </a:r>
          </a:p>
        </p:txBody>
      </p:sp>
    </p:spTree>
    <p:extLst>
      <p:ext uri="{BB962C8B-B14F-4D97-AF65-F5344CB8AC3E}">
        <p14:creationId xmlns:p14="http://schemas.microsoft.com/office/powerpoint/2010/main" val="3055517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Difficult to engage patients</a:t>
            </a:r>
            <a:endParaRPr lang="en-US" b="1" dirty="0"/>
          </a:p>
        </p:txBody>
      </p:sp>
      <p:sp>
        <p:nvSpPr>
          <p:cNvPr id="3" name="Content Placeholder 2"/>
          <p:cNvSpPr>
            <a:spLocks noGrp="1"/>
          </p:cNvSpPr>
          <p:nvPr>
            <p:ph idx="1"/>
          </p:nvPr>
        </p:nvSpPr>
        <p:spPr/>
        <p:txBody>
          <a:bodyPr>
            <a:noAutofit/>
          </a:bodyPr>
          <a:lstStyle/>
          <a:p>
            <a:pPr lvl="1">
              <a:spcBef>
                <a:spcPts val="1000"/>
              </a:spcBef>
              <a:spcAft>
                <a:spcPts val="1200"/>
              </a:spcAft>
            </a:pPr>
            <a:r>
              <a:rPr lang="en-US" dirty="0" smtClean="0"/>
              <a:t>How many of you work only with individuals who are fully committed to change?</a:t>
            </a:r>
          </a:p>
          <a:p>
            <a:pPr lvl="1">
              <a:spcBef>
                <a:spcPts val="1000"/>
              </a:spcBef>
              <a:spcAft>
                <a:spcPts val="1200"/>
              </a:spcAft>
            </a:pPr>
            <a:r>
              <a:rPr lang="en-US" dirty="0" smtClean="0"/>
              <a:t>How may of you, when faced with change, are fully committed with no reservations or fears?</a:t>
            </a:r>
          </a:p>
          <a:p>
            <a:pPr lvl="1">
              <a:spcBef>
                <a:spcPts val="1000"/>
              </a:spcBef>
              <a:spcAft>
                <a:spcPts val="1200"/>
              </a:spcAft>
            </a:pP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4500" y="3910817"/>
            <a:ext cx="5011036" cy="2656882"/>
          </a:xfrm>
          <a:prstGeom prst="rect">
            <a:avLst/>
          </a:prstGeom>
        </p:spPr>
      </p:pic>
    </p:spTree>
    <p:extLst>
      <p:ext uri="{BB962C8B-B14F-4D97-AF65-F5344CB8AC3E}">
        <p14:creationId xmlns:p14="http://schemas.microsoft.com/office/powerpoint/2010/main" val="185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a:t>
            </a:r>
            <a:endParaRPr lang="en-US" dirty="0"/>
          </a:p>
        </p:txBody>
      </p:sp>
      <p:sp>
        <p:nvSpPr>
          <p:cNvPr id="3" name="Content Placeholder 2"/>
          <p:cNvSpPr>
            <a:spLocks noGrp="1"/>
          </p:cNvSpPr>
          <p:nvPr>
            <p:ph idx="1"/>
          </p:nvPr>
        </p:nvSpPr>
        <p:spPr/>
        <p:txBody>
          <a:bodyPr/>
          <a:lstStyle/>
          <a:p>
            <a:pPr>
              <a:spcAft>
                <a:spcPts val="1200"/>
              </a:spcAft>
            </a:pPr>
            <a:r>
              <a:rPr lang="en-US" dirty="0" smtClean="0"/>
              <a:t>Avoiding arguments: </a:t>
            </a:r>
          </a:p>
          <a:p>
            <a:pPr lvl="1">
              <a:spcBef>
                <a:spcPts val="1000"/>
              </a:spcBef>
              <a:spcAft>
                <a:spcPts val="1200"/>
              </a:spcAft>
            </a:pPr>
            <a:r>
              <a:rPr lang="en-US" dirty="0"/>
              <a:t>Arguments are </a:t>
            </a:r>
            <a:r>
              <a:rPr lang="en-US" dirty="0" smtClean="0"/>
              <a:t>counterproductive </a:t>
            </a:r>
            <a:endParaRPr lang="en-US" dirty="0"/>
          </a:p>
          <a:p>
            <a:pPr lvl="1">
              <a:spcBef>
                <a:spcPts val="1000"/>
              </a:spcBef>
              <a:spcAft>
                <a:spcPts val="1200"/>
              </a:spcAft>
            </a:pPr>
            <a:r>
              <a:rPr lang="en-US" dirty="0"/>
              <a:t>Defending breeds </a:t>
            </a:r>
            <a:r>
              <a:rPr lang="en-US" dirty="0" smtClean="0"/>
              <a:t>defensiveness</a:t>
            </a:r>
            <a:endParaRPr lang="en-US" dirty="0"/>
          </a:p>
          <a:p>
            <a:pPr lvl="1">
              <a:spcBef>
                <a:spcPts val="1000"/>
              </a:spcBef>
              <a:spcAft>
                <a:spcPts val="1200"/>
              </a:spcAft>
            </a:pPr>
            <a:r>
              <a:rPr lang="en-US" dirty="0" smtClean="0"/>
              <a:t>Resistance </a:t>
            </a:r>
            <a:r>
              <a:rPr lang="en-US" dirty="0"/>
              <a:t>is a signal to change </a:t>
            </a:r>
            <a:r>
              <a:rPr lang="en-US" dirty="0" smtClean="0"/>
              <a:t>strategies</a:t>
            </a:r>
            <a:endParaRPr lang="en-US" dirty="0"/>
          </a:p>
          <a:p>
            <a:pPr lvl="1">
              <a:spcBef>
                <a:spcPts val="1000"/>
              </a:spcBef>
              <a:spcAft>
                <a:spcPts val="1200"/>
              </a:spcAft>
            </a:pPr>
            <a:r>
              <a:rPr lang="en-US" dirty="0" smtClean="0"/>
              <a:t>Labeling </a:t>
            </a:r>
            <a:r>
              <a:rPr lang="en-US" dirty="0"/>
              <a:t>is unnecessary</a:t>
            </a:r>
          </a:p>
        </p:txBody>
      </p:sp>
    </p:spTree>
    <p:extLst>
      <p:ext uri="{BB962C8B-B14F-4D97-AF65-F5344CB8AC3E}">
        <p14:creationId xmlns:p14="http://schemas.microsoft.com/office/powerpoint/2010/main" val="390432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for success</a:t>
            </a:r>
            <a:endParaRPr lang="en-US" dirty="0"/>
          </a:p>
        </p:txBody>
      </p:sp>
      <p:sp>
        <p:nvSpPr>
          <p:cNvPr id="3" name="Content Placeholder 2"/>
          <p:cNvSpPr>
            <a:spLocks noGrp="1"/>
          </p:cNvSpPr>
          <p:nvPr>
            <p:ph idx="1"/>
          </p:nvPr>
        </p:nvSpPr>
        <p:spPr/>
        <p:txBody>
          <a:bodyPr/>
          <a:lstStyle/>
          <a:p>
            <a:pPr>
              <a:spcAft>
                <a:spcPts val="1200"/>
              </a:spcAft>
            </a:pPr>
            <a:r>
              <a:rPr lang="en-US" dirty="0" smtClean="0"/>
              <a:t>Patients are experts on themselves</a:t>
            </a:r>
          </a:p>
          <a:p>
            <a:pPr>
              <a:spcAft>
                <a:spcPts val="1200"/>
              </a:spcAft>
            </a:pPr>
            <a:r>
              <a:rPr lang="en-US" dirty="0" smtClean="0"/>
              <a:t>Begin with finding out what they know and what they might need to know</a:t>
            </a:r>
          </a:p>
          <a:p>
            <a:pPr>
              <a:spcAft>
                <a:spcPts val="1200"/>
              </a:spcAft>
            </a:pPr>
            <a:r>
              <a:rPr lang="en-US" dirty="0" smtClean="0"/>
              <a:t>Engagement style and information provided will vary based upon the patient’s state of change</a:t>
            </a:r>
          </a:p>
          <a:p>
            <a:pPr>
              <a:spcAft>
                <a:spcPts val="1200"/>
              </a:spcAft>
            </a:pPr>
            <a:r>
              <a:rPr lang="en-US" dirty="0" smtClean="0"/>
              <a:t>Advice that meets the patients needs can be helpful</a:t>
            </a:r>
            <a:endParaRPr lang="en-US" dirty="0"/>
          </a:p>
        </p:txBody>
      </p:sp>
    </p:spTree>
    <p:extLst>
      <p:ext uri="{BB962C8B-B14F-4D97-AF65-F5344CB8AC3E}">
        <p14:creationId xmlns:p14="http://schemas.microsoft.com/office/powerpoint/2010/main" val="35030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for success</a:t>
            </a:r>
            <a:endParaRPr lang="en-US" dirty="0"/>
          </a:p>
        </p:txBody>
      </p:sp>
      <p:sp>
        <p:nvSpPr>
          <p:cNvPr id="3" name="Content Placeholder 2"/>
          <p:cNvSpPr>
            <a:spLocks noGrp="1"/>
          </p:cNvSpPr>
          <p:nvPr>
            <p:ph idx="1"/>
          </p:nvPr>
        </p:nvSpPr>
        <p:spPr/>
        <p:txBody>
          <a:bodyPr/>
          <a:lstStyle/>
          <a:p>
            <a:pPr>
              <a:spcAft>
                <a:spcPts val="1200"/>
              </a:spcAft>
            </a:pPr>
            <a:r>
              <a:rPr lang="en-US" dirty="0" smtClean="0"/>
              <a:t>Motivational Interviewing training is only the beginning</a:t>
            </a:r>
          </a:p>
          <a:p>
            <a:pPr>
              <a:spcAft>
                <a:spcPts val="1200"/>
              </a:spcAft>
            </a:pPr>
            <a:r>
              <a:rPr lang="en-US" dirty="0" smtClean="0"/>
              <a:t>Experience, feedback, and coaching help build proficiency</a:t>
            </a:r>
          </a:p>
          <a:p>
            <a:pPr lvl="1">
              <a:spcAft>
                <a:spcPts val="1200"/>
              </a:spcAft>
            </a:pPr>
            <a:r>
              <a:rPr lang="en-US" dirty="0" smtClean="0"/>
              <a:t>Skill can decline over time</a:t>
            </a:r>
          </a:p>
          <a:p>
            <a:pPr>
              <a:spcAft>
                <a:spcPts val="1200"/>
              </a:spcAft>
            </a:pPr>
            <a:r>
              <a:rPr lang="en-US" dirty="0" smtClean="0"/>
              <a:t>Utilizing MI effectively is an ongoing process of education and implementation</a:t>
            </a:r>
            <a:endParaRPr lang="en-US" dirty="0"/>
          </a:p>
        </p:txBody>
      </p:sp>
    </p:spTree>
    <p:extLst>
      <p:ext uri="{BB962C8B-B14F-4D97-AF65-F5344CB8AC3E}">
        <p14:creationId xmlns:p14="http://schemas.microsoft.com/office/powerpoint/2010/main" val="3755810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8114" y="583660"/>
            <a:ext cx="8601230" cy="5734153"/>
          </a:xfrm>
          <a:prstGeom prst="rect">
            <a:avLst/>
          </a:prstGeom>
        </p:spPr>
      </p:pic>
    </p:spTree>
    <p:extLst>
      <p:ext uri="{BB962C8B-B14F-4D97-AF65-F5344CB8AC3E}">
        <p14:creationId xmlns:p14="http://schemas.microsoft.com/office/powerpoint/2010/main" val="34804170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953" y="4294573"/>
            <a:ext cx="4499101" cy="1325563"/>
          </a:xfrm>
        </p:spPr>
        <p:txBody>
          <a:bodyPr>
            <a:noAutofit/>
          </a:bodyPr>
          <a:lstStyle/>
          <a:p>
            <a:r>
              <a:rPr lang="en-US" sz="6600" b="1" dirty="0" smtClean="0">
                <a:solidFill>
                  <a:schemeClr val="bg2">
                    <a:lumMod val="25000"/>
                  </a:schemeClr>
                </a:solidFill>
                <a:latin typeface="+mn-lt"/>
              </a:rPr>
              <a:t>Thank you!</a:t>
            </a:r>
            <a:endParaRPr lang="en-US" sz="6600" b="1" dirty="0">
              <a:solidFill>
                <a:schemeClr val="bg2">
                  <a:lumMod val="25000"/>
                </a:schemeClr>
              </a:solidFill>
              <a:latin typeface="+mn-lt"/>
            </a:endParaRPr>
          </a:p>
        </p:txBody>
      </p:sp>
      <p:sp>
        <p:nvSpPr>
          <p:cNvPr id="3" name="Rectangle 2"/>
          <p:cNvSpPr/>
          <p:nvPr/>
        </p:nvSpPr>
        <p:spPr>
          <a:xfrm>
            <a:off x="2025948" y="1775281"/>
            <a:ext cx="4508094" cy="1107996"/>
          </a:xfrm>
          <a:prstGeom prst="rect">
            <a:avLst/>
          </a:prstGeom>
        </p:spPr>
        <p:txBody>
          <a:bodyPr wrap="none">
            <a:spAutoFit/>
          </a:bodyPr>
          <a:lstStyle/>
          <a:p>
            <a:r>
              <a:rPr lang="en-US" sz="6600" b="1" dirty="0" smtClean="0">
                <a:solidFill>
                  <a:schemeClr val="bg2">
                    <a:lumMod val="25000"/>
                  </a:schemeClr>
                </a:solidFill>
              </a:rPr>
              <a:t>Questions??</a:t>
            </a:r>
            <a:endParaRPr lang="en-US" sz="6600" b="1" dirty="0">
              <a:solidFill>
                <a:schemeClr val="bg2">
                  <a:lumMod val="25000"/>
                </a:schemeClr>
              </a:solidFill>
            </a:endParaRPr>
          </a:p>
        </p:txBody>
      </p:sp>
    </p:spTree>
    <p:extLst>
      <p:ext uri="{BB962C8B-B14F-4D97-AF65-F5344CB8AC3E}">
        <p14:creationId xmlns:p14="http://schemas.microsoft.com/office/powerpoint/2010/main" val="771388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It is not always the patient’s fault</a:t>
            </a:r>
            <a:endParaRPr lang="en-CA" b="1" dirty="0"/>
          </a:p>
        </p:txBody>
      </p:sp>
      <p:sp>
        <p:nvSpPr>
          <p:cNvPr id="3" name="Content Placeholder 2"/>
          <p:cNvSpPr>
            <a:spLocks noGrp="1"/>
          </p:cNvSpPr>
          <p:nvPr>
            <p:ph idx="1"/>
          </p:nvPr>
        </p:nvSpPr>
        <p:spPr/>
        <p:txBody>
          <a:bodyPr>
            <a:normAutofit/>
          </a:bodyPr>
          <a:lstStyle/>
          <a:p>
            <a:pPr lvl="0">
              <a:spcAft>
                <a:spcPts val="1200"/>
              </a:spcAft>
            </a:pPr>
            <a:r>
              <a:rPr lang="en-US" dirty="0" smtClean="0"/>
              <a:t>Individuals may face internal or external obstacles to their success</a:t>
            </a:r>
          </a:p>
          <a:p>
            <a:pPr lvl="1">
              <a:spcAft>
                <a:spcPts val="1200"/>
              </a:spcAft>
            </a:pPr>
            <a:r>
              <a:rPr lang="en-US" dirty="0" smtClean="0"/>
              <a:t>It is our responsibility to be vigilant for these</a:t>
            </a:r>
          </a:p>
          <a:p>
            <a:pPr>
              <a:spcAft>
                <a:spcPts val="1200"/>
              </a:spcAft>
            </a:pPr>
            <a:r>
              <a:rPr lang="en-US" dirty="0" smtClean="0"/>
              <a:t>Some examples include TBI, literacy issues, environmental factors like domestic violence, transportation challenges, neurodevelopmental delays</a:t>
            </a:r>
          </a:p>
          <a:p>
            <a:pPr lvl="1">
              <a:spcAft>
                <a:spcPts val="1200"/>
              </a:spcAft>
            </a:pPr>
            <a:r>
              <a:rPr lang="en-US" dirty="0" smtClean="0"/>
              <a:t>According to a national survey, more than one-third of the adult population have basic or below basic health literacy levels</a:t>
            </a:r>
          </a:p>
          <a:p>
            <a:pPr lvl="1">
              <a:spcAft>
                <a:spcPts val="1200"/>
              </a:spcAft>
            </a:pPr>
            <a:endParaRPr lang="en-US" dirty="0" smtClean="0"/>
          </a:p>
          <a:p>
            <a:pPr lvl="1">
              <a:spcAft>
                <a:spcPts val="1200"/>
              </a:spcAft>
            </a:pPr>
            <a:endParaRPr lang="en-US" dirty="0"/>
          </a:p>
          <a:p>
            <a:pPr lvl="0">
              <a:spcAft>
                <a:spcPts val="1200"/>
              </a:spcAft>
            </a:pPr>
            <a:endParaRPr lang="en-US" dirty="0"/>
          </a:p>
        </p:txBody>
      </p:sp>
      <p:sp>
        <p:nvSpPr>
          <p:cNvPr id="5" name="Rectangle 4"/>
          <p:cNvSpPr/>
          <p:nvPr/>
        </p:nvSpPr>
        <p:spPr>
          <a:xfrm>
            <a:off x="6384033" y="188640"/>
            <a:ext cx="2471895" cy="276999"/>
          </a:xfrm>
          <a:prstGeom prst="rect">
            <a:avLst/>
          </a:prstGeom>
        </p:spPr>
        <p:txBody>
          <a:bodyPr wrap="none">
            <a:spAutoFit/>
          </a:bodyPr>
          <a:lstStyle/>
          <a:p>
            <a:r>
              <a:rPr lang="en-US" sz="1200" dirty="0">
                <a:solidFill>
                  <a:schemeClr val="bg1"/>
                </a:solidFill>
              </a:rPr>
              <a:t>Fundamentals: Concurrent Disorders</a:t>
            </a:r>
          </a:p>
        </p:txBody>
      </p:sp>
    </p:spTree>
    <p:extLst>
      <p:ext uri="{BB962C8B-B14F-4D97-AF65-F5344CB8AC3E}">
        <p14:creationId xmlns:p14="http://schemas.microsoft.com/office/powerpoint/2010/main" val="1172509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It is not always the patient’s fault</a:t>
            </a:r>
            <a:endParaRPr lang="en-CA" b="1" dirty="0"/>
          </a:p>
        </p:txBody>
      </p:sp>
      <p:sp>
        <p:nvSpPr>
          <p:cNvPr id="3" name="Content Placeholder 2"/>
          <p:cNvSpPr>
            <a:spLocks noGrp="1"/>
          </p:cNvSpPr>
          <p:nvPr>
            <p:ph idx="1"/>
          </p:nvPr>
        </p:nvSpPr>
        <p:spPr/>
        <p:txBody>
          <a:bodyPr>
            <a:normAutofit lnSpcReduction="10000"/>
          </a:bodyPr>
          <a:lstStyle/>
          <a:p>
            <a:pPr lvl="0">
              <a:spcAft>
                <a:spcPts val="1200"/>
              </a:spcAft>
            </a:pPr>
            <a:r>
              <a:rPr lang="en-US" dirty="0" smtClean="0"/>
              <a:t>Some examples of low health literacy include:</a:t>
            </a:r>
          </a:p>
          <a:p>
            <a:pPr lvl="1">
              <a:spcAft>
                <a:spcPts val="1200"/>
              </a:spcAft>
            </a:pPr>
            <a:r>
              <a:rPr lang="en-US" dirty="0" smtClean="0"/>
              <a:t>Incomplete registration forms</a:t>
            </a:r>
          </a:p>
          <a:p>
            <a:pPr lvl="1">
              <a:spcAft>
                <a:spcPts val="1200"/>
              </a:spcAft>
            </a:pPr>
            <a:r>
              <a:rPr lang="en-US" dirty="0" smtClean="0"/>
              <a:t>Unable to provide coherent personal and family medical history</a:t>
            </a:r>
          </a:p>
          <a:p>
            <a:pPr lvl="1">
              <a:spcAft>
                <a:spcPts val="1200"/>
              </a:spcAft>
            </a:pPr>
            <a:r>
              <a:rPr lang="en-US" dirty="0" smtClean="0"/>
              <a:t>Limited English language skills and lack of translation services</a:t>
            </a:r>
          </a:p>
          <a:p>
            <a:pPr lvl="1">
              <a:spcAft>
                <a:spcPts val="1200"/>
              </a:spcAft>
            </a:pPr>
            <a:r>
              <a:rPr lang="en-US" dirty="0" smtClean="0"/>
              <a:t>Not keeping scheduled appointments</a:t>
            </a:r>
          </a:p>
          <a:p>
            <a:pPr lvl="1">
              <a:spcAft>
                <a:spcPts val="1200"/>
              </a:spcAft>
            </a:pPr>
            <a:r>
              <a:rPr lang="en-US" dirty="0" smtClean="0"/>
              <a:t>Asking few questions and just agreeing with the clinician</a:t>
            </a:r>
          </a:p>
          <a:p>
            <a:pPr lvl="1">
              <a:spcAft>
                <a:spcPts val="1200"/>
              </a:spcAft>
            </a:pPr>
            <a:r>
              <a:rPr lang="en-US" dirty="0" smtClean="0"/>
              <a:t>Not following treatment plans</a:t>
            </a:r>
          </a:p>
          <a:p>
            <a:pPr lvl="1">
              <a:spcAft>
                <a:spcPts val="1200"/>
              </a:spcAft>
            </a:pPr>
            <a:endParaRPr lang="en-US" dirty="0" smtClean="0"/>
          </a:p>
          <a:p>
            <a:pPr lvl="1">
              <a:spcAft>
                <a:spcPts val="1200"/>
              </a:spcAft>
            </a:pPr>
            <a:endParaRPr lang="en-US" dirty="0"/>
          </a:p>
          <a:p>
            <a:pPr lvl="0">
              <a:spcAft>
                <a:spcPts val="1200"/>
              </a:spcAft>
            </a:pPr>
            <a:endParaRPr lang="en-US" dirty="0"/>
          </a:p>
        </p:txBody>
      </p:sp>
      <p:sp>
        <p:nvSpPr>
          <p:cNvPr id="5" name="Rectangle 4"/>
          <p:cNvSpPr/>
          <p:nvPr/>
        </p:nvSpPr>
        <p:spPr>
          <a:xfrm>
            <a:off x="6384033" y="188640"/>
            <a:ext cx="2471895" cy="276999"/>
          </a:xfrm>
          <a:prstGeom prst="rect">
            <a:avLst/>
          </a:prstGeom>
        </p:spPr>
        <p:txBody>
          <a:bodyPr wrap="none">
            <a:spAutoFit/>
          </a:bodyPr>
          <a:lstStyle/>
          <a:p>
            <a:r>
              <a:rPr lang="en-US" sz="1200" dirty="0">
                <a:solidFill>
                  <a:schemeClr val="bg1"/>
                </a:solidFill>
              </a:rPr>
              <a:t>Fundamentals: Concurrent Disorders</a:t>
            </a:r>
          </a:p>
        </p:txBody>
      </p:sp>
    </p:spTree>
    <p:extLst>
      <p:ext uri="{BB962C8B-B14F-4D97-AF65-F5344CB8AC3E}">
        <p14:creationId xmlns:p14="http://schemas.microsoft.com/office/powerpoint/2010/main" val="253716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It is not always the patient’s fault</a:t>
            </a:r>
            <a:endParaRPr lang="en-CA" b="1" dirty="0"/>
          </a:p>
        </p:txBody>
      </p:sp>
      <p:sp>
        <p:nvSpPr>
          <p:cNvPr id="3" name="Content Placeholder 2"/>
          <p:cNvSpPr>
            <a:spLocks noGrp="1"/>
          </p:cNvSpPr>
          <p:nvPr>
            <p:ph idx="1"/>
          </p:nvPr>
        </p:nvSpPr>
        <p:spPr/>
        <p:txBody>
          <a:bodyPr>
            <a:normAutofit lnSpcReduction="10000"/>
          </a:bodyPr>
          <a:lstStyle/>
          <a:p>
            <a:pPr lvl="0">
              <a:spcAft>
                <a:spcPts val="1200"/>
              </a:spcAft>
            </a:pPr>
            <a:r>
              <a:rPr lang="en-US" dirty="0" smtClean="0"/>
              <a:t>Patients who report a difficult encounter with a clinician report they:</a:t>
            </a:r>
          </a:p>
          <a:p>
            <a:pPr lvl="1">
              <a:spcAft>
                <a:spcPts val="1200"/>
              </a:spcAft>
            </a:pPr>
            <a:r>
              <a:rPr lang="en-US" dirty="0" smtClean="0"/>
              <a:t>Trust their clinicians less</a:t>
            </a:r>
          </a:p>
          <a:p>
            <a:pPr lvl="1">
              <a:spcAft>
                <a:spcPts val="1200"/>
              </a:spcAft>
            </a:pPr>
            <a:r>
              <a:rPr lang="en-US" dirty="0" smtClean="0"/>
              <a:t>Have more unmet expectations</a:t>
            </a:r>
          </a:p>
          <a:p>
            <a:pPr lvl="1">
              <a:spcAft>
                <a:spcPts val="1200"/>
              </a:spcAft>
            </a:pPr>
            <a:r>
              <a:rPr lang="en-US" dirty="0" smtClean="0"/>
              <a:t>Have lower satisfaction with their clinicians</a:t>
            </a:r>
          </a:p>
          <a:p>
            <a:pPr>
              <a:spcAft>
                <a:spcPts val="1200"/>
              </a:spcAft>
            </a:pPr>
            <a:r>
              <a:rPr lang="en-US" dirty="0" smtClean="0"/>
              <a:t>Patients </a:t>
            </a:r>
            <a:r>
              <a:rPr lang="en-US" dirty="0"/>
              <a:t>with unaddressed medical conditions such as anxiety and depression may frequently appear as if they are difficult to </a:t>
            </a:r>
            <a:r>
              <a:rPr lang="en-US" dirty="0" smtClean="0"/>
              <a:t>engage</a:t>
            </a:r>
          </a:p>
          <a:p>
            <a:pPr>
              <a:spcAft>
                <a:spcPts val="1200"/>
              </a:spcAft>
            </a:pPr>
            <a:r>
              <a:rPr lang="en-US" dirty="0" smtClean="0"/>
              <a:t>Difficult encounters cause stress and damage to the therapeutic relationship for everyone involved</a:t>
            </a:r>
          </a:p>
          <a:p>
            <a:pPr lvl="1">
              <a:spcAft>
                <a:spcPts val="1200"/>
              </a:spcAft>
            </a:pPr>
            <a:endParaRPr lang="en-US" dirty="0" smtClean="0"/>
          </a:p>
          <a:p>
            <a:pPr lvl="1">
              <a:spcAft>
                <a:spcPts val="1200"/>
              </a:spcAft>
            </a:pPr>
            <a:endParaRPr lang="en-US" dirty="0" smtClean="0"/>
          </a:p>
          <a:p>
            <a:pPr lvl="1">
              <a:spcAft>
                <a:spcPts val="1200"/>
              </a:spcAft>
            </a:pPr>
            <a:endParaRPr lang="en-US" dirty="0"/>
          </a:p>
          <a:p>
            <a:pPr lvl="0">
              <a:spcAft>
                <a:spcPts val="1200"/>
              </a:spcAft>
            </a:pPr>
            <a:endParaRPr lang="en-US" dirty="0"/>
          </a:p>
        </p:txBody>
      </p:sp>
      <p:sp>
        <p:nvSpPr>
          <p:cNvPr id="5" name="Rectangle 4"/>
          <p:cNvSpPr/>
          <p:nvPr/>
        </p:nvSpPr>
        <p:spPr>
          <a:xfrm>
            <a:off x="6384033" y="188640"/>
            <a:ext cx="2471895" cy="276999"/>
          </a:xfrm>
          <a:prstGeom prst="rect">
            <a:avLst/>
          </a:prstGeom>
        </p:spPr>
        <p:txBody>
          <a:bodyPr wrap="none">
            <a:spAutoFit/>
          </a:bodyPr>
          <a:lstStyle/>
          <a:p>
            <a:r>
              <a:rPr lang="en-US" sz="1200" dirty="0">
                <a:solidFill>
                  <a:schemeClr val="bg1"/>
                </a:solidFill>
              </a:rPr>
              <a:t>Fundamentals: Concurrent Disorders</a:t>
            </a:r>
          </a:p>
        </p:txBody>
      </p:sp>
    </p:spTree>
    <p:extLst>
      <p:ext uri="{BB962C8B-B14F-4D97-AF65-F5344CB8AC3E}">
        <p14:creationId xmlns:p14="http://schemas.microsoft.com/office/powerpoint/2010/main" val="335544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3402</TotalTime>
  <Words>4745</Words>
  <Application>Microsoft Office PowerPoint</Application>
  <PresentationFormat>Widescreen</PresentationFormat>
  <Paragraphs>468</Paragraphs>
  <Slides>64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 Unicode MS</vt:lpstr>
      <vt:lpstr>ＭＳ Ｐゴシック</vt:lpstr>
      <vt:lpstr>Arial</vt:lpstr>
      <vt:lpstr>Calibri</vt:lpstr>
      <vt:lpstr>Calibri Light</vt:lpstr>
      <vt:lpstr>Office Theme</vt:lpstr>
      <vt:lpstr>Engaging Patients Who Struggle to Engage</vt:lpstr>
      <vt:lpstr>Disclosures</vt:lpstr>
      <vt:lpstr>Learning Objectives</vt:lpstr>
      <vt:lpstr>Motivation to change… </vt:lpstr>
      <vt:lpstr>Difficult to engage patients</vt:lpstr>
      <vt:lpstr>Difficult to engage patients</vt:lpstr>
      <vt:lpstr>It is not always the patient’s fault</vt:lpstr>
      <vt:lpstr>It is not always the patient’s fault</vt:lpstr>
      <vt:lpstr>It is not always the patient’s fault</vt:lpstr>
      <vt:lpstr>Expectations and how they affect motivation</vt:lpstr>
      <vt:lpstr>Why change can be difficult</vt:lpstr>
      <vt:lpstr>Why we avoid change</vt:lpstr>
      <vt:lpstr>Change…</vt:lpstr>
      <vt:lpstr>Change…</vt:lpstr>
      <vt:lpstr>Stages of Change</vt:lpstr>
      <vt:lpstr>Stages of change</vt:lpstr>
      <vt:lpstr>So why discuss Stages of Change?</vt:lpstr>
      <vt:lpstr>Transtheoretical Model of Change</vt:lpstr>
      <vt:lpstr>Precontemplation</vt:lpstr>
      <vt:lpstr>Contemplation</vt:lpstr>
      <vt:lpstr>Preparation</vt:lpstr>
      <vt:lpstr>Action</vt:lpstr>
      <vt:lpstr>Maintenance </vt:lpstr>
      <vt:lpstr>Relapse…..Recurrence</vt:lpstr>
      <vt:lpstr>Stages of Change Principles</vt:lpstr>
      <vt:lpstr>Why is this important?</vt:lpstr>
      <vt:lpstr>How to respond</vt:lpstr>
      <vt:lpstr>How to respond…Precontemplation</vt:lpstr>
      <vt:lpstr>How to respond…Contemplation</vt:lpstr>
      <vt:lpstr>How to respond…Preparation</vt:lpstr>
      <vt:lpstr>How to respond…Action</vt:lpstr>
      <vt:lpstr>How to respond…Maintenance</vt:lpstr>
      <vt:lpstr>Ambivalence is…</vt:lpstr>
      <vt:lpstr>Ambivalence</vt:lpstr>
      <vt:lpstr>Listening for change talk</vt:lpstr>
      <vt:lpstr>Four major categories of patient resistance behavior</vt:lpstr>
      <vt:lpstr>So how do we overcome the challenges?</vt:lpstr>
      <vt:lpstr>Common traps to avoid</vt:lpstr>
      <vt:lpstr>Motivational Interviewing</vt:lpstr>
      <vt:lpstr>What is Motivational Interviewing</vt:lpstr>
      <vt:lpstr>Evolution and foundations of MI </vt:lpstr>
      <vt:lpstr>Core beliefs of MI</vt:lpstr>
      <vt:lpstr>Core beliefs of MI</vt:lpstr>
      <vt:lpstr>What is Motivational Interviewing</vt:lpstr>
      <vt:lpstr>What is Motivational Interviewing</vt:lpstr>
      <vt:lpstr>Four general principles of MI</vt:lpstr>
      <vt:lpstr>Four general principles of MI</vt:lpstr>
      <vt:lpstr>Four general principles of MI</vt:lpstr>
      <vt:lpstr>Four general principles of MI</vt:lpstr>
      <vt:lpstr>Four general principles of MI</vt:lpstr>
      <vt:lpstr>Four general principles of MI</vt:lpstr>
      <vt:lpstr>Four other guiding principles of MI</vt:lpstr>
      <vt:lpstr>Four other guiding principles of MI</vt:lpstr>
      <vt:lpstr>MI Skills</vt:lpstr>
      <vt:lpstr>MI Skills</vt:lpstr>
      <vt:lpstr>MI Skills</vt:lpstr>
      <vt:lpstr>MI Skills</vt:lpstr>
      <vt:lpstr>MI Skills</vt:lpstr>
      <vt:lpstr>MI Skills</vt:lpstr>
      <vt:lpstr>MI Skills</vt:lpstr>
      <vt:lpstr>Summary for success</vt:lpstr>
      <vt:lpstr>Summary for success</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Atkins</dc:creator>
  <cp:lastModifiedBy>public</cp:lastModifiedBy>
  <cp:revision>126</cp:revision>
  <cp:lastPrinted>2017-03-13T14:04:34Z</cp:lastPrinted>
  <dcterms:created xsi:type="dcterms:W3CDTF">2016-04-06T13:28:07Z</dcterms:created>
  <dcterms:modified xsi:type="dcterms:W3CDTF">2020-02-11T19:17:52Z</dcterms:modified>
</cp:coreProperties>
</file>