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8"/>
  </p:notesMasterIdLst>
  <p:sldIdLst>
    <p:sldId id="256" r:id="rId2"/>
    <p:sldId id="313" r:id="rId3"/>
    <p:sldId id="314" r:id="rId4"/>
    <p:sldId id="315" r:id="rId5"/>
    <p:sldId id="399" r:id="rId6"/>
    <p:sldId id="398" r:id="rId7"/>
    <p:sldId id="400" r:id="rId8"/>
    <p:sldId id="401" r:id="rId9"/>
    <p:sldId id="354" r:id="rId10"/>
    <p:sldId id="317" r:id="rId11"/>
    <p:sldId id="367" r:id="rId12"/>
    <p:sldId id="381" r:id="rId13"/>
    <p:sldId id="380" r:id="rId14"/>
    <p:sldId id="370" r:id="rId15"/>
    <p:sldId id="368" r:id="rId16"/>
    <p:sldId id="369" r:id="rId17"/>
    <p:sldId id="372" r:id="rId18"/>
    <p:sldId id="371" r:id="rId19"/>
    <p:sldId id="373" r:id="rId20"/>
    <p:sldId id="382" r:id="rId21"/>
    <p:sldId id="383" r:id="rId22"/>
    <p:sldId id="384" r:id="rId23"/>
    <p:sldId id="385" r:id="rId24"/>
    <p:sldId id="386" r:id="rId25"/>
    <p:sldId id="387" r:id="rId26"/>
    <p:sldId id="374" r:id="rId27"/>
    <p:sldId id="375" r:id="rId28"/>
    <p:sldId id="376" r:id="rId29"/>
    <p:sldId id="390" r:id="rId30"/>
    <p:sldId id="388" r:id="rId31"/>
    <p:sldId id="392" r:id="rId32"/>
    <p:sldId id="301" r:id="rId33"/>
    <p:sldId id="302" r:id="rId34"/>
    <p:sldId id="303" r:id="rId35"/>
    <p:sldId id="304" r:id="rId36"/>
    <p:sldId id="305" r:id="rId37"/>
    <p:sldId id="306" r:id="rId38"/>
    <p:sldId id="307" r:id="rId39"/>
    <p:sldId id="308" r:id="rId40"/>
    <p:sldId id="395" r:id="rId41"/>
    <p:sldId id="393" r:id="rId42"/>
    <p:sldId id="309" r:id="rId43"/>
    <p:sldId id="310" r:id="rId44"/>
    <p:sldId id="311" r:id="rId45"/>
    <p:sldId id="312" r:id="rId46"/>
    <p:sldId id="264" r:id="rId47"/>
    <p:sldId id="265" r:id="rId48"/>
    <p:sldId id="266" r:id="rId49"/>
    <p:sldId id="267" r:id="rId50"/>
    <p:sldId id="268" r:id="rId51"/>
    <p:sldId id="269" r:id="rId52"/>
    <p:sldId id="271" r:id="rId53"/>
    <p:sldId id="272" r:id="rId54"/>
    <p:sldId id="273" r:id="rId55"/>
    <p:sldId id="274" r:id="rId56"/>
    <p:sldId id="275" r:id="rId57"/>
    <p:sldId id="276" r:id="rId58"/>
    <p:sldId id="277" r:id="rId59"/>
    <p:sldId id="319" r:id="rId60"/>
    <p:sldId id="320" r:id="rId61"/>
    <p:sldId id="321" r:id="rId62"/>
    <p:sldId id="322" r:id="rId63"/>
    <p:sldId id="323" r:id="rId64"/>
    <p:sldId id="324" r:id="rId65"/>
    <p:sldId id="325" r:id="rId66"/>
    <p:sldId id="326" r:id="rId67"/>
    <p:sldId id="327" r:id="rId68"/>
    <p:sldId id="328" r:id="rId69"/>
    <p:sldId id="353"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77" r:id="rId95"/>
    <p:sldId id="396" r:id="rId96"/>
    <p:sldId id="397" r:id="rId9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68B90A-DF69-C044-B805-5C0CD78F317C}" type="datetimeFigureOut">
              <a:rPr lang="en-US" smtClean="0"/>
              <a:t>2/11/2020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08CB7A-00A6-5C46-8960-3DB211E27170}" type="slidenum">
              <a:rPr lang="en-US" smtClean="0"/>
              <a:t>‹#›</a:t>
            </a:fld>
            <a:endParaRPr lang="en-US"/>
          </a:p>
        </p:txBody>
      </p:sp>
    </p:spTree>
    <p:extLst>
      <p:ext uri="{BB962C8B-B14F-4D97-AF65-F5344CB8AC3E}">
        <p14:creationId xmlns:p14="http://schemas.microsoft.com/office/powerpoint/2010/main" val="22136628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987E1480-948C-9142-B80B-FD358674547E}" type="slidenum">
              <a:rPr lang="en-US">
                <a:latin typeface="Arial" pitchFamily="-107" charset="0"/>
              </a:rPr>
              <a:pPr/>
              <a:t>20</a:t>
            </a:fld>
            <a:endParaRPr lang="en-US">
              <a:latin typeface="Arial" pitchFamily="-107" charset="0"/>
            </a:endParaRPr>
          </a:p>
        </p:txBody>
      </p:sp>
      <p:sp>
        <p:nvSpPr>
          <p:cNvPr id="76803"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76804"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98352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57ED42D-4AB2-964A-97D4-6925C230B03F}" type="slidenum">
              <a:rPr lang="en-US" smtClean="0">
                <a:ea typeface="ＭＳ Ｐゴシック" pitchFamily="-65" charset="-128"/>
                <a:cs typeface="ＭＳ Ｐゴシック" pitchFamily="-65" charset="-128"/>
              </a:rPr>
              <a:pPr fontAlgn="base">
                <a:spcBef>
                  <a:spcPct val="0"/>
                </a:spcBef>
                <a:spcAft>
                  <a:spcPct val="0"/>
                </a:spcAft>
                <a:defRPr/>
              </a:pPr>
              <a:t>36</a:t>
            </a:fld>
            <a:endParaRPr lang="en-US">
              <a:ea typeface="ＭＳ Ｐゴシック" pitchFamily="-65" charset="-128"/>
              <a:cs typeface="ＭＳ Ｐゴシック" pitchFamily="-65" charset="-128"/>
            </a:endParaRPr>
          </a:p>
        </p:txBody>
      </p:sp>
      <p:sp>
        <p:nvSpPr>
          <p:cNvPr id="56323"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56324"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830772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A303E39-81D1-B74C-AC85-E6ECC11665E4}" type="slidenum">
              <a:rPr lang="en-US" smtClean="0">
                <a:ea typeface="ＭＳ Ｐゴシック" pitchFamily="-65" charset="-128"/>
                <a:cs typeface="ＭＳ Ｐゴシック" pitchFamily="-65" charset="-128"/>
              </a:rPr>
              <a:pPr fontAlgn="base">
                <a:spcBef>
                  <a:spcPct val="0"/>
                </a:spcBef>
                <a:spcAft>
                  <a:spcPct val="0"/>
                </a:spcAft>
                <a:defRPr/>
              </a:pPr>
              <a:t>37</a:t>
            </a:fld>
            <a:endParaRPr lang="en-US">
              <a:ea typeface="ＭＳ Ｐゴシック" pitchFamily="-65" charset="-128"/>
              <a:cs typeface="ＭＳ Ｐゴシック" pitchFamily="-65" charset="-128"/>
            </a:endParaRPr>
          </a:p>
        </p:txBody>
      </p:sp>
      <p:sp>
        <p:nvSpPr>
          <p:cNvPr id="58371"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58372"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628286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20E03C8-BAC5-A14B-A662-AB0F4822D406}" type="slidenum">
              <a:rPr lang="en-US" smtClean="0">
                <a:ea typeface="ＭＳ Ｐゴシック" pitchFamily="-65" charset="-128"/>
                <a:cs typeface="ＭＳ Ｐゴシック" pitchFamily="-65" charset="-128"/>
              </a:rPr>
              <a:pPr fontAlgn="base">
                <a:spcBef>
                  <a:spcPct val="0"/>
                </a:spcBef>
                <a:spcAft>
                  <a:spcPct val="0"/>
                </a:spcAft>
                <a:defRPr/>
              </a:pPr>
              <a:t>38</a:t>
            </a:fld>
            <a:endParaRPr lang="en-US">
              <a:ea typeface="ＭＳ Ｐゴシック" pitchFamily="-65" charset="-128"/>
              <a:cs typeface="ＭＳ Ｐゴシック" pitchFamily="-65" charset="-128"/>
            </a:endParaRPr>
          </a:p>
        </p:txBody>
      </p:sp>
      <p:sp>
        <p:nvSpPr>
          <p:cNvPr id="60419"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60420"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685511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8BA2CD6-A6ED-394F-8197-061D424A009E}" type="slidenum">
              <a:rPr lang="en-US" smtClean="0">
                <a:ea typeface="ＭＳ Ｐゴシック" pitchFamily="-65" charset="-128"/>
                <a:cs typeface="ＭＳ Ｐゴシック" pitchFamily="-65" charset="-128"/>
              </a:rPr>
              <a:pPr fontAlgn="base">
                <a:spcBef>
                  <a:spcPct val="0"/>
                </a:spcBef>
                <a:spcAft>
                  <a:spcPct val="0"/>
                </a:spcAft>
                <a:defRPr/>
              </a:pPr>
              <a:t>39</a:t>
            </a:fld>
            <a:endParaRPr lang="en-US">
              <a:ea typeface="ＭＳ Ｐゴシック" pitchFamily="-65" charset="-128"/>
              <a:cs typeface="ＭＳ Ｐゴシック" pitchFamily="-65" charset="-128"/>
            </a:endParaRPr>
          </a:p>
        </p:txBody>
      </p:sp>
      <p:sp>
        <p:nvSpPr>
          <p:cNvPr id="62467"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62468"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357481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E7361CA7-C181-DE41-851F-AF887B19F36F}" type="slidenum">
              <a:rPr lang="en-US">
                <a:latin typeface="Arial" pitchFamily="-65" charset="0"/>
              </a:rPr>
              <a:pPr/>
              <a:t>66</a:t>
            </a:fld>
            <a:endParaRPr lang="en-US">
              <a:latin typeface="Arial" pitchFamily="-65" charset="0"/>
            </a:endParaRPr>
          </a:p>
        </p:txBody>
      </p:sp>
      <p:sp>
        <p:nvSpPr>
          <p:cNvPr id="91139"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91140"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2867158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0682F150-5159-7C4A-878A-9E8FE181AA84}" type="slidenum">
              <a:rPr lang="en-US">
                <a:latin typeface="Arial" pitchFamily="-65" charset="0"/>
              </a:rPr>
              <a:pPr/>
              <a:t>67</a:t>
            </a:fld>
            <a:endParaRPr lang="en-US">
              <a:latin typeface="Arial" pitchFamily="-65" charset="0"/>
            </a:endParaRPr>
          </a:p>
        </p:txBody>
      </p:sp>
      <p:sp>
        <p:nvSpPr>
          <p:cNvPr id="93187"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93188"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3076780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83859767-AF50-B144-B80C-335DF8118E21}" type="slidenum">
              <a:rPr lang="en-US">
                <a:latin typeface="Arial" pitchFamily="-65" charset="0"/>
              </a:rPr>
              <a:pPr/>
              <a:t>68</a:t>
            </a:fld>
            <a:endParaRPr lang="en-US">
              <a:latin typeface="Arial" pitchFamily="-65" charset="0"/>
            </a:endParaRPr>
          </a:p>
        </p:txBody>
      </p:sp>
      <p:sp>
        <p:nvSpPr>
          <p:cNvPr id="95235"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95236"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549752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DDF763BD-8CE1-E445-B4F4-24D0F5798A1C}" type="slidenum">
              <a:rPr lang="en-US">
                <a:latin typeface="Arial" pitchFamily="-65" charset="0"/>
              </a:rPr>
              <a:pPr/>
              <a:t>70</a:t>
            </a:fld>
            <a:endParaRPr lang="en-US">
              <a:latin typeface="Arial" pitchFamily="-65" charset="0"/>
            </a:endParaRPr>
          </a:p>
        </p:txBody>
      </p:sp>
      <p:sp>
        <p:nvSpPr>
          <p:cNvPr id="97283"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97284"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1616771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20EB8A45-F30D-534F-99D3-67B4B81E7F69}" type="slidenum">
              <a:rPr lang="en-US">
                <a:latin typeface="Arial" pitchFamily="-65" charset="0"/>
              </a:rPr>
              <a:pPr/>
              <a:t>71</a:t>
            </a:fld>
            <a:endParaRPr lang="en-US">
              <a:latin typeface="Arial" pitchFamily="-65" charset="0"/>
            </a:endParaRPr>
          </a:p>
        </p:txBody>
      </p:sp>
      <p:sp>
        <p:nvSpPr>
          <p:cNvPr id="99331"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99332"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688125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C6B5CB0C-1CB2-584C-BD40-68CA5E9701A9}" type="slidenum">
              <a:rPr lang="en-US">
                <a:latin typeface="Arial" pitchFamily="-65" charset="0"/>
              </a:rPr>
              <a:pPr/>
              <a:t>72</a:t>
            </a:fld>
            <a:endParaRPr lang="en-US">
              <a:latin typeface="Arial" pitchFamily="-65" charset="0"/>
            </a:endParaRPr>
          </a:p>
        </p:txBody>
      </p:sp>
      <p:sp>
        <p:nvSpPr>
          <p:cNvPr id="101379"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101380"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65" charset="0"/>
            </a:endParaRPr>
          </a:p>
        </p:txBody>
      </p:sp>
    </p:spTree>
    <p:extLst>
      <p:ext uri="{BB962C8B-B14F-4D97-AF65-F5344CB8AC3E}">
        <p14:creationId xmlns:p14="http://schemas.microsoft.com/office/powerpoint/2010/main" val="3193843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2429FA9-CFC9-884F-ABAF-A144F34B61D3}" type="slidenum">
              <a:rPr lang="en-US">
                <a:latin typeface="Arial" pitchFamily="-107" charset="0"/>
              </a:rPr>
              <a:pPr/>
              <a:t>21</a:t>
            </a:fld>
            <a:endParaRPr lang="en-US">
              <a:latin typeface="Arial" pitchFamily="-107" charset="0"/>
            </a:endParaRPr>
          </a:p>
        </p:txBody>
      </p:sp>
      <p:sp>
        <p:nvSpPr>
          <p:cNvPr id="78851"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78852"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268334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B4716A03-BA5F-0144-AE6A-240D3822B514}" type="slidenum">
              <a:rPr lang="en-US">
                <a:latin typeface="Arial" pitchFamily="-107" charset="0"/>
              </a:rPr>
              <a:pPr/>
              <a:t>22</a:t>
            </a:fld>
            <a:endParaRPr lang="en-US">
              <a:latin typeface="Arial" pitchFamily="-107" charset="0"/>
            </a:endParaRPr>
          </a:p>
        </p:txBody>
      </p:sp>
      <p:sp>
        <p:nvSpPr>
          <p:cNvPr id="80899"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80900"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3828734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5611B32E-65BE-B647-8577-B46E6187AAD7}" type="slidenum">
              <a:rPr lang="en-US">
                <a:latin typeface="Arial" pitchFamily="-107" charset="0"/>
              </a:rPr>
              <a:pPr/>
              <a:t>23</a:t>
            </a:fld>
            <a:endParaRPr lang="en-US">
              <a:latin typeface="Arial" pitchFamily="-107" charset="0"/>
            </a:endParaRPr>
          </a:p>
        </p:txBody>
      </p:sp>
      <p:sp>
        <p:nvSpPr>
          <p:cNvPr id="82947"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82948"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3621502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5A8CFD62-79D8-AF41-8FF6-22715E49A20A}" type="slidenum">
              <a:rPr lang="en-US">
                <a:latin typeface="Arial" pitchFamily="-107" charset="0"/>
              </a:rPr>
              <a:pPr/>
              <a:t>24</a:t>
            </a:fld>
            <a:endParaRPr lang="en-US">
              <a:latin typeface="Arial" pitchFamily="-107" charset="0"/>
            </a:endParaRPr>
          </a:p>
        </p:txBody>
      </p:sp>
      <p:sp>
        <p:nvSpPr>
          <p:cNvPr id="84995"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84996"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113227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5ADFEB90-CFCF-B147-ABD4-C6BC812CB512}" type="slidenum">
              <a:rPr lang="en-US">
                <a:latin typeface="Arial" pitchFamily="-107" charset="0"/>
              </a:rPr>
              <a:pPr/>
              <a:t>25</a:t>
            </a:fld>
            <a:endParaRPr lang="en-US">
              <a:latin typeface="Arial" pitchFamily="-107" charset="0"/>
            </a:endParaRPr>
          </a:p>
        </p:txBody>
      </p:sp>
      <p:sp>
        <p:nvSpPr>
          <p:cNvPr id="87043" name="Rectangle 2"/>
          <p:cNvSpPr>
            <a:spLocks noGrp="1" noRot="1" noChangeAspect="1" noChangeArrowheads="1" noTextEdit="1"/>
          </p:cNvSpPr>
          <p:nvPr>
            <p:ph type="sldImg"/>
          </p:nvPr>
        </p:nvSpPr>
        <p:spPr>
          <a:xfrm>
            <a:off x="1149350" y="690563"/>
            <a:ext cx="4557713" cy="3417887"/>
          </a:xfrm>
          <a:ln w="12700" cap="flat">
            <a:solidFill>
              <a:schemeClr val="tx1"/>
            </a:solidFill>
          </a:ln>
        </p:spPr>
      </p:sp>
      <p:sp>
        <p:nvSpPr>
          <p:cNvPr id="87044" name="Rectangle 3"/>
          <p:cNvSpPr>
            <a:spLocks noGrp="1" noChangeArrowheads="1"/>
          </p:cNvSpPr>
          <p:nvPr>
            <p:ph type="body" idx="1"/>
          </p:nvPr>
        </p:nvSpPr>
        <p:spPr>
          <a:xfrm>
            <a:off x="912813" y="4343400"/>
            <a:ext cx="5030787" cy="4113213"/>
          </a:xfrm>
          <a:noFill/>
          <a:ln/>
        </p:spPr>
        <p:txBody>
          <a:bodyPr lIns="92075" tIns="46038" rIns="92075" bIns="46038"/>
          <a:lstStyle/>
          <a:p>
            <a:pPr eaLnBrk="1" hangingPunct="1"/>
            <a:endParaRPr lang="en-US">
              <a:latin typeface="Arial" pitchFamily="-107" charset="0"/>
              <a:ea typeface="ＭＳ Ｐゴシック" pitchFamily="-107" charset="-128"/>
              <a:cs typeface="ＭＳ Ｐゴシック" pitchFamily="-107" charset="-128"/>
            </a:endParaRPr>
          </a:p>
        </p:txBody>
      </p:sp>
    </p:spTree>
    <p:extLst>
      <p:ext uri="{BB962C8B-B14F-4D97-AF65-F5344CB8AC3E}">
        <p14:creationId xmlns:p14="http://schemas.microsoft.com/office/powerpoint/2010/main" val="2384272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E26D56-5B38-4448-9FF9-C6F5F8188823}" type="slidenum">
              <a:rPr lang="en-US" smtClean="0">
                <a:ea typeface="ＭＳ Ｐゴシック" pitchFamily="-65" charset="-128"/>
                <a:cs typeface="ＭＳ Ｐゴシック" pitchFamily="-65" charset="-128"/>
              </a:rPr>
              <a:pPr fontAlgn="base">
                <a:spcBef>
                  <a:spcPct val="0"/>
                </a:spcBef>
                <a:spcAft>
                  <a:spcPct val="0"/>
                </a:spcAft>
                <a:defRPr/>
              </a:pPr>
              <a:t>32</a:t>
            </a:fld>
            <a:endParaRPr lang="en-US">
              <a:ea typeface="ＭＳ Ｐゴシック" pitchFamily="-65" charset="-128"/>
              <a:cs typeface="ＭＳ Ｐゴシック" pitchFamily="-65" charset="-128"/>
            </a:endParaRPr>
          </a:p>
        </p:txBody>
      </p:sp>
      <p:sp>
        <p:nvSpPr>
          <p:cNvPr id="49155"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49156"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1609104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2CE4DA-9FA9-7E4E-9505-3661CA624840}" type="slidenum">
              <a:rPr lang="en-US" smtClean="0">
                <a:ea typeface="ＭＳ Ｐゴシック" pitchFamily="-65" charset="-128"/>
                <a:cs typeface="ＭＳ Ｐゴシック" pitchFamily="-65" charset="-128"/>
              </a:rPr>
              <a:pPr fontAlgn="base">
                <a:spcBef>
                  <a:spcPct val="0"/>
                </a:spcBef>
                <a:spcAft>
                  <a:spcPct val="0"/>
                </a:spcAft>
                <a:defRPr/>
              </a:pPr>
              <a:t>33</a:t>
            </a:fld>
            <a:endParaRPr lang="en-US">
              <a:ea typeface="ＭＳ Ｐゴシック" pitchFamily="-65" charset="-128"/>
              <a:cs typeface="ＭＳ Ｐゴシック" pitchFamily="-65" charset="-128"/>
            </a:endParaRPr>
          </a:p>
        </p:txBody>
      </p:sp>
      <p:sp>
        <p:nvSpPr>
          <p:cNvPr id="51203"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51204"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4127713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D2BE28-23CB-2243-8096-DF6AA880C9A7}" type="slidenum">
              <a:rPr lang="en-US" smtClean="0">
                <a:ea typeface="ＭＳ Ｐゴシック" pitchFamily="-65" charset="-128"/>
                <a:cs typeface="ＭＳ Ｐゴシック" pitchFamily="-65" charset="-128"/>
              </a:rPr>
              <a:pPr fontAlgn="base">
                <a:spcBef>
                  <a:spcPct val="0"/>
                </a:spcBef>
                <a:spcAft>
                  <a:spcPct val="0"/>
                </a:spcAft>
                <a:defRPr/>
              </a:pPr>
              <a:t>34</a:t>
            </a:fld>
            <a:endParaRPr lang="en-US">
              <a:ea typeface="ＭＳ Ｐゴシック" pitchFamily="-65" charset="-128"/>
              <a:cs typeface="ＭＳ Ｐゴシック" pitchFamily="-65" charset="-128"/>
            </a:endParaRPr>
          </a:p>
        </p:txBody>
      </p:sp>
      <p:sp>
        <p:nvSpPr>
          <p:cNvPr id="53251" name="Rectangle 2"/>
          <p:cNvSpPr>
            <a:spLocks noGrp="1" noRot="1" noChangeAspect="1" noChangeArrowheads="1" noTextEdit="1"/>
          </p:cNvSpPr>
          <p:nvPr>
            <p:ph type="sldImg"/>
          </p:nvPr>
        </p:nvSpPr>
        <p:spPr bwMode="auto">
          <a:xfrm>
            <a:off x="1149350" y="690563"/>
            <a:ext cx="4557713" cy="3417887"/>
          </a:xfrm>
          <a:noFill/>
          <a:ln cap="flat">
            <a:solidFill>
              <a:schemeClr val="tx1"/>
            </a:solidFill>
            <a:miter lim="800000"/>
            <a:headEnd/>
            <a:tailEnd/>
          </a:ln>
        </p:spPr>
      </p:sp>
      <p:sp>
        <p:nvSpPr>
          <p:cNvPr id="53252" name="Rectangle 3"/>
          <p:cNvSpPr>
            <a:spLocks noGrp="1" noChangeArrowheads="1"/>
          </p:cNvSpPr>
          <p:nvPr>
            <p:ph type="body" idx="1"/>
          </p:nvPr>
        </p:nvSpPr>
        <p:spPr bwMode="auto">
          <a:xfrm>
            <a:off x="912813" y="4343400"/>
            <a:ext cx="5030787" cy="4113213"/>
          </a:xfrm>
          <a:noFill/>
        </p:spPr>
        <p:txBody>
          <a:bodyPr wrap="square" lIns="92075" tIns="46038" rIns="92075" bIns="46038" numCol="1" anchor="t" anchorCtr="0" compatLnSpc="1">
            <a:prstTxWarp prst="textNoShape">
              <a:avLst/>
            </a:prstTxWarp>
          </a:bodyPr>
          <a:lstStyle/>
          <a:p>
            <a:pPr eaLnBrk="1" hangingPunct="1">
              <a:spcBef>
                <a:spcPct val="0"/>
              </a:spcBef>
            </a:pPr>
            <a:endParaRPr lang="en-US"/>
          </a:p>
        </p:txBody>
      </p:sp>
    </p:spTree>
    <p:extLst>
      <p:ext uri="{BB962C8B-B14F-4D97-AF65-F5344CB8AC3E}">
        <p14:creationId xmlns:p14="http://schemas.microsoft.com/office/powerpoint/2010/main" val="23111106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TitleSlide.png"/>
          <p:cNvPicPr>
            <a:picLocks noChangeAspect="1"/>
          </p:cNvPicPr>
          <p:nvPr/>
        </p:nvPicPr>
        <p:blipFill>
          <a:blip r:embed="rId2"/>
          <a:stretch>
            <a:fillRect/>
          </a:stretch>
        </p:blipFill>
        <p:spPr>
          <a:xfrm>
            <a:off x="158367" y="187452"/>
            <a:ext cx="8827266" cy="6483096"/>
          </a:xfrm>
          <a:prstGeom prst="rect">
            <a:avLst/>
          </a:prstGeom>
        </p:spPr>
      </p:pic>
      <p:sp>
        <p:nvSpPr>
          <p:cNvPr id="6" name="Slide Number Placeholder 5"/>
          <p:cNvSpPr>
            <a:spLocks noGrp="1"/>
          </p:cNvSpPr>
          <p:nvPr>
            <p:ph type="sldNum" sz="quarter" idx="12"/>
          </p:nvPr>
        </p:nvSpPr>
        <p:spPr/>
        <p:txBody>
          <a:bodyPr/>
          <a:lstStyle/>
          <a:p>
            <a:fld id="{51998D27-5342-7E4A-B295-7AD36857B6A9}" type="slidenum">
              <a:rPr lang="en-US" smtClean="0"/>
              <a:t>‹#›</a:t>
            </a:fld>
            <a:endParaRPr lang="en-US"/>
          </a:p>
        </p:txBody>
      </p:sp>
      <p:sp>
        <p:nvSpPr>
          <p:cNvPr id="2" name="Title 1"/>
          <p:cNvSpPr>
            <a:spLocks noGrp="1"/>
          </p:cNvSpPr>
          <p:nvPr>
            <p:ph type="ctrTitle"/>
          </p:nvPr>
        </p:nvSpPr>
        <p:spPr>
          <a:xfrm>
            <a:off x="1600200" y="2492375"/>
            <a:ext cx="6762749" cy="1470025"/>
          </a:xfrm>
        </p:spPr>
        <p:txBody>
          <a:bodyPr/>
          <a:lstStyle>
            <a:lvl1pPr algn="r">
              <a:defRPr sz="4400"/>
            </a:lvl1pPr>
          </a:lstStyle>
          <a:p>
            <a:r>
              <a:rPr lang="en-US"/>
              <a:t>Click to edit Master title style</a:t>
            </a:r>
            <a:endParaRPr/>
          </a:p>
        </p:txBody>
      </p:sp>
      <p:sp>
        <p:nvSpPr>
          <p:cNvPr id="3" name="Subtitle 2"/>
          <p:cNvSpPr>
            <a:spLocks noGrp="1"/>
          </p:cNvSpPr>
          <p:nvPr>
            <p:ph type="subTitle" idx="1"/>
          </p:nvPr>
        </p:nvSpPr>
        <p:spPr>
          <a:xfrm>
            <a:off x="1600201" y="3966882"/>
            <a:ext cx="6762749" cy="1752600"/>
          </a:xfrm>
        </p:spPr>
        <p:txBody>
          <a:bodyPr>
            <a:normAutofit/>
          </a:bodyPr>
          <a:lstStyle>
            <a:lvl1pPr marL="0" indent="0" algn="r">
              <a:spcBef>
                <a:spcPts val="600"/>
              </a:spcBef>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p>
            <a:fld id="{E9635314-F494-BA43-83F8-101AAB3B68F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Date Placeholder 1"/>
          <p:cNvSpPr>
            <a:spLocks noGrp="1"/>
          </p:cNvSpPr>
          <p:nvPr>
            <p:ph type="dt" sz="half" idx="10"/>
          </p:nvPr>
        </p:nvSpPr>
        <p:spPr/>
        <p:txBody>
          <a:bodyPr/>
          <a:lstStyle/>
          <a:p>
            <a:fld id="{E9635314-F494-BA43-83F8-101AAB3B68FF}" type="datetimeFigureOut">
              <a:rPr lang="en-US" smtClean="0"/>
              <a:t>2/11/2020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Overlay-ContentCaption.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4" y="590550"/>
            <a:ext cx="3657600" cy="1162050"/>
          </a:xfrm>
        </p:spPr>
        <p:txBody>
          <a:bodyPr anchor="b"/>
          <a:lstStyle>
            <a:lvl1pPr algn="ctr">
              <a:defRPr sz="3600" b="0"/>
            </a:lvl1pPr>
          </a:lstStyle>
          <a:p>
            <a:r>
              <a:rPr lang="en-US"/>
              <a:t>Click to edit Master title style</a:t>
            </a:r>
            <a:endParaRPr/>
          </a:p>
        </p:txBody>
      </p:sp>
      <p:sp>
        <p:nvSpPr>
          <p:cNvPr id="3" name="Content Placeholder 2"/>
          <p:cNvSpPr>
            <a:spLocks noGrp="1"/>
          </p:cNvSpPr>
          <p:nvPr>
            <p:ph idx="1"/>
          </p:nvPr>
        </p:nvSpPr>
        <p:spPr>
          <a:xfrm>
            <a:off x="4693023" y="739588"/>
            <a:ext cx="3657600" cy="5308787"/>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9464" y="1816100"/>
            <a:ext cx="3657600" cy="38227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Overlay-PictureCaption.png"/>
          <p:cNvPicPr>
            <a:picLocks noChangeAspect="1"/>
          </p:cNvPicPr>
          <p:nvPr/>
        </p:nvPicPr>
        <p:blipFill>
          <a:blip r:embed="rId2"/>
          <a:stretch>
            <a:fillRect/>
          </a:stretch>
        </p:blipFill>
        <p:spPr>
          <a:xfrm>
            <a:off x="448977" y="187452"/>
            <a:ext cx="8536656" cy="6483096"/>
          </a:xfrm>
          <a:prstGeom prst="rect">
            <a:avLst/>
          </a:prstGeom>
        </p:spPr>
      </p:pic>
      <p:sp>
        <p:nvSpPr>
          <p:cNvPr id="2" name="Title 1"/>
          <p:cNvSpPr>
            <a:spLocks noGrp="1"/>
          </p:cNvSpPr>
          <p:nvPr>
            <p:ph type="title"/>
          </p:nvPr>
        </p:nvSpPr>
        <p:spPr>
          <a:xfrm>
            <a:off x="3886200" y="533400"/>
            <a:ext cx="4476750" cy="1252538"/>
          </a:xfrm>
        </p:spPr>
        <p:txBody>
          <a:bodyPr anchor="b"/>
          <a:lstStyle>
            <a:lvl1pPr algn="l">
              <a:defRPr sz="3600" b="0"/>
            </a:lvl1pPr>
          </a:lstStyle>
          <a:p>
            <a:r>
              <a:rPr lang="en-US"/>
              <a:t>Click to edit Master title style</a:t>
            </a:r>
            <a:endParaRPr/>
          </a:p>
        </p:txBody>
      </p:sp>
      <p:sp>
        <p:nvSpPr>
          <p:cNvPr id="4" name="Text Placeholder 3"/>
          <p:cNvSpPr>
            <a:spLocks noGrp="1"/>
          </p:cNvSpPr>
          <p:nvPr>
            <p:ph type="body" sz="half" idx="2"/>
          </p:nvPr>
        </p:nvSpPr>
        <p:spPr>
          <a:xfrm>
            <a:off x="3886124" y="1828800"/>
            <a:ext cx="4474539"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86124" y="6288741"/>
            <a:ext cx="1887537" cy="365125"/>
          </a:xfrm>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a:xfrm>
            <a:off x="5867399" y="6288741"/>
            <a:ext cx="2675965" cy="365125"/>
          </a:xfrm>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
        <p:nvSpPr>
          <p:cNvPr id="3" name="Picture Placeholder 2"/>
          <p:cNvSpPr>
            <a:spLocks noGrp="1"/>
          </p:cNvSpPr>
          <p:nvPr>
            <p:ph type="pic" idx="1"/>
          </p:nvPr>
        </p:nvSpPr>
        <p:spPr>
          <a:xfrm flipH="1">
            <a:off x="188253" y="179292"/>
            <a:ext cx="3281087" cy="6483096"/>
          </a:xfrm>
          <a:prstGeom prst="round1Rect">
            <a:avLst>
              <a:gd name="adj" fmla="val 17325"/>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4710953" y="533400"/>
            <a:ext cx="3657600" cy="125253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596153" y="1600199"/>
            <a:ext cx="3657600" cy="3657601"/>
          </a:xfrm>
          <a:prstGeom prst="ellipse">
            <a:avLst/>
          </a:prstGeom>
          <a:blipFill dpi="0" rotWithShape="0">
            <a:blip r:embed="rId3" cstate="print"/>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4710412" y="1828800"/>
            <a:ext cx="3657600" cy="3810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10" name="Picture 9" descr="Overlay-PictureCaption-Extras.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808038" y="3778624"/>
            <a:ext cx="7560515" cy="1102658"/>
          </a:xfrm>
        </p:spPr>
        <p:txBody>
          <a:bodyPr anchor="b"/>
          <a:lstStyle>
            <a:lvl1pPr algn="l">
              <a:defRPr sz="3600" b="0"/>
            </a:lvl1pPr>
          </a:lstStyle>
          <a:p>
            <a:r>
              <a:rPr lang="en-US"/>
              <a:t>Click to edit Master title style</a:t>
            </a:r>
            <a:endParaRPr/>
          </a:p>
        </p:txBody>
      </p:sp>
      <p:sp>
        <p:nvSpPr>
          <p:cNvPr id="3" name="Picture Placeholder 2"/>
          <p:cNvSpPr>
            <a:spLocks noGrp="1"/>
          </p:cNvSpPr>
          <p:nvPr>
            <p:ph type="pic" idx="1"/>
          </p:nvPr>
        </p:nvSpPr>
        <p:spPr>
          <a:xfrm flipH="1">
            <a:off x="871584" y="762000"/>
            <a:ext cx="7427726" cy="2989730"/>
          </a:xfrm>
          <a:prstGeom prst="roundRect">
            <a:avLst>
              <a:gd name="adj" fmla="val 7476"/>
            </a:avLst>
          </a:prstGeom>
          <a:blipFill dpi="0" rotWithShape="0">
            <a:blip r:embed="rId3"/>
            <a:srcRect/>
            <a:stretch>
              <a:fillRect/>
            </a:stretch>
          </a:blipFill>
          <a:ln w="28575">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08034" y="4827493"/>
            <a:ext cx="7559977" cy="1220881"/>
          </a:xfrm>
        </p:spPr>
        <p:txBody>
          <a:bodyPr>
            <a:norm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81000" y="6288741"/>
            <a:ext cx="1865125" cy="365125"/>
          </a:xfrm>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a:xfrm>
            <a:off x="3325813" y="6288741"/>
            <a:ext cx="5217551" cy="365125"/>
          </a:xfrm>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9635314-F494-BA43-83F8-101AAB3B68F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Vertical Title 1"/>
          <p:cNvSpPr>
            <a:spLocks noGrp="1"/>
          </p:cNvSpPr>
          <p:nvPr>
            <p:ph type="title" orient="vert"/>
          </p:nvPr>
        </p:nvSpPr>
        <p:spPr>
          <a:xfrm>
            <a:off x="7328646" y="779463"/>
            <a:ext cx="1358153" cy="526891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779462" y="779464"/>
            <a:ext cx="6170613" cy="526891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9635314-F494-BA43-83F8-101AAB3B68F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94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18"/>
          <p:cNvSpPr>
            <a:spLocks noGrp="1" noChangeArrowheads="1"/>
          </p:cNvSpPr>
          <p:nvPr>
            <p:ph type="sldNum" sz="quarter" idx="10"/>
          </p:nvPr>
        </p:nvSpPr>
        <p:spPr>
          <a:ln/>
        </p:spPr>
        <p:txBody>
          <a:bodyPr/>
          <a:lstStyle>
            <a:lvl1pPr>
              <a:defRPr/>
            </a:lvl1pPr>
          </a:lstStyle>
          <a:p>
            <a:pPr>
              <a:defRPr/>
            </a:pPr>
            <a:fld id="{8FFDFC98-32FE-184D-B9C9-DF1C88A7AA01}" type="slidenum">
              <a:rPr lang="en-US"/>
              <a:pPr>
                <a:defRPr/>
              </a:pPr>
              <a:t>‹#›</a:t>
            </a:fld>
            <a:endParaRPr lang="en-US"/>
          </a:p>
        </p:txBody>
      </p:sp>
      <p:sp>
        <p:nvSpPr>
          <p:cNvPr id="4" name="Rectangle 219"/>
          <p:cNvSpPr>
            <a:spLocks noGrp="1" noChangeArrowheads="1"/>
          </p:cNvSpPr>
          <p:nvPr>
            <p:ph type="dt" sz="half" idx="11"/>
          </p:nvPr>
        </p:nvSpPr>
        <p:spPr>
          <a:ln/>
        </p:spPr>
        <p:txBody>
          <a:bodyPr/>
          <a:lstStyle>
            <a:lvl1pPr>
              <a:defRPr/>
            </a:lvl1pPr>
          </a:lstStyle>
          <a:p>
            <a:pPr>
              <a:defRPr/>
            </a:pPr>
            <a:endParaRPr lang="en-US"/>
          </a:p>
        </p:txBody>
      </p:sp>
      <p:sp>
        <p:nvSpPr>
          <p:cNvPr id="5" name="Rectangle 220"/>
          <p:cNvSpPr>
            <a:spLocks noGrp="1" noChangeArrowheads="1"/>
          </p:cNvSpPr>
          <p:nvPr>
            <p:ph type="ftr" sz="quarter" idx="12"/>
          </p:nvPr>
        </p:nvSpPr>
        <p:spPr>
          <a:ln/>
        </p:spPr>
        <p:txBody>
          <a:bodyPr/>
          <a:lstStyle>
            <a:lvl1pPr>
              <a:defRPr/>
            </a:lvl1pPr>
          </a:lstStyle>
          <a:p>
            <a:pPr>
              <a:defRPr/>
            </a:pP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E9635314-F494-BA43-83F8-101AAB3B68F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SectionHeader.png"/>
          <p:cNvPicPr>
            <a:picLocks noChangeAspect="1"/>
          </p:cNvPicPr>
          <p:nvPr/>
        </p:nvPicPr>
        <p:blipFill>
          <a:blip r:embed="rId2"/>
          <a:stretch>
            <a:fillRect/>
          </a:stretch>
        </p:blipFill>
        <p:spPr>
          <a:xfrm>
            <a:off x="158367" y="187452"/>
            <a:ext cx="8827266" cy="6483096"/>
          </a:xfrm>
          <a:prstGeom prst="rect">
            <a:avLst/>
          </a:prstGeom>
        </p:spPr>
      </p:pic>
      <p:sp>
        <p:nvSpPr>
          <p:cNvPr id="2" name="Title 1"/>
          <p:cNvSpPr>
            <a:spLocks noGrp="1"/>
          </p:cNvSpPr>
          <p:nvPr>
            <p:ph type="title"/>
          </p:nvPr>
        </p:nvSpPr>
        <p:spPr>
          <a:xfrm>
            <a:off x="779463" y="2591360"/>
            <a:ext cx="7583487" cy="1362075"/>
          </a:xfrm>
        </p:spPr>
        <p:txBody>
          <a:bodyPr anchor="b" anchorCtr="0">
            <a:noAutofit/>
          </a:bodyPr>
          <a:lstStyle>
            <a:lvl1pPr algn="l">
              <a:defRPr sz="4400" b="1"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779463" y="3950354"/>
            <a:ext cx="7583487" cy="1500187"/>
          </a:xfrm>
        </p:spPr>
        <p:txBody>
          <a:bodyPr anchor="t" anchorCtr="0"/>
          <a:lstStyle>
            <a:lvl1pPr marL="0" indent="0" algn="l">
              <a:spcBef>
                <a:spcPts val="600"/>
              </a:spcBef>
              <a:buNone/>
              <a:defRPr sz="20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635314-F494-BA43-83F8-101AAB3B68FF}" type="datetimeFigureOut">
              <a:rPr lang="en-US" smtClean="0"/>
              <a:t>2/11/2020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688541"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4" name="Picture 13"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a:xfrm>
            <a:off x="779463" y="381000"/>
            <a:ext cx="7583487" cy="1044388"/>
          </a:xfrm>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779463"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79463"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05350" y="1438835"/>
            <a:ext cx="3657600" cy="789828"/>
          </a:xfrm>
        </p:spPr>
        <p:txBody>
          <a:bodyPr anchor="b">
            <a:noAutofit/>
          </a:bodyPr>
          <a:lstStyle>
            <a:lvl1pPr marL="0" indent="0" algn="ctr">
              <a:lnSpc>
                <a:spcPts val="3000"/>
              </a:lnSpc>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05350" y="2362199"/>
            <a:ext cx="3657600" cy="368617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E9635314-F494-BA43-83F8-101AAB3B68FF}" type="datetimeFigureOut">
              <a:rPr lang="en-US" smtClean="0"/>
              <a:t>2/11/2020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998D27-5342-7E4A-B295-7AD36857B6A9}" type="slidenum">
              <a:rPr lang="en-US" smtClean="0"/>
              <a:t>‹#›</a:t>
            </a:fld>
            <a:endParaRPr lang="en-US"/>
          </a:p>
        </p:txBody>
      </p:sp>
      <p:cxnSp>
        <p:nvCxnSpPr>
          <p:cNvPr id="12" name="Straight Connector 11"/>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74059" y="2286000"/>
            <a:ext cx="3563003"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815840" y="2286000"/>
            <a:ext cx="356616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779462" y="1828801"/>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
        <p:nvSpPr>
          <p:cNvPr id="10" name="Content Placeholder 2"/>
          <p:cNvSpPr>
            <a:spLocks noGrp="1"/>
          </p:cNvSpPr>
          <p:nvPr>
            <p:ph sz="half" idx="13"/>
          </p:nvPr>
        </p:nvSpPr>
        <p:spPr>
          <a:xfrm>
            <a:off x="779462" y="3991816"/>
            <a:ext cx="7585076"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
        <p:nvSpPr>
          <p:cNvPr id="10"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1" name="Content Placeholder 2"/>
          <p:cNvSpPr>
            <a:spLocks noGrp="1"/>
          </p:cNvSpPr>
          <p:nvPr>
            <p:ph sz="half" idx="14"/>
          </p:nvPr>
        </p:nvSpPr>
        <p:spPr>
          <a:xfrm>
            <a:off x="779462" y="1828800"/>
            <a:ext cx="3657600" cy="42195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pic>
        <p:nvPicPr>
          <p:cNvPr id="9" name="Picture 8"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E9635314-F494-BA43-83F8-101AAB3B68FF}" type="datetimeFigureOut">
              <a:rPr lang="en-US" smtClean="0"/>
              <a:t>2/11/2020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998D27-5342-7E4A-B295-7AD36857B6A9}" type="slidenum">
              <a:rPr lang="en-US" smtClean="0"/>
              <a:t>‹#›</a:t>
            </a:fld>
            <a:endParaRPr lang="en-US"/>
          </a:p>
        </p:txBody>
      </p:sp>
      <p:sp>
        <p:nvSpPr>
          <p:cNvPr id="12" name="Content Placeholder 2"/>
          <p:cNvSpPr>
            <a:spLocks noGrp="1"/>
          </p:cNvSpPr>
          <p:nvPr>
            <p:ph sz="half" idx="14"/>
          </p:nvPr>
        </p:nvSpPr>
        <p:spPr>
          <a:xfrm>
            <a:off x="77946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5"/>
          </p:nvPr>
        </p:nvSpPr>
        <p:spPr>
          <a:xfrm>
            <a:off x="77946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
          </p:nvPr>
        </p:nvSpPr>
        <p:spPr>
          <a:xfrm>
            <a:off x="4710953" y="1828801"/>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3"/>
          </p:nvPr>
        </p:nvSpPr>
        <p:spPr>
          <a:xfrm>
            <a:off x="4710953" y="3991816"/>
            <a:ext cx="3657600" cy="2057400"/>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Overlay-ContentSlides.png"/>
          <p:cNvPicPr>
            <a:picLocks noChangeAspect="1"/>
          </p:cNvPicPr>
          <p:nvPr/>
        </p:nvPicPr>
        <p:blipFill>
          <a:blip r:embed="rId2"/>
          <a:stretch>
            <a:fillRect/>
          </a:stretch>
        </p:blipFill>
        <p:spPr>
          <a:xfrm>
            <a:off x="150887" y="186645"/>
            <a:ext cx="8827266" cy="6483096"/>
          </a:xfrm>
          <a:prstGeom prst="rect">
            <a:avLst/>
          </a:prstGeom>
        </p:spPr>
      </p:pic>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E9635314-F494-BA43-83F8-101AAB3B68FF}" type="datetimeFigureOut">
              <a:rPr lang="en-US" smtClean="0"/>
              <a:t>2/11/2020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998D27-5342-7E4A-B295-7AD36857B6A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ound Diagonal Corner Rectangle 7"/>
          <p:cNvSpPr/>
          <p:nvPr/>
        </p:nvSpPr>
        <p:spPr>
          <a:xfrm>
            <a:off x="189707" y="189707"/>
            <a:ext cx="8764587" cy="6478587"/>
          </a:xfrm>
          <a:prstGeom prst="round2DiagRect">
            <a:avLst>
              <a:gd name="adj1" fmla="val 9416"/>
              <a:gd name="adj2" fmla="val 0"/>
            </a:avLst>
          </a:prstGeom>
          <a:gradFill>
            <a:gsLst>
              <a:gs pos="17000">
                <a:schemeClr val="bg2"/>
              </a:gs>
              <a:gs pos="100000">
                <a:schemeClr val="tx2"/>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779463" y="381000"/>
            <a:ext cx="7583487" cy="1044388"/>
          </a:xfrm>
          <a:prstGeom prst="rect">
            <a:avLst/>
          </a:prstGeom>
        </p:spPr>
        <p:txBody>
          <a:bodyPr vert="horz" lIns="91440" tIns="45720" rIns="91440" bIns="45720" rtlCol="0" anchor="b" anchorCtr="0">
            <a:noAutofit/>
          </a:bodyPr>
          <a:lstStyle/>
          <a:p>
            <a:r>
              <a:rPr lang="en-US"/>
              <a:t>Click to edit Master title style</a:t>
            </a:r>
            <a:endParaRPr/>
          </a:p>
        </p:txBody>
      </p:sp>
      <p:sp>
        <p:nvSpPr>
          <p:cNvPr id="3" name="Text Placeholder 2"/>
          <p:cNvSpPr>
            <a:spLocks noGrp="1"/>
          </p:cNvSpPr>
          <p:nvPr>
            <p:ph type="body" idx="1"/>
          </p:nvPr>
        </p:nvSpPr>
        <p:spPr>
          <a:xfrm>
            <a:off x="779463" y="1828800"/>
            <a:ext cx="7583487" cy="420893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381000" y="6288741"/>
            <a:ext cx="1887537" cy="365125"/>
          </a:xfrm>
          <a:prstGeom prst="rect">
            <a:avLst/>
          </a:prstGeom>
        </p:spPr>
        <p:txBody>
          <a:bodyPr vert="horz" lIns="91440" tIns="45720" rIns="91440" bIns="45720" rtlCol="0" anchor="ctr"/>
          <a:lstStyle>
            <a:lvl1pPr algn="l">
              <a:defRPr sz="1200">
                <a:solidFill>
                  <a:schemeClr val="bg2"/>
                </a:solidFill>
              </a:defRPr>
            </a:lvl1pPr>
          </a:lstStyle>
          <a:p>
            <a:fld id="{E9635314-F494-BA43-83F8-101AAB3B68FF}" type="datetimeFigureOut">
              <a:rPr lang="en-US" smtClean="0"/>
              <a:t>2/11/2020</a:t>
            </a:fld>
            <a:endParaRPr lang="en-US"/>
          </a:p>
        </p:txBody>
      </p:sp>
      <p:sp>
        <p:nvSpPr>
          <p:cNvPr id="5" name="Footer Placeholder 4"/>
          <p:cNvSpPr>
            <a:spLocks noGrp="1"/>
          </p:cNvSpPr>
          <p:nvPr>
            <p:ph type="ftr" sz="quarter" idx="3"/>
          </p:nvPr>
        </p:nvSpPr>
        <p:spPr>
          <a:xfrm>
            <a:off x="3304615" y="6288741"/>
            <a:ext cx="5238750" cy="365125"/>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6" name="Slide Number Placeholder 5"/>
          <p:cNvSpPr>
            <a:spLocks noGrp="1"/>
          </p:cNvSpPr>
          <p:nvPr>
            <p:ph type="sldNum" sz="quarter" idx="4"/>
          </p:nvPr>
        </p:nvSpPr>
        <p:spPr>
          <a:xfrm>
            <a:off x="8404411" y="219635"/>
            <a:ext cx="493059" cy="365125"/>
          </a:xfrm>
          <a:prstGeom prst="rect">
            <a:avLst/>
          </a:prstGeom>
        </p:spPr>
        <p:txBody>
          <a:bodyPr vert="horz" lIns="91440" tIns="45720" rIns="91440" bIns="45720" rtlCol="0" anchor="ctr"/>
          <a:lstStyle>
            <a:lvl1pPr algn="r">
              <a:defRPr sz="1200">
                <a:solidFill>
                  <a:schemeClr val="tx2"/>
                </a:solidFill>
              </a:defRPr>
            </a:lvl1pPr>
          </a:lstStyle>
          <a:p>
            <a:fld id="{51998D27-5342-7E4A-B295-7AD36857B6A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spcBef>
          <a:spcPct val="0"/>
        </a:spcBef>
        <a:buNone/>
        <a:defRPr sz="3800" kern="1200">
          <a:solidFill>
            <a:schemeClr val="bg1"/>
          </a:solidFill>
          <a:latin typeface="+mj-lt"/>
          <a:ea typeface="+mj-ea"/>
          <a:cs typeface="+mj-cs"/>
        </a:defRPr>
      </a:lvl1pPr>
    </p:titleStyle>
    <p:bodyStyle>
      <a:lvl1pPr marL="282575" indent="-282575" algn="l" defTabSz="914400" rtl="0" eaLnBrk="1" latinLnBrk="0" hangingPunct="1">
        <a:spcBef>
          <a:spcPts val="2000"/>
        </a:spcBef>
        <a:buFont typeface="Wingdings 2" pitchFamily="18" charset="2"/>
        <a:buChar char=""/>
        <a:defRPr sz="2200" kern="1200">
          <a:solidFill>
            <a:schemeClr val="bg1"/>
          </a:solidFill>
          <a:latin typeface="+mn-lt"/>
          <a:ea typeface="+mn-ea"/>
          <a:cs typeface="+mn-cs"/>
        </a:defRPr>
      </a:lvl1pPr>
      <a:lvl2pPr marL="577850" indent="-295275" algn="l" defTabSz="914400" rtl="0" eaLnBrk="1" latinLnBrk="0" hangingPunct="1">
        <a:spcBef>
          <a:spcPts val="600"/>
        </a:spcBef>
        <a:buFont typeface="Wingdings 2" pitchFamily="18" charset="2"/>
        <a:buChar char=""/>
        <a:defRPr sz="2000" kern="1200">
          <a:solidFill>
            <a:schemeClr val="bg1"/>
          </a:solidFill>
          <a:latin typeface="+mn-lt"/>
          <a:ea typeface="+mn-ea"/>
          <a:cs typeface="+mn-cs"/>
        </a:defRPr>
      </a:lvl2pPr>
      <a:lvl3pPr marL="86042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3pPr>
      <a:lvl4pPr marL="1143000"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4pPr>
      <a:lvl5pPr marL="1425575" indent="-282575" algn="l" defTabSz="914400" rtl="0" eaLnBrk="1" latinLnBrk="0" hangingPunct="1">
        <a:spcBef>
          <a:spcPts val="600"/>
        </a:spcBef>
        <a:buFont typeface="Wingdings 2" pitchFamily="18" charset="2"/>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Opioid Use Disorder</a:t>
            </a:r>
            <a:br>
              <a:rPr lang="en-US" dirty="0"/>
            </a:br>
            <a:r>
              <a:rPr lang="en-US" dirty="0"/>
              <a:t>and MAT</a:t>
            </a:r>
          </a:p>
        </p:txBody>
      </p:sp>
      <p:sp>
        <p:nvSpPr>
          <p:cNvPr id="3" name="Subtitle 2"/>
          <p:cNvSpPr>
            <a:spLocks noGrp="1"/>
          </p:cNvSpPr>
          <p:nvPr>
            <p:ph type="subTitle" idx="1"/>
          </p:nvPr>
        </p:nvSpPr>
        <p:spPr>
          <a:xfrm>
            <a:off x="1403498" y="3966882"/>
            <a:ext cx="6762749" cy="1752600"/>
          </a:xfrm>
        </p:spPr>
        <p:txBody>
          <a:bodyPr/>
          <a:lstStyle/>
          <a:p>
            <a:r>
              <a:rPr lang="en-US" dirty="0"/>
              <a:t>John Emmel, MD</a:t>
            </a:r>
          </a:p>
          <a:p>
            <a:r>
              <a:rPr lang="en-US" dirty="0"/>
              <a:t>Medical Director, DAODAS and Charleston Center</a:t>
            </a:r>
          </a:p>
          <a:p>
            <a:r>
              <a:rPr lang="en-US" dirty="0" err="1"/>
              <a:t>jemmel@charlestoncounty.org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Addiction</a:t>
            </a:r>
          </a:p>
        </p:txBody>
      </p:sp>
      <p:sp>
        <p:nvSpPr>
          <p:cNvPr id="3" name="Content Placeholder 2"/>
          <p:cNvSpPr>
            <a:spLocks noGrp="1"/>
          </p:cNvSpPr>
          <p:nvPr>
            <p:ph idx="1"/>
          </p:nvPr>
        </p:nvSpPr>
        <p:spPr/>
        <p:txBody>
          <a:bodyPr/>
          <a:lstStyle/>
          <a:p>
            <a:r>
              <a:rPr lang="en-US" dirty="0"/>
              <a:t>Science – involves physiology and pathology</a:t>
            </a:r>
          </a:p>
          <a:p>
            <a:r>
              <a:rPr lang="en-US" dirty="0"/>
              <a:t>American Society of Addition Medicine definition of addiction, 2019 – Addiction is a treatable, chronic medical disease involving complex interactions among brain circuits, genetics, the environment, and an individual’s life experiences.  People with addiction use substances or engage in behaviors that become compulsive and often continue despite harmful consequences.  Prevention efforts and treatment approaches for addiction are generally as successful as those for other chronic diseases.</a:t>
            </a:r>
          </a:p>
          <a:p>
            <a:pPr>
              <a:buNone/>
            </a:pP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How did we get here:</a:t>
            </a:r>
            <a:br>
              <a:rPr lang="en-US" dirty="0"/>
            </a:br>
            <a:r>
              <a:rPr lang="en-US" dirty="0"/>
              <a:t>           the poppy plant</a:t>
            </a:r>
          </a:p>
        </p:txBody>
      </p:sp>
      <p:sp>
        <p:nvSpPr>
          <p:cNvPr id="3" name="Content Placeholder 2"/>
          <p:cNvSpPr>
            <a:spLocks noGrp="1"/>
          </p:cNvSpPr>
          <p:nvPr>
            <p:ph idx="1"/>
          </p:nvPr>
        </p:nvSpPr>
        <p:spPr/>
        <p:txBody>
          <a:bodyPr>
            <a:normAutofit/>
          </a:bodyPr>
          <a:lstStyle/>
          <a:p>
            <a:r>
              <a:rPr lang="en-US" dirty="0"/>
              <a:t>6,000 years ago: Sumerians invented cuneiform writing, invented farming, discovered a plant called “</a:t>
            </a:r>
            <a:r>
              <a:rPr lang="en-US" dirty="0" err="1"/>
              <a:t>hul</a:t>
            </a:r>
            <a:r>
              <a:rPr lang="en-US" dirty="0"/>
              <a:t> </a:t>
            </a:r>
            <a:r>
              <a:rPr lang="en-US" dirty="0" err="1"/>
              <a:t>gil</a:t>
            </a:r>
            <a:r>
              <a:rPr lang="en-US" dirty="0"/>
              <a:t>,” or “the plant of joy.”</a:t>
            </a:r>
          </a:p>
          <a:p>
            <a:r>
              <a:rPr lang="en-US" sz="2000" b="1" dirty="0">
                <a:latin typeface="Times New Roman" pitchFamily="-107" charset="0"/>
              </a:rPr>
              <a:t>3rd century B.C.</a:t>
            </a:r>
            <a:r>
              <a:rPr lang="en-US" sz="2000" dirty="0">
                <a:latin typeface="Times New Roman" pitchFamily="-107" charset="0"/>
              </a:rPr>
              <a:t> Gk. reference to poppy juice-opium </a:t>
            </a:r>
          </a:p>
          <a:p>
            <a:r>
              <a:rPr lang="en-US" sz="2000" dirty="0"/>
              <a:t>Hippocrates (400’s--300’s BC) used it to treat insomnia</a:t>
            </a:r>
          </a:p>
          <a:p>
            <a:r>
              <a:rPr lang="en-US" sz="2000" dirty="0" err="1"/>
              <a:t>Diagoras</a:t>
            </a:r>
            <a:r>
              <a:rPr lang="en-US" sz="2000" dirty="0"/>
              <a:t> of Melos (Hippocrates contemporary) noted people using it becoming hopelessly addicted</a:t>
            </a:r>
          </a:p>
          <a:p>
            <a:endParaRPr lang="en-US" sz="2000" dirty="0">
              <a:latin typeface="Times New Roman" pitchFamily="-107" charset="0"/>
            </a:endParaRP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the use</a:t>
            </a:r>
          </a:p>
        </p:txBody>
      </p:sp>
      <p:sp>
        <p:nvSpPr>
          <p:cNvPr id="3" name="Content Placeholder 2"/>
          <p:cNvSpPr>
            <a:spLocks noGrp="1"/>
          </p:cNvSpPr>
          <p:nvPr>
            <p:ph idx="1"/>
          </p:nvPr>
        </p:nvSpPr>
        <p:spPr/>
        <p:txBody>
          <a:bodyPr/>
          <a:lstStyle/>
          <a:p>
            <a:r>
              <a:rPr lang="en-US" sz="2400" b="1" dirty="0">
                <a:latin typeface="Times New Roman" pitchFamily="-107" charset="0"/>
              </a:rPr>
              <a:t>Arabian traders</a:t>
            </a:r>
            <a:r>
              <a:rPr lang="en-US" sz="2400" dirty="0">
                <a:latin typeface="Times New Roman" pitchFamily="-107" charset="0"/>
              </a:rPr>
              <a:t> brought opium to Orient for treatment of dysentery</a:t>
            </a:r>
          </a:p>
          <a:p>
            <a:r>
              <a:rPr lang="en-US" sz="2400" b="1" dirty="0">
                <a:latin typeface="Times New Roman" pitchFamily="-107" charset="0"/>
              </a:rPr>
              <a:t>Paracelsus</a:t>
            </a:r>
            <a:r>
              <a:rPr lang="en-US" sz="2400" dirty="0">
                <a:latin typeface="Times New Roman" pitchFamily="-107" charset="0"/>
              </a:rPr>
              <a:t> (1493-1541) </a:t>
            </a:r>
            <a:r>
              <a:rPr lang="en-US" sz="2400" dirty="0" err="1">
                <a:latin typeface="Times New Roman" pitchFamily="-107" charset="0"/>
              </a:rPr>
              <a:t>repopularized</a:t>
            </a:r>
            <a:r>
              <a:rPr lang="en-US" sz="2400" dirty="0">
                <a:latin typeface="Times New Roman" pitchFamily="-107" charset="0"/>
              </a:rPr>
              <a:t> use of opium in Europe – “laudanum”</a:t>
            </a:r>
          </a:p>
          <a:p>
            <a:r>
              <a:rPr lang="en-US" sz="2400" b="1" dirty="0">
                <a:latin typeface="Times New Roman" pitchFamily="-107" charset="0"/>
              </a:rPr>
              <a:t>Sydenham</a:t>
            </a:r>
            <a:r>
              <a:rPr lang="en-US" sz="2400" dirty="0">
                <a:latin typeface="Times New Roman" pitchFamily="-107" charset="0"/>
              </a:rPr>
              <a:t> (1680) “Among the remedies which it has pleased  Almighty God to serve man to relieve his sufferings, none is universal and so efficacious as opium”</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the use</a:t>
            </a:r>
          </a:p>
        </p:txBody>
      </p:sp>
      <p:sp>
        <p:nvSpPr>
          <p:cNvPr id="3" name="Content Placeholder 2"/>
          <p:cNvSpPr>
            <a:spLocks noGrp="1"/>
          </p:cNvSpPr>
          <p:nvPr>
            <p:ph idx="1"/>
          </p:nvPr>
        </p:nvSpPr>
        <p:spPr/>
        <p:txBody>
          <a:bodyPr/>
          <a:lstStyle/>
          <a:p>
            <a:r>
              <a:rPr lang="en-US" dirty="0"/>
              <a:t>18</a:t>
            </a:r>
            <a:r>
              <a:rPr lang="en-US" baseline="30000" dirty="0"/>
              <a:t>th</a:t>
            </a:r>
            <a:r>
              <a:rPr lang="en-US" dirty="0"/>
              <a:t> century:  Carl </a:t>
            </a:r>
            <a:r>
              <a:rPr lang="en-US" dirty="0" err="1"/>
              <a:t>Linneaus</a:t>
            </a:r>
            <a:r>
              <a:rPr lang="en-US" dirty="0"/>
              <a:t>, botanist, called it </a:t>
            </a:r>
            <a:r>
              <a:rPr lang="en-US" dirty="0" err="1"/>
              <a:t>Papaver</a:t>
            </a:r>
            <a:r>
              <a:rPr lang="en-US" dirty="0"/>
              <a:t> </a:t>
            </a:r>
            <a:r>
              <a:rPr lang="en-US" dirty="0" err="1"/>
              <a:t>somniferum</a:t>
            </a:r>
            <a:endParaRPr lang="en-US" dirty="0"/>
          </a:p>
          <a:p>
            <a:r>
              <a:rPr lang="en-US" dirty="0"/>
              <a:t>1840: </a:t>
            </a:r>
            <a:r>
              <a:rPr lang="en-US" dirty="0" err="1"/>
              <a:t>Frederich</a:t>
            </a:r>
            <a:r>
              <a:rPr lang="en-US" dirty="0"/>
              <a:t> </a:t>
            </a:r>
            <a:r>
              <a:rPr lang="en-US" dirty="0" err="1"/>
              <a:t>Serturner</a:t>
            </a:r>
            <a:r>
              <a:rPr lang="en-US" dirty="0"/>
              <a:t>, German chemist, purified “</a:t>
            </a:r>
            <a:r>
              <a:rPr lang="en-US" dirty="0" err="1"/>
              <a:t>morphium</a:t>
            </a:r>
            <a:r>
              <a:rPr lang="en-US" dirty="0"/>
              <a:t>,” named for the Greek God of Dreams Morpheus.  Found it to be 6 times more powerful than opium, thus could be used in lesser quantities, thus would be less addicting.  He wound up addicted himself</a:t>
            </a:r>
          </a:p>
          <a:p>
            <a:r>
              <a:rPr lang="en-US" dirty="0"/>
              <a:t>Mid-1800’s, German company Merck began manufacturing “morphine”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a:xfrm>
            <a:off x="779463" y="2006060"/>
            <a:ext cx="7583487" cy="4031669"/>
          </a:xfrm>
        </p:spPr>
        <p:txBody>
          <a:bodyPr/>
          <a:lstStyle/>
          <a:p>
            <a:r>
              <a:rPr lang="en-US" dirty="0"/>
              <a:t>Late 1800’s:  William Osler, founder of Johns Hopkins Hospital, called it “God’s own medicine.”</a:t>
            </a:r>
          </a:p>
          <a:p>
            <a:r>
              <a:rPr lang="en-US" b="1" dirty="0">
                <a:latin typeface="Times New Roman" pitchFamily="-107" charset="0"/>
              </a:rPr>
              <a:t>1800s</a:t>
            </a:r>
            <a:r>
              <a:rPr lang="en-US" dirty="0">
                <a:latin typeface="Times New Roman" pitchFamily="-107" charset="0"/>
              </a:rPr>
              <a:t> opium imported to US by Chinese labor used for work, e.g., on railroads</a:t>
            </a:r>
          </a:p>
          <a:p>
            <a:endParaRPr lang="en-US" dirty="0"/>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lstStyle/>
          <a:p>
            <a:r>
              <a:rPr lang="en-US" dirty="0"/>
              <a:t>1874: C. R. Alder Wright produced diacetylmorphine</a:t>
            </a:r>
          </a:p>
          <a:p>
            <a:r>
              <a:rPr lang="en-US" dirty="0"/>
              <a:t>1890’s: Heinrich </a:t>
            </a:r>
            <a:r>
              <a:rPr lang="en-US" dirty="0" err="1"/>
              <a:t>Dreser</a:t>
            </a:r>
            <a:r>
              <a:rPr lang="en-US" dirty="0"/>
              <a:t> of Bayer Laboratories in the Rhineland found it more powerful than morphine and easier to cross the blood-brain barrier, thus lesser quantities needed, thus it would be less addictive</a:t>
            </a:r>
          </a:p>
          <a:p>
            <a:r>
              <a:rPr lang="en-US" dirty="0"/>
              <a:t>1898: Bayer launched the new drug – should it be called “</a:t>
            </a:r>
            <a:r>
              <a:rPr lang="en-US" dirty="0" err="1"/>
              <a:t>wunderlich</a:t>
            </a:r>
            <a:r>
              <a:rPr lang="en-US" dirty="0"/>
              <a:t>” or “</a:t>
            </a:r>
            <a:r>
              <a:rPr lang="en-US" dirty="0" err="1"/>
              <a:t>heroisch</a:t>
            </a:r>
            <a:r>
              <a:rPr lang="en-US" dirty="0"/>
              <a:t>”? – heroin, available without a prescription</a:t>
            </a:r>
          </a:p>
          <a:p>
            <a:r>
              <a:rPr lang="en-US" dirty="0"/>
              <a:t>Bayer Aspirin launched also but, because it could cause gastritis, required a prescription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fontScale="92500"/>
          </a:bodyPr>
          <a:lstStyle/>
          <a:p>
            <a:r>
              <a:rPr lang="en-US" dirty="0"/>
              <a:t>Early 1900’s: international opium crisis – resulted in the First International Opium Convention in 1912 held at the Hague</a:t>
            </a:r>
          </a:p>
          <a:p>
            <a:r>
              <a:rPr lang="en-US" sz="2400" b="1" dirty="0">
                <a:latin typeface="Times New Roman" pitchFamily="-107" charset="0"/>
              </a:rPr>
              <a:t>Harrison Act of 1914</a:t>
            </a:r>
            <a:r>
              <a:rPr lang="en-US" sz="2400" dirty="0">
                <a:latin typeface="Times New Roman" pitchFamily="-107" charset="0"/>
              </a:rPr>
              <a:t> made sale and transfer of narcotic drugs subject to taxes and fees; US’s bow to Hague Convention</a:t>
            </a:r>
          </a:p>
          <a:p>
            <a:r>
              <a:rPr lang="en-US" sz="2400" b="1" dirty="0">
                <a:latin typeface="Times New Roman" pitchFamily="-107" charset="0"/>
              </a:rPr>
              <a:t>US Treasury Dept</a:t>
            </a:r>
            <a:r>
              <a:rPr lang="en-US" sz="2400" dirty="0">
                <a:latin typeface="Times New Roman" pitchFamily="-107" charset="0"/>
              </a:rPr>
              <a:t>, viewing addiction as a moral and criminal  problem, used the Act to prosecute doctors, who were routinely prescribing narcotics for addicted individuals to help them</a:t>
            </a:r>
          </a:p>
          <a:p>
            <a:r>
              <a:rPr lang="en-US" sz="2400" b="1" dirty="0">
                <a:latin typeface="Times New Roman" pitchFamily="-107" charset="0"/>
              </a:rPr>
              <a:t>1923</a:t>
            </a:r>
            <a:r>
              <a:rPr lang="en-US" sz="2400" dirty="0">
                <a:latin typeface="Times New Roman" pitchFamily="-107" charset="0"/>
              </a:rPr>
              <a:t> all clinics meant to help addicts, as well as doctor prescribing, effectively eliminated</a:t>
            </a:r>
          </a:p>
          <a:p>
            <a:endParaRPr lang="en-US" sz="2400" dirty="0">
              <a:latin typeface="Times New Roman" pitchFamily="-107" charset="0"/>
            </a:endParaRPr>
          </a:p>
          <a:p>
            <a:endParaRPr lang="en-US" sz="2000" dirty="0">
              <a:latin typeface="Times New Roman" pitchFamily="-107"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lstStyle/>
          <a:p>
            <a:r>
              <a:rPr lang="en-US" sz="2400" b="1" dirty="0">
                <a:latin typeface="Times New Roman" pitchFamily="-107" charset="0"/>
              </a:rPr>
              <a:t>1935, ‘38 US Public Health Service</a:t>
            </a:r>
            <a:r>
              <a:rPr lang="en-US" sz="2400" dirty="0">
                <a:latin typeface="Times New Roman" pitchFamily="-107" charset="0"/>
              </a:rPr>
              <a:t> opens clinics in Lexington, KY, and Fort Worth, TX to treat addicts, via detoxification, but strong criminal element made these more like prisons</a:t>
            </a:r>
          </a:p>
          <a:p>
            <a:r>
              <a:rPr lang="en-US" sz="2400" b="1" dirty="0">
                <a:latin typeface="Times New Roman" pitchFamily="-107" charset="0"/>
              </a:rPr>
              <a:t>~1946 methadone</a:t>
            </a:r>
            <a:r>
              <a:rPr lang="en-US" sz="2400" dirty="0">
                <a:latin typeface="Times New Roman" pitchFamily="-107" charset="0"/>
              </a:rPr>
              <a:t> first synthesized in Germany, found to have properties similar to morphine but longer acting, and thus useful for opiate detoxification</a:t>
            </a:r>
          </a:p>
          <a:p>
            <a:endParaRPr lang="en-US" sz="2000" dirty="0">
              <a:latin typeface="Times New Roman" pitchFamily="-107" charset="0"/>
            </a:endParaRP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a:bodyPr>
          <a:lstStyle/>
          <a:p>
            <a:r>
              <a:rPr lang="en-US" sz="2400" dirty="0"/>
              <a:t>OK, let’s try the </a:t>
            </a:r>
            <a:r>
              <a:rPr lang="en-US" sz="2400" dirty="0" err="1"/>
              <a:t>thebaine</a:t>
            </a:r>
            <a:r>
              <a:rPr lang="en-US" sz="2400" dirty="0"/>
              <a:t> (named for Thebes in Egypt where poppy was grown) portion of opium</a:t>
            </a:r>
          </a:p>
          <a:p>
            <a:r>
              <a:rPr lang="en-US" sz="2400" dirty="0"/>
              <a:t>1916: synthetic version of </a:t>
            </a:r>
            <a:r>
              <a:rPr lang="en-US" sz="2400" dirty="0" err="1"/>
              <a:t>thebaine</a:t>
            </a:r>
            <a:r>
              <a:rPr lang="en-US" sz="2400" dirty="0"/>
              <a:t> = </a:t>
            </a:r>
            <a:r>
              <a:rPr lang="en-US" sz="2400" dirty="0" err="1"/>
              <a:t>oxycodone</a:t>
            </a:r>
            <a:endParaRPr lang="en-US" sz="2400" dirty="0"/>
          </a:p>
          <a:p>
            <a:r>
              <a:rPr lang="en-US" sz="2400" dirty="0"/>
              <a:t>1950’s: </a:t>
            </a:r>
            <a:r>
              <a:rPr lang="en-US" sz="2400" dirty="0" err="1"/>
              <a:t>oxycodone</a:t>
            </a:r>
            <a:r>
              <a:rPr lang="en-US" sz="2400" dirty="0"/>
              <a:t> introduced in America, ultimately followed by other synthetic derivatives</a:t>
            </a:r>
          </a:p>
          <a:p>
            <a:r>
              <a:rPr lang="en-US" sz="2400" b="1" dirty="0">
                <a:latin typeface="Times New Roman" pitchFamily="-107" charset="0"/>
              </a:rPr>
              <a:t>Mid-1950s Riverside Hospital</a:t>
            </a:r>
            <a:r>
              <a:rPr lang="en-US" sz="2400" dirty="0">
                <a:latin typeface="Times New Roman" pitchFamily="-107" charset="0"/>
              </a:rPr>
              <a:t> in NYC treated addicts using detoxification, with goal of abstinence  --  relapse rate &gt;90%</a:t>
            </a:r>
            <a:endParaRPr lang="en-US" sz="24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fontScale="92500"/>
          </a:bodyPr>
          <a:lstStyle/>
          <a:p>
            <a:r>
              <a:rPr lang="en-US" sz="2400" b="1" dirty="0">
                <a:latin typeface="Times New Roman" pitchFamily="-107" charset="0"/>
              </a:rPr>
              <a:t>1959 American Bar Assoc. and American Medical Assoc.</a:t>
            </a:r>
            <a:r>
              <a:rPr lang="en-US" sz="2400" dirty="0">
                <a:latin typeface="Times New Roman" pitchFamily="-107" charset="0"/>
              </a:rPr>
              <a:t> joint statement endorses setting up clinics for </a:t>
            </a:r>
            <a:r>
              <a:rPr lang="en-US" sz="2400" i="1" dirty="0">
                <a:latin typeface="Times New Roman" pitchFamily="-107" charset="0"/>
              </a:rPr>
              <a:t>treatment</a:t>
            </a:r>
            <a:r>
              <a:rPr lang="en-US" sz="2400" dirty="0">
                <a:latin typeface="Times New Roman" pitchFamily="-107" charset="0"/>
              </a:rPr>
              <a:t> of addicts at a time when urban ghettos had increasing heroin addiction with attendant deaths and crime</a:t>
            </a:r>
          </a:p>
          <a:p>
            <a:r>
              <a:rPr lang="en-US" sz="2400" b="1" dirty="0">
                <a:latin typeface="Times New Roman" pitchFamily="-107" charset="0"/>
              </a:rPr>
              <a:t>1963 Rockefeller Institute</a:t>
            </a:r>
            <a:r>
              <a:rPr lang="en-US" sz="2400" dirty="0">
                <a:latin typeface="Times New Roman" pitchFamily="-107" charset="0"/>
              </a:rPr>
              <a:t> asks Dr. Vincent </a:t>
            </a:r>
            <a:r>
              <a:rPr lang="en-US" sz="2400" b="1" dirty="0">
                <a:latin typeface="Times New Roman" pitchFamily="-107" charset="0"/>
              </a:rPr>
              <a:t>Dole</a:t>
            </a:r>
            <a:r>
              <a:rPr lang="en-US" sz="2400" dirty="0">
                <a:latin typeface="Times New Roman" pitchFamily="-107" charset="0"/>
              </a:rPr>
              <a:t> (researcher) and Dr. Marie </a:t>
            </a:r>
            <a:r>
              <a:rPr lang="en-US" sz="2400" b="1" dirty="0" err="1">
                <a:latin typeface="Times New Roman" pitchFamily="-107" charset="0"/>
              </a:rPr>
              <a:t>Nyswander</a:t>
            </a:r>
            <a:r>
              <a:rPr lang="en-US" sz="2400" dirty="0">
                <a:latin typeface="Times New Roman" pitchFamily="-107" charset="0"/>
              </a:rPr>
              <a:t> (psychiatrist who found psychotherapy of opiate addiction a failure) to undertake research</a:t>
            </a:r>
          </a:p>
          <a:p>
            <a:pPr lvl="1"/>
            <a:r>
              <a:rPr lang="en-US" sz="2400" b="1" dirty="0">
                <a:latin typeface="Times New Roman" pitchFamily="-107" charset="0"/>
              </a:rPr>
              <a:t>1972 FDA Regulations</a:t>
            </a:r>
            <a:r>
              <a:rPr lang="en-US" sz="2400" dirty="0">
                <a:latin typeface="Times New Roman" pitchFamily="-107" charset="0"/>
              </a:rPr>
              <a:t> governing use of methadone; DEA to oversee security and dispensing of the medication</a:t>
            </a:r>
          </a:p>
          <a:p>
            <a:endParaRPr lang="en-US" sz="2400" dirty="0">
              <a:latin typeface="Times New Roman" pitchFamily="-107" charset="0"/>
            </a:endParaRPr>
          </a:p>
          <a:p>
            <a:endParaRPr lang="en-US" sz="2400"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p>
        </p:txBody>
      </p:sp>
      <p:sp>
        <p:nvSpPr>
          <p:cNvPr id="3" name="Content Placeholder 2"/>
          <p:cNvSpPr>
            <a:spLocks noGrp="1"/>
          </p:cNvSpPr>
          <p:nvPr>
            <p:ph idx="1"/>
          </p:nvPr>
        </p:nvSpPr>
        <p:spPr/>
        <p:txBody>
          <a:bodyPr>
            <a:normAutofit/>
          </a:bodyPr>
          <a:lstStyle/>
          <a:p>
            <a:r>
              <a:rPr lang="en-US" dirty="0"/>
              <a:t>There is a serious opioid epidemic </a:t>
            </a:r>
          </a:p>
          <a:p>
            <a:r>
              <a:rPr lang="en-US" dirty="0"/>
              <a:t>It’s not the first one we’ve had</a:t>
            </a:r>
          </a:p>
          <a:p>
            <a:r>
              <a:rPr lang="en-US" dirty="0"/>
              <a:t>400,000 people have died since 1999</a:t>
            </a:r>
          </a:p>
          <a:p>
            <a:r>
              <a:rPr lang="en-US" dirty="0"/>
              <a:t>Any measures that can affect the continued staggering death rate are worth considering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Dole’s and Nyswander’s Findings</a:t>
            </a:r>
          </a:p>
        </p:txBody>
      </p:sp>
      <p:sp>
        <p:nvSpPr>
          <p:cNvPr id="222211" name="Rectangle 3"/>
          <p:cNvSpPr>
            <a:spLocks noGrp="1" noChangeArrowheads="1"/>
          </p:cNvSpPr>
          <p:nvPr>
            <p:ph type="body" idx="1"/>
          </p:nvPr>
        </p:nvSpPr>
        <p:spPr/>
        <p:txBody>
          <a:bodyPr lIns="92075" tIns="46038" rIns="92075" bIns="46038"/>
          <a:lstStyle/>
          <a:p>
            <a:pPr eaLnBrk="1" hangingPunct="1">
              <a:buFont typeface="Wingdings" charset="2"/>
              <a:buBlip>
                <a:blip r:embed="rId3"/>
              </a:buBlip>
              <a:defRPr/>
            </a:pPr>
            <a:r>
              <a:rPr lang="en-US">
                <a:solidFill>
                  <a:srgbClr val="000000"/>
                </a:solidFill>
                <a:effectLst>
                  <a:outerShdw blurRad="38100" dist="38100" dir="2700000" algn="tl">
                    <a:srgbClr val="FFFFFF"/>
                  </a:outerShdw>
                </a:effectLst>
                <a:ea typeface="+mn-ea"/>
                <a:cs typeface="+mn-cs"/>
              </a:rPr>
              <a:t>Morphine failed</a:t>
            </a:r>
            <a:r>
              <a:rPr lang="en-US">
                <a:ea typeface="+mn-ea"/>
                <a:cs typeface="+mn-cs"/>
              </a:rPr>
              <a:t> to stabilize addicts because they alternated between being “high” or “sick”</a:t>
            </a:r>
          </a:p>
          <a:p>
            <a:pPr eaLnBrk="1" hangingPunct="1">
              <a:buFont typeface="Wingdings" charset="2"/>
              <a:buBlip>
                <a:blip r:embed="rId3"/>
              </a:buBlip>
              <a:defRPr/>
            </a:pPr>
            <a:r>
              <a:rPr lang="en-US">
                <a:solidFill>
                  <a:srgbClr val="000000"/>
                </a:solidFill>
                <a:effectLst>
                  <a:outerShdw blurRad="38100" dist="38100" dir="2700000" algn="tl">
                    <a:srgbClr val="FFFFFF"/>
                  </a:outerShdw>
                </a:effectLst>
                <a:ea typeface="+mn-ea"/>
                <a:cs typeface="+mn-cs"/>
              </a:rPr>
              <a:t>Longer-acting methadone</a:t>
            </a:r>
            <a:r>
              <a:rPr lang="en-US">
                <a:ea typeface="+mn-ea"/>
                <a:cs typeface="+mn-cs"/>
              </a:rPr>
              <a:t> allowed once daily dosing and elimination of the ups and downs in mood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Line 2"/>
          <p:cNvSpPr>
            <a:spLocks noChangeShapeType="1"/>
          </p:cNvSpPr>
          <p:nvPr/>
        </p:nvSpPr>
        <p:spPr bwMode="auto">
          <a:xfrm>
            <a:off x="762000" y="1676400"/>
            <a:ext cx="0" cy="36576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27" name="Line 3"/>
          <p:cNvSpPr>
            <a:spLocks noChangeShapeType="1"/>
          </p:cNvSpPr>
          <p:nvPr/>
        </p:nvSpPr>
        <p:spPr bwMode="auto">
          <a:xfrm>
            <a:off x="762000" y="54864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28" name="Line 4"/>
          <p:cNvSpPr>
            <a:spLocks noChangeShapeType="1"/>
          </p:cNvSpPr>
          <p:nvPr/>
        </p:nvSpPr>
        <p:spPr bwMode="auto">
          <a:xfrm>
            <a:off x="762000" y="5105400"/>
            <a:ext cx="0" cy="3810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29" name="Line 5"/>
          <p:cNvSpPr>
            <a:spLocks noChangeShapeType="1"/>
          </p:cNvSpPr>
          <p:nvPr/>
        </p:nvSpPr>
        <p:spPr bwMode="auto">
          <a:xfrm flipV="1">
            <a:off x="914400" y="2590800"/>
            <a:ext cx="0" cy="28956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30" name="Arc 6"/>
          <p:cNvSpPr>
            <a:spLocks/>
          </p:cNvSpPr>
          <p:nvPr/>
        </p:nvSpPr>
        <p:spPr bwMode="auto">
          <a:xfrm>
            <a:off x="917575" y="2590800"/>
            <a:ext cx="5410200" cy="2895600"/>
          </a:xfrm>
          <a:custGeom>
            <a:avLst/>
            <a:gdLst>
              <a:gd name="T0" fmla="*/ 2147483647 w 21600"/>
              <a:gd name="T1" fmla="*/ 2147483647 h 21599"/>
              <a:gd name="T2" fmla="*/ 0 w 21600"/>
              <a:gd name="T3" fmla="*/ 0 h 21599"/>
              <a:gd name="T4" fmla="*/ 2147483647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28" y="21599"/>
                </a:moveTo>
                <a:cubicBezTo>
                  <a:pt x="9566" y="21505"/>
                  <a:pt x="-1" y="11862"/>
                  <a:pt x="-1" y="-1"/>
                </a:cubicBezTo>
              </a:path>
              <a:path w="21600" h="21599" stroke="0" extrusionOk="0">
                <a:moveTo>
                  <a:pt x="21428" y="21599"/>
                </a:moveTo>
                <a:cubicBezTo>
                  <a:pt x="9566" y="21505"/>
                  <a:pt x="-1" y="11862"/>
                  <a:pt x="-1" y="-1"/>
                </a:cubicBezTo>
                <a:lnTo>
                  <a:pt x="21600" y="0"/>
                </a:lnTo>
                <a:close/>
              </a:path>
            </a:pathLst>
          </a:custGeom>
          <a:noFill/>
          <a:ln w="12700" cap="rnd">
            <a:solidFill>
              <a:schemeClr val="tx1"/>
            </a:solidFill>
            <a:round/>
            <a:headEnd type="none" w="sm" len="sm"/>
            <a:tailEnd type="none" w="sm" len="sm"/>
          </a:ln>
        </p:spPr>
        <p:txBody>
          <a:bodyPr>
            <a:prstTxWarp prst="textNoShape">
              <a:avLst/>
            </a:prstTxWarp>
          </a:bodyPr>
          <a:lstStyle/>
          <a:p>
            <a:endParaRPr lang="en-US"/>
          </a:p>
        </p:txBody>
      </p:sp>
      <p:sp>
        <p:nvSpPr>
          <p:cNvPr id="77831" name="Line 7"/>
          <p:cNvSpPr>
            <a:spLocks noChangeShapeType="1"/>
          </p:cNvSpPr>
          <p:nvPr/>
        </p:nvSpPr>
        <p:spPr bwMode="auto">
          <a:xfrm>
            <a:off x="762000" y="44958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32" name="Line 8"/>
          <p:cNvSpPr>
            <a:spLocks noChangeShapeType="1"/>
          </p:cNvSpPr>
          <p:nvPr/>
        </p:nvSpPr>
        <p:spPr bwMode="auto">
          <a:xfrm>
            <a:off x="762000" y="35052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7833" name="Rectangle 9"/>
          <p:cNvSpPr>
            <a:spLocks noChangeArrowheads="1"/>
          </p:cNvSpPr>
          <p:nvPr/>
        </p:nvSpPr>
        <p:spPr bwMode="auto">
          <a:xfrm>
            <a:off x="822325" y="5470525"/>
            <a:ext cx="633413" cy="822325"/>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0</a:t>
            </a:r>
          </a:p>
          <a:p>
            <a:r>
              <a:rPr lang="en-US" sz="2400">
                <a:latin typeface="Times New Roman" pitchFamily="-107" charset="0"/>
              </a:rPr>
              <a:t>hrs.</a:t>
            </a:r>
          </a:p>
        </p:txBody>
      </p:sp>
      <p:sp>
        <p:nvSpPr>
          <p:cNvPr id="77834" name="Rectangle 10"/>
          <p:cNvSpPr>
            <a:spLocks noChangeArrowheads="1"/>
          </p:cNvSpPr>
          <p:nvPr/>
        </p:nvSpPr>
        <p:spPr bwMode="auto">
          <a:xfrm>
            <a:off x="6613525" y="5470525"/>
            <a:ext cx="633413" cy="822325"/>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24</a:t>
            </a:r>
          </a:p>
          <a:p>
            <a:r>
              <a:rPr lang="en-US" sz="2400">
                <a:latin typeface="Times New Roman" pitchFamily="-107" charset="0"/>
              </a:rPr>
              <a:t>hrs.</a:t>
            </a:r>
          </a:p>
        </p:txBody>
      </p:sp>
      <p:sp>
        <p:nvSpPr>
          <p:cNvPr id="77835" name="Rectangle 11"/>
          <p:cNvSpPr>
            <a:spLocks noChangeArrowheads="1"/>
          </p:cNvSpPr>
          <p:nvPr/>
        </p:nvSpPr>
        <p:spPr bwMode="auto">
          <a:xfrm>
            <a:off x="1431925" y="2087563"/>
            <a:ext cx="1171575"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“Loaded”</a:t>
            </a:r>
          </a:p>
        </p:txBody>
      </p:sp>
      <p:sp>
        <p:nvSpPr>
          <p:cNvPr id="77836" name="Rectangle 12"/>
          <p:cNvSpPr>
            <a:spLocks noChangeArrowheads="1"/>
          </p:cNvSpPr>
          <p:nvPr/>
        </p:nvSpPr>
        <p:spPr bwMode="auto">
          <a:xfrm>
            <a:off x="2574925" y="2697163"/>
            <a:ext cx="917575"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“High”</a:t>
            </a:r>
          </a:p>
        </p:txBody>
      </p:sp>
      <p:sp>
        <p:nvSpPr>
          <p:cNvPr id="77837" name="Rectangle 13"/>
          <p:cNvSpPr>
            <a:spLocks noChangeArrowheads="1"/>
          </p:cNvSpPr>
          <p:nvPr/>
        </p:nvSpPr>
        <p:spPr bwMode="auto">
          <a:xfrm>
            <a:off x="2727325" y="3489325"/>
            <a:ext cx="2190750" cy="822325"/>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Normal Range</a:t>
            </a:r>
          </a:p>
          <a:p>
            <a:r>
              <a:rPr lang="en-US" sz="2400">
                <a:latin typeface="Times New Roman" pitchFamily="-107" charset="0"/>
              </a:rPr>
              <a:t>“Comfort Zone”</a:t>
            </a:r>
          </a:p>
        </p:txBody>
      </p:sp>
      <p:sp>
        <p:nvSpPr>
          <p:cNvPr id="77838" name="Rectangle 14"/>
          <p:cNvSpPr>
            <a:spLocks noChangeArrowheads="1"/>
          </p:cNvSpPr>
          <p:nvPr/>
        </p:nvSpPr>
        <p:spPr bwMode="auto">
          <a:xfrm>
            <a:off x="3184525" y="4525963"/>
            <a:ext cx="3951288" cy="7016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Subjective w/d</a:t>
            </a:r>
          </a:p>
          <a:p>
            <a:r>
              <a:rPr lang="en-US" sz="2000">
                <a:latin typeface="Times New Roman" pitchFamily="-107" charset="0"/>
              </a:rPr>
              <a:t>                               “Sick”; Objective</a:t>
            </a:r>
          </a:p>
        </p:txBody>
      </p:sp>
      <p:sp>
        <p:nvSpPr>
          <p:cNvPr id="77839" name="Rectangle 15"/>
          <p:cNvSpPr>
            <a:spLocks noChangeArrowheads="1"/>
          </p:cNvSpPr>
          <p:nvPr/>
        </p:nvSpPr>
        <p:spPr bwMode="auto">
          <a:xfrm>
            <a:off x="6080125" y="5135563"/>
            <a:ext cx="565150"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w/d</a:t>
            </a:r>
          </a:p>
        </p:txBody>
      </p:sp>
      <p:sp>
        <p:nvSpPr>
          <p:cNvPr id="77840" name="Rectangle 16"/>
          <p:cNvSpPr>
            <a:spLocks noChangeArrowheads="1"/>
          </p:cNvSpPr>
          <p:nvPr/>
        </p:nvSpPr>
        <p:spPr bwMode="auto">
          <a:xfrm>
            <a:off x="2041525" y="6080125"/>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Time</a:t>
            </a:r>
          </a:p>
        </p:txBody>
      </p:sp>
      <p:sp>
        <p:nvSpPr>
          <p:cNvPr id="77841" name="Rectangle 17"/>
          <p:cNvSpPr>
            <a:spLocks noChangeArrowheads="1"/>
          </p:cNvSpPr>
          <p:nvPr/>
        </p:nvSpPr>
        <p:spPr bwMode="auto">
          <a:xfrm rot="-5400000">
            <a:off x="-778668" y="4020344"/>
            <a:ext cx="2265362" cy="457200"/>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Drug effect scale</a:t>
            </a:r>
          </a:p>
        </p:txBody>
      </p:sp>
      <p:sp>
        <p:nvSpPr>
          <p:cNvPr id="77842" name="Line 18"/>
          <p:cNvSpPr>
            <a:spLocks noChangeShapeType="1"/>
          </p:cNvSpPr>
          <p:nvPr/>
        </p:nvSpPr>
        <p:spPr bwMode="auto">
          <a:xfrm flipV="1">
            <a:off x="381000" y="2133600"/>
            <a:ext cx="0" cy="609600"/>
          </a:xfrm>
          <a:prstGeom prst="line">
            <a:avLst/>
          </a:prstGeom>
          <a:noFill/>
          <a:ln w="76200">
            <a:solidFill>
              <a:schemeClr val="tx1"/>
            </a:solidFill>
            <a:round/>
            <a:headEnd type="none" w="sm" len="sm"/>
            <a:tailEnd type="stealth" w="med" len="lg"/>
          </a:ln>
        </p:spPr>
        <p:txBody>
          <a:bodyPr>
            <a:prstTxWarp prst="textNoShape">
              <a:avLst/>
            </a:prstTxWarp>
          </a:bodyPr>
          <a:lstStyle/>
          <a:p>
            <a:endParaRPr lang="en-US"/>
          </a:p>
        </p:txBody>
      </p:sp>
      <p:sp>
        <p:nvSpPr>
          <p:cNvPr id="77843" name="Line 19"/>
          <p:cNvSpPr>
            <a:spLocks noChangeShapeType="1"/>
          </p:cNvSpPr>
          <p:nvPr/>
        </p:nvSpPr>
        <p:spPr bwMode="auto">
          <a:xfrm>
            <a:off x="3200400" y="6324600"/>
            <a:ext cx="1143000" cy="0"/>
          </a:xfrm>
          <a:prstGeom prst="line">
            <a:avLst/>
          </a:prstGeom>
          <a:noFill/>
          <a:ln w="76200">
            <a:solidFill>
              <a:schemeClr val="tx1"/>
            </a:solidFill>
            <a:round/>
            <a:headEnd type="none" w="sm" len="sm"/>
            <a:tailEnd type="stealth" w="med" len="lg"/>
          </a:ln>
        </p:spPr>
        <p:txBody>
          <a:bodyPr>
            <a:prstTxWarp prst="textNoShape">
              <a:avLst/>
            </a:prstTxWarp>
          </a:bodyPr>
          <a:lstStyle/>
          <a:p>
            <a:endParaRPr lang="en-US"/>
          </a:p>
        </p:txBody>
      </p:sp>
      <p:sp>
        <p:nvSpPr>
          <p:cNvPr id="224276" name="Rectangle 20"/>
          <p:cNvSpPr>
            <a:spLocks noChangeArrowheads="1"/>
          </p:cNvSpPr>
          <p:nvPr/>
        </p:nvSpPr>
        <p:spPr bwMode="auto">
          <a:xfrm>
            <a:off x="1203325" y="579438"/>
            <a:ext cx="7216775" cy="579437"/>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3200" b="1">
                <a:solidFill>
                  <a:srgbClr val="000000"/>
                </a:solidFill>
                <a:effectLst>
                  <a:outerShdw blurRad="38100" dist="38100" dir="2700000" algn="tl">
                    <a:srgbClr val="FFFFFF"/>
                  </a:outerShdw>
                </a:effectLst>
                <a:latin typeface="Times New Roman" charset="0"/>
              </a:rPr>
              <a:t>Heroin-Simulated 24-Hr. Dose/Response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Line 2"/>
          <p:cNvSpPr>
            <a:spLocks noChangeShapeType="1"/>
          </p:cNvSpPr>
          <p:nvPr/>
        </p:nvSpPr>
        <p:spPr bwMode="auto">
          <a:xfrm>
            <a:off x="762000" y="1676400"/>
            <a:ext cx="0" cy="36576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75" name="Line 3"/>
          <p:cNvSpPr>
            <a:spLocks noChangeShapeType="1"/>
          </p:cNvSpPr>
          <p:nvPr/>
        </p:nvSpPr>
        <p:spPr bwMode="auto">
          <a:xfrm>
            <a:off x="762000" y="54864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76" name="Line 4"/>
          <p:cNvSpPr>
            <a:spLocks noChangeShapeType="1"/>
          </p:cNvSpPr>
          <p:nvPr/>
        </p:nvSpPr>
        <p:spPr bwMode="auto">
          <a:xfrm>
            <a:off x="762000" y="5105400"/>
            <a:ext cx="0" cy="3810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77" name="Line 5"/>
          <p:cNvSpPr>
            <a:spLocks noChangeShapeType="1"/>
          </p:cNvSpPr>
          <p:nvPr/>
        </p:nvSpPr>
        <p:spPr bwMode="auto">
          <a:xfrm flipV="1">
            <a:off x="914400" y="2590800"/>
            <a:ext cx="0" cy="28956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78" name="Arc 6"/>
          <p:cNvSpPr>
            <a:spLocks/>
          </p:cNvSpPr>
          <p:nvPr/>
        </p:nvSpPr>
        <p:spPr bwMode="auto">
          <a:xfrm>
            <a:off x="917575" y="2590800"/>
            <a:ext cx="5410200" cy="2895600"/>
          </a:xfrm>
          <a:custGeom>
            <a:avLst/>
            <a:gdLst>
              <a:gd name="T0" fmla="*/ 2147483647 w 21600"/>
              <a:gd name="T1" fmla="*/ 2147483647 h 21599"/>
              <a:gd name="T2" fmla="*/ 0 w 21600"/>
              <a:gd name="T3" fmla="*/ 0 h 21599"/>
              <a:gd name="T4" fmla="*/ 2147483647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28" y="21599"/>
                </a:moveTo>
                <a:cubicBezTo>
                  <a:pt x="9566" y="21505"/>
                  <a:pt x="-1" y="11862"/>
                  <a:pt x="-1" y="-1"/>
                </a:cubicBezTo>
              </a:path>
              <a:path w="21600" h="21599" stroke="0" extrusionOk="0">
                <a:moveTo>
                  <a:pt x="21428" y="21599"/>
                </a:moveTo>
                <a:cubicBezTo>
                  <a:pt x="9566" y="21505"/>
                  <a:pt x="-1" y="11862"/>
                  <a:pt x="-1" y="-1"/>
                </a:cubicBezTo>
                <a:lnTo>
                  <a:pt x="21600" y="0"/>
                </a:lnTo>
                <a:close/>
              </a:path>
            </a:pathLst>
          </a:custGeom>
          <a:noFill/>
          <a:ln w="12700" cap="rnd">
            <a:solidFill>
              <a:schemeClr val="tx1"/>
            </a:solidFill>
            <a:round/>
            <a:headEnd type="none" w="sm" len="sm"/>
            <a:tailEnd type="none" w="sm" len="sm"/>
          </a:ln>
        </p:spPr>
        <p:txBody>
          <a:bodyPr>
            <a:prstTxWarp prst="textNoShape">
              <a:avLst/>
            </a:prstTxWarp>
          </a:bodyPr>
          <a:lstStyle/>
          <a:p>
            <a:endParaRPr lang="en-US"/>
          </a:p>
        </p:txBody>
      </p:sp>
      <p:sp>
        <p:nvSpPr>
          <p:cNvPr id="79879" name="Line 7"/>
          <p:cNvSpPr>
            <a:spLocks noChangeShapeType="1"/>
          </p:cNvSpPr>
          <p:nvPr/>
        </p:nvSpPr>
        <p:spPr bwMode="auto">
          <a:xfrm>
            <a:off x="762000" y="44958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80" name="Line 8"/>
          <p:cNvSpPr>
            <a:spLocks noChangeShapeType="1"/>
          </p:cNvSpPr>
          <p:nvPr/>
        </p:nvSpPr>
        <p:spPr bwMode="auto">
          <a:xfrm>
            <a:off x="762000" y="3505200"/>
            <a:ext cx="6248400" cy="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81" name="Rectangle 9"/>
          <p:cNvSpPr>
            <a:spLocks noChangeArrowheads="1"/>
          </p:cNvSpPr>
          <p:nvPr/>
        </p:nvSpPr>
        <p:spPr bwMode="auto">
          <a:xfrm>
            <a:off x="822325" y="5470525"/>
            <a:ext cx="633413" cy="822325"/>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0</a:t>
            </a:r>
          </a:p>
          <a:p>
            <a:r>
              <a:rPr lang="en-US" sz="2400">
                <a:latin typeface="Times New Roman" pitchFamily="-107" charset="0"/>
              </a:rPr>
              <a:t>hrs.</a:t>
            </a:r>
          </a:p>
        </p:txBody>
      </p:sp>
      <p:sp>
        <p:nvSpPr>
          <p:cNvPr id="79882" name="Rectangle 10"/>
          <p:cNvSpPr>
            <a:spLocks noChangeArrowheads="1"/>
          </p:cNvSpPr>
          <p:nvPr/>
        </p:nvSpPr>
        <p:spPr bwMode="auto">
          <a:xfrm>
            <a:off x="6613525" y="5470525"/>
            <a:ext cx="633413" cy="822325"/>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24</a:t>
            </a:r>
          </a:p>
          <a:p>
            <a:r>
              <a:rPr lang="en-US" sz="2400">
                <a:latin typeface="Times New Roman" pitchFamily="-107" charset="0"/>
              </a:rPr>
              <a:t>hrs.</a:t>
            </a:r>
          </a:p>
        </p:txBody>
      </p:sp>
      <p:sp>
        <p:nvSpPr>
          <p:cNvPr id="79883" name="Rectangle 11"/>
          <p:cNvSpPr>
            <a:spLocks noChangeArrowheads="1"/>
          </p:cNvSpPr>
          <p:nvPr/>
        </p:nvSpPr>
        <p:spPr bwMode="auto">
          <a:xfrm>
            <a:off x="1431925" y="2087563"/>
            <a:ext cx="1171575"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“Loaded”</a:t>
            </a:r>
          </a:p>
        </p:txBody>
      </p:sp>
      <p:sp>
        <p:nvSpPr>
          <p:cNvPr id="79884" name="Rectangle 12"/>
          <p:cNvSpPr>
            <a:spLocks noChangeArrowheads="1"/>
          </p:cNvSpPr>
          <p:nvPr/>
        </p:nvSpPr>
        <p:spPr bwMode="auto">
          <a:xfrm>
            <a:off x="2574925" y="2697163"/>
            <a:ext cx="917575"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“High”</a:t>
            </a:r>
          </a:p>
        </p:txBody>
      </p:sp>
      <p:sp>
        <p:nvSpPr>
          <p:cNvPr id="79885" name="Rectangle 13"/>
          <p:cNvSpPr>
            <a:spLocks noChangeArrowheads="1"/>
          </p:cNvSpPr>
          <p:nvPr/>
        </p:nvSpPr>
        <p:spPr bwMode="auto">
          <a:xfrm>
            <a:off x="2727325" y="3489325"/>
            <a:ext cx="4330700" cy="457200"/>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Normal Range -- “Comfort Zone”</a:t>
            </a:r>
          </a:p>
        </p:txBody>
      </p:sp>
      <p:sp>
        <p:nvSpPr>
          <p:cNvPr id="79886" name="Rectangle 14"/>
          <p:cNvSpPr>
            <a:spLocks noChangeArrowheads="1"/>
          </p:cNvSpPr>
          <p:nvPr/>
        </p:nvSpPr>
        <p:spPr bwMode="auto">
          <a:xfrm>
            <a:off x="3184525" y="4525963"/>
            <a:ext cx="3951288" cy="7016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Subjective w/d</a:t>
            </a:r>
          </a:p>
          <a:p>
            <a:r>
              <a:rPr lang="en-US" sz="2000">
                <a:latin typeface="Times New Roman" pitchFamily="-107" charset="0"/>
              </a:rPr>
              <a:t>                               “Sick”; Objective</a:t>
            </a:r>
          </a:p>
        </p:txBody>
      </p:sp>
      <p:sp>
        <p:nvSpPr>
          <p:cNvPr id="79887" name="Rectangle 15"/>
          <p:cNvSpPr>
            <a:spLocks noChangeArrowheads="1"/>
          </p:cNvSpPr>
          <p:nvPr/>
        </p:nvSpPr>
        <p:spPr bwMode="auto">
          <a:xfrm>
            <a:off x="6080125" y="5135563"/>
            <a:ext cx="565150"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w/d</a:t>
            </a:r>
          </a:p>
        </p:txBody>
      </p:sp>
      <p:sp>
        <p:nvSpPr>
          <p:cNvPr id="79888" name="Rectangle 16"/>
          <p:cNvSpPr>
            <a:spLocks noChangeArrowheads="1"/>
          </p:cNvSpPr>
          <p:nvPr/>
        </p:nvSpPr>
        <p:spPr bwMode="auto">
          <a:xfrm>
            <a:off x="2041525" y="6080125"/>
            <a:ext cx="827088" cy="457200"/>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Time</a:t>
            </a:r>
          </a:p>
        </p:txBody>
      </p:sp>
      <p:sp>
        <p:nvSpPr>
          <p:cNvPr id="79889" name="Rectangle 17"/>
          <p:cNvSpPr>
            <a:spLocks noChangeArrowheads="1"/>
          </p:cNvSpPr>
          <p:nvPr/>
        </p:nvSpPr>
        <p:spPr bwMode="auto">
          <a:xfrm rot="-5400000">
            <a:off x="-778668" y="4020344"/>
            <a:ext cx="2265362" cy="457200"/>
          </a:xfrm>
          <a:prstGeom prst="rect">
            <a:avLst/>
          </a:prstGeom>
          <a:noFill/>
          <a:ln w="9525">
            <a:noFill/>
            <a:miter lim="800000"/>
            <a:headEnd/>
            <a:tailEnd/>
          </a:ln>
        </p:spPr>
        <p:txBody>
          <a:bodyPr wrap="none" lIns="92075" tIns="46038" rIns="92075" bIns="46038">
            <a:prstTxWarp prst="textNoShape">
              <a:avLst/>
            </a:prstTxWarp>
            <a:spAutoFit/>
          </a:bodyPr>
          <a:lstStyle/>
          <a:p>
            <a:r>
              <a:rPr lang="en-US" sz="2400">
                <a:latin typeface="Times New Roman" pitchFamily="-107" charset="0"/>
              </a:rPr>
              <a:t>Drug effect scale</a:t>
            </a:r>
          </a:p>
        </p:txBody>
      </p:sp>
      <p:sp>
        <p:nvSpPr>
          <p:cNvPr id="79890" name="Line 18"/>
          <p:cNvSpPr>
            <a:spLocks noChangeShapeType="1"/>
          </p:cNvSpPr>
          <p:nvPr/>
        </p:nvSpPr>
        <p:spPr bwMode="auto">
          <a:xfrm flipV="1">
            <a:off x="381000" y="2133600"/>
            <a:ext cx="0" cy="609600"/>
          </a:xfrm>
          <a:prstGeom prst="line">
            <a:avLst/>
          </a:prstGeom>
          <a:noFill/>
          <a:ln w="76200">
            <a:solidFill>
              <a:schemeClr val="tx1"/>
            </a:solidFill>
            <a:round/>
            <a:headEnd type="none" w="sm" len="sm"/>
            <a:tailEnd type="stealth" w="med" len="lg"/>
          </a:ln>
        </p:spPr>
        <p:txBody>
          <a:bodyPr>
            <a:prstTxWarp prst="textNoShape">
              <a:avLst/>
            </a:prstTxWarp>
          </a:bodyPr>
          <a:lstStyle/>
          <a:p>
            <a:endParaRPr lang="en-US"/>
          </a:p>
        </p:txBody>
      </p:sp>
      <p:sp>
        <p:nvSpPr>
          <p:cNvPr id="79891" name="Line 19"/>
          <p:cNvSpPr>
            <a:spLocks noChangeShapeType="1"/>
          </p:cNvSpPr>
          <p:nvPr/>
        </p:nvSpPr>
        <p:spPr bwMode="auto">
          <a:xfrm>
            <a:off x="3200400" y="6324600"/>
            <a:ext cx="1143000" cy="0"/>
          </a:xfrm>
          <a:prstGeom prst="line">
            <a:avLst/>
          </a:prstGeom>
          <a:noFill/>
          <a:ln w="76200">
            <a:solidFill>
              <a:schemeClr val="tx1"/>
            </a:solidFill>
            <a:round/>
            <a:headEnd type="none" w="sm" len="sm"/>
            <a:tailEnd type="stealth" w="med" len="lg"/>
          </a:ln>
        </p:spPr>
        <p:txBody>
          <a:bodyPr>
            <a:prstTxWarp prst="textNoShape">
              <a:avLst/>
            </a:prstTxWarp>
          </a:bodyPr>
          <a:lstStyle/>
          <a:p>
            <a:endParaRPr lang="en-US"/>
          </a:p>
        </p:txBody>
      </p:sp>
      <p:sp>
        <p:nvSpPr>
          <p:cNvPr id="226324" name="Rectangle 20"/>
          <p:cNvSpPr>
            <a:spLocks noChangeArrowheads="1"/>
          </p:cNvSpPr>
          <p:nvPr/>
        </p:nvSpPr>
        <p:spPr bwMode="auto">
          <a:xfrm>
            <a:off x="1203325" y="579438"/>
            <a:ext cx="7296150" cy="579437"/>
          </a:xfrm>
          <a:prstGeom prst="rect">
            <a:avLst/>
          </a:prstGeom>
          <a:noFill/>
          <a:ln w="9525">
            <a:noFill/>
            <a:miter lim="800000"/>
            <a:headEnd/>
            <a:tailEnd/>
          </a:ln>
          <a:effectLst/>
        </p:spPr>
        <p:txBody>
          <a:bodyPr wrap="none" lIns="92075" tIns="46038" rIns="92075" bIns="46038">
            <a:prstTxWarp prst="textNoShape">
              <a:avLst/>
            </a:prstTxWarp>
            <a:spAutoFit/>
          </a:bodyPr>
          <a:lstStyle/>
          <a:p>
            <a:pPr>
              <a:defRPr/>
            </a:pPr>
            <a:r>
              <a:rPr lang="en-US" sz="3200" b="1">
                <a:solidFill>
                  <a:srgbClr val="000000"/>
                </a:solidFill>
                <a:effectLst>
                  <a:outerShdw blurRad="38100" dist="38100" dir="2700000" algn="tl">
                    <a:srgbClr val="FFFFFF"/>
                  </a:outerShdw>
                </a:effectLst>
                <a:latin typeface="Times New Roman" charset="0"/>
              </a:rPr>
              <a:t>Methadone 24 Hour……..at Steady State</a:t>
            </a:r>
          </a:p>
        </p:txBody>
      </p:sp>
      <p:sp>
        <p:nvSpPr>
          <p:cNvPr id="79893" name="Arc 21"/>
          <p:cNvSpPr>
            <a:spLocks/>
          </p:cNvSpPr>
          <p:nvPr/>
        </p:nvSpPr>
        <p:spPr bwMode="auto">
          <a:xfrm>
            <a:off x="914400" y="3733800"/>
            <a:ext cx="457200" cy="1593850"/>
          </a:xfrm>
          <a:custGeom>
            <a:avLst/>
            <a:gdLst>
              <a:gd name="T0" fmla="*/ 3413972 w 21600"/>
              <a:gd name="T1" fmla="*/ 2147483647 h 22449"/>
              <a:gd name="T2" fmla="*/ 2147483647 w 21600"/>
              <a:gd name="T3" fmla="*/ 0 h 22449"/>
              <a:gd name="T4" fmla="*/ 2147483647 w 21600"/>
              <a:gd name="T5" fmla="*/ 2147483647 h 22449"/>
              <a:gd name="T6" fmla="*/ 0 60000 65536"/>
              <a:gd name="T7" fmla="*/ 0 60000 65536"/>
              <a:gd name="T8" fmla="*/ 0 60000 65536"/>
              <a:gd name="T9" fmla="*/ 0 w 21600"/>
              <a:gd name="T10" fmla="*/ 0 h 22449"/>
              <a:gd name="T11" fmla="*/ 21600 w 21600"/>
              <a:gd name="T12" fmla="*/ 22449 h 22449"/>
            </a:gdLst>
            <a:ahLst/>
            <a:cxnLst>
              <a:cxn ang="T6">
                <a:pos x="T0" y="T1"/>
              </a:cxn>
              <a:cxn ang="T7">
                <a:pos x="T2" y="T3"/>
              </a:cxn>
              <a:cxn ang="T8">
                <a:pos x="T4" y="T5"/>
              </a:cxn>
            </a:cxnLst>
            <a:rect l="T9" t="T10" r="T11" b="T12"/>
            <a:pathLst>
              <a:path w="21600" h="22449" fill="none" extrusionOk="0">
                <a:moveTo>
                  <a:pt x="16" y="22449"/>
                </a:moveTo>
                <a:cubicBezTo>
                  <a:pt x="5" y="22166"/>
                  <a:pt x="0" y="21883"/>
                  <a:pt x="0" y="21600"/>
                </a:cubicBezTo>
                <a:cubicBezTo>
                  <a:pt x="0" y="9699"/>
                  <a:pt x="9625" y="41"/>
                  <a:pt x="21525" y="0"/>
                </a:cubicBezTo>
              </a:path>
              <a:path w="21600" h="22449" stroke="0" extrusionOk="0">
                <a:moveTo>
                  <a:pt x="16" y="22449"/>
                </a:moveTo>
                <a:cubicBezTo>
                  <a:pt x="5" y="22166"/>
                  <a:pt x="0" y="21883"/>
                  <a:pt x="0" y="21600"/>
                </a:cubicBezTo>
                <a:cubicBezTo>
                  <a:pt x="0" y="9699"/>
                  <a:pt x="9625" y="41"/>
                  <a:pt x="21525" y="0"/>
                </a:cubicBezTo>
                <a:lnTo>
                  <a:pt x="21600" y="21600"/>
                </a:lnTo>
                <a:close/>
              </a:path>
            </a:pathLst>
          </a:custGeom>
          <a:noFill/>
          <a:ln w="12700" cap="rnd">
            <a:solidFill>
              <a:schemeClr val="tx1"/>
            </a:solidFill>
            <a:round/>
            <a:headEnd type="none" w="sm" len="sm"/>
            <a:tailEnd type="none" w="sm" len="sm"/>
          </a:ln>
        </p:spPr>
        <p:txBody>
          <a:bodyPr>
            <a:prstTxWarp prst="textNoShape">
              <a:avLst/>
            </a:prstTxWarp>
          </a:bodyPr>
          <a:lstStyle/>
          <a:p>
            <a:endParaRPr lang="en-US"/>
          </a:p>
        </p:txBody>
      </p:sp>
      <p:sp>
        <p:nvSpPr>
          <p:cNvPr id="79894" name="Line 22"/>
          <p:cNvSpPr>
            <a:spLocks noChangeShapeType="1"/>
          </p:cNvSpPr>
          <p:nvPr/>
        </p:nvSpPr>
        <p:spPr bwMode="auto">
          <a:xfrm>
            <a:off x="1371600" y="3733800"/>
            <a:ext cx="5486400" cy="609600"/>
          </a:xfrm>
          <a:prstGeom prst="line">
            <a:avLst/>
          </a:prstGeom>
          <a:noFill/>
          <a:ln w="12700">
            <a:solidFill>
              <a:schemeClr val="tx1"/>
            </a:solidFill>
            <a:round/>
            <a:headEnd type="none" w="sm" len="sm"/>
            <a:tailEnd type="none" w="sm" len="sm"/>
          </a:ln>
        </p:spPr>
        <p:txBody>
          <a:bodyPr>
            <a:prstTxWarp prst="textNoShape">
              <a:avLst/>
            </a:prstTxWarp>
          </a:bodyPr>
          <a:lstStyle/>
          <a:p>
            <a:endParaRPr lang="en-US"/>
          </a:p>
        </p:txBody>
      </p:sp>
      <p:sp>
        <p:nvSpPr>
          <p:cNvPr id="79895" name="Rectangle 23"/>
          <p:cNvSpPr>
            <a:spLocks noChangeArrowheads="1"/>
          </p:cNvSpPr>
          <p:nvPr/>
        </p:nvSpPr>
        <p:spPr bwMode="auto">
          <a:xfrm>
            <a:off x="6537325" y="3992563"/>
            <a:ext cx="1298575" cy="396875"/>
          </a:xfrm>
          <a:prstGeom prst="rect">
            <a:avLst/>
          </a:prstGeom>
          <a:noFill/>
          <a:ln w="9525">
            <a:noFill/>
            <a:miter lim="800000"/>
            <a:headEnd/>
            <a:tailEnd/>
          </a:ln>
        </p:spPr>
        <p:txBody>
          <a:bodyPr wrap="none" lIns="92075" tIns="46038" rIns="92075" bIns="46038">
            <a:prstTxWarp prst="textNoShape">
              <a:avLst/>
            </a:prstTxWarp>
            <a:spAutoFit/>
          </a:bodyPr>
          <a:lstStyle/>
          <a:p>
            <a:r>
              <a:rPr lang="en-US" sz="2000">
                <a:latin typeface="Times New Roman" pitchFamily="-107" charset="0"/>
              </a:rPr>
              <a:t>methadone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Findings (cont.)</a:t>
            </a:r>
          </a:p>
        </p:txBody>
      </p:sp>
      <p:sp>
        <p:nvSpPr>
          <p:cNvPr id="228355" name="Rectangle 3"/>
          <p:cNvSpPr>
            <a:spLocks noGrp="1" noChangeArrowheads="1"/>
          </p:cNvSpPr>
          <p:nvPr>
            <p:ph type="body" idx="1"/>
          </p:nvPr>
        </p:nvSpPr>
        <p:spPr/>
        <p:txBody>
          <a:bodyPr lIns="92075" tIns="46038" rIns="92075" bIns="46038"/>
          <a:lstStyle/>
          <a:p>
            <a:pPr eaLnBrk="1" hangingPunct="1">
              <a:buFont typeface="Wingdings" charset="2"/>
              <a:buBlip>
                <a:blip r:embed="rId3"/>
              </a:buBlip>
              <a:defRPr/>
            </a:pPr>
            <a:r>
              <a:rPr lang="en-US">
                <a:ea typeface="+mn-ea"/>
                <a:cs typeface="+mn-cs"/>
              </a:rPr>
              <a:t>Doses of 80-120 mg. “blocked” the euphoria from a typical heroin dose </a:t>
            </a:r>
          </a:p>
          <a:p>
            <a:pPr eaLnBrk="1" hangingPunct="1">
              <a:buFont typeface="Wingdings" charset="2"/>
              <a:buBlip>
                <a:blip r:embed="rId3"/>
              </a:buBlip>
              <a:defRPr/>
            </a:pPr>
            <a:r>
              <a:rPr lang="en-US">
                <a:ea typeface="+mn-ea"/>
                <a:cs typeface="+mn-cs"/>
              </a:rPr>
              <a:t>Methadone was safe and non-toxic, with only minimal side effects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10 Years of Continued Research Showed</a:t>
            </a:r>
          </a:p>
        </p:txBody>
      </p:sp>
      <p:sp>
        <p:nvSpPr>
          <p:cNvPr id="230403" name="Rectangle 3"/>
          <p:cNvSpPr>
            <a:spLocks noGrp="1" noChangeArrowheads="1"/>
          </p:cNvSpPr>
          <p:nvPr>
            <p:ph type="body" idx="1"/>
          </p:nvPr>
        </p:nvSpPr>
        <p:spPr/>
        <p:txBody>
          <a:bodyPr lIns="92075" tIns="46038" rIns="92075" bIns="46038"/>
          <a:lstStyle/>
          <a:p>
            <a:pPr eaLnBrk="1" hangingPunct="1">
              <a:buFont typeface="Wingdings" charset="2"/>
              <a:buBlip>
                <a:blip r:embed="rId3"/>
              </a:buBlip>
              <a:defRPr/>
            </a:pPr>
            <a:r>
              <a:rPr lang="en-US">
                <a:ea typeface="+mn-ea"/>
                <a:cs typeface="+mn-cs"/>
              </a:rPr>
              <a:t>Decrease in antisocial behavior measured by arrest and/or incarceration</a:t>
            </a:r>
          </a:p>
          <a:p>
            <a:pPr eaLnBrk="1" hangingPunct="1">
              <a:buFont typeface="Wingdings" charset="2"/>
              <a:buBlip>
                <a:blip r:embed="rId3"/>
              </a:buBlip>
              <a:defRPr/>
            </a:pPr>
            <a:r>
              <a:rPr lang="en-US">
                <a:ea typeface="+mn-ea"/>
                <a:cs typeface="+mn-cs"/>
              </a:rPr>
              <a:t>Increase in social productivity measured by employment and/or schooling or vocational training</a:t>
            </a:r>
          </a:p>
          <a:p>
            <a:pPr eaLnBrk="1" hangingPunct="1">
              <a:buFont typeface="Wingdings" charset="2"/>
              <a:buBlip>
                <a:blip r:embed="rId3"/>
              </a:buBlip>
              <a:defRPr/>
            </a:pPr>
            <a:r>
              <a:rPr lang="en-US">
                <a:ea typeface="+mn-ea"/>
                <a:cs typeface="+mn-cs"/>
              </a:rPr>
              <a:t>Clinical impression of freedom from heroin “hunger” confirmed by negative urine specimens after stabilization on methadone</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Research (cont.)</a:t>
            </a:r>
          </a:p>
        </p:txBody>
      </p:sp>
      <p:sp>
        <p:nvSpPr>
          <p:cNvPr id="232451" name="Rectangle 3"/>
          <p:cNvSpPr>
            <a:spLocks noGrp="1" noChangeArrowheads="1"/>
          </p:cNvSpPr>
          <p:nvPr>
            <p:ph type="body" idx="1"/>
          </p:nvPr>
        </p:nvSpPr>
        <p:spPr/>
        <p:txBody>
          <a:bodyPr lIns="92075" tIns="46038" rIns="92075" bIns="46038"/>
          <a:lstStyle/>
          <a:p>
            <a:pPr eaLnBrk="1" hangingPunct="1">
              <a:buFont typeface="Wingdings" charset="2"/>
              <a:buBlip>
                <a:blip r:embed="rId3"/>
              </a:buBlip>
              <a:defRPr/>
            </a:pPr>
            <a:r>
              <a:rPr lang="en-US">
                <a:ea typeface="+mn-ea"/>
                <a:cs typeface="+mn-cs"/>
              </a:rPr>
              <a:t>Recognition of, and willingness to accept help for, psychiatric and other problems, </a:t>
            </a:r>
            <a:r>
              <a:rPr lang="en-US" b="1">
                <a:ea typeface="+mn-ea"/>
                <a:cs typeface="+mn-cs"/>
              </a:rPr>
              <a:t>including those related to excessive use of alcohol or other drugs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lnSpcReduction="10000"/>
          </a:bodyPr>
          <a:lstStyle/>
          <a:p>
            <a:pPr>
              <a:buNone/>
            </a:pPr>
            <a:endParaRPr lang="en-US" dirty="0"/>
          </a:p>
          <a:p>
            <a:r>
              <a:rPr lang="en-US" sz="2400" b="1" dirty="0">
                <a:latin typeface="Times New Roman" pitchFamily="-107" charset="0"/>
              </a:rPr>
              <a:t>1970s-80s</a:t>
            </a:r>
            <a:r>
              <a:rPr lang="en-US" sz="2400" dirty="0">
                <a:latin typeface="Times New Roman" pitchFamily="-107" charset="0"/>
              </a:rPr>
              <a:t> awakening of a movement for treatment of addiction in general, primarily abstinence-based, and staffed by 12-step recovered counselors; stigma remains for use of “mood-altering” drugs of any kind;  this, plus society’s continued view of addiction as a criminal/moral problem inhibits use of methadone</a:t>
            </a:r>
          </a:p>
          <a:p>
            <a:r>
              <a:rPr lang="en-US" sz="2400" b="1" dirty="0">
                <a:latin typeface="Times New Roman" pitchFamily="-107" charset="0"/>
              </a:rPr>
              <a:t>1980s-90s HIV’s profound impact</a:t>
            </a:r>
            <a:r>
              <a:rPr lang="en-US" sz="2400" dirty="0">
                <a:latin typeface="Times New Roman" pitchFamily="-107" charset="0"/>
              </a:rPr>
              <a:t> plus unprecedented growth in the </a:t>
            </a:r>
            <a:r>
              <a:rPr lang="en-US" sz="2400" b="1" dirty="0">
                <a:latin typeface="Times New Roman" pitchFamily="-107" charset="0"/>
              </a:rPr>
              <a:t>science of neurobiology</a:t>
            </a:r>
            <a:r>
              <a:rPr lang="en-US" sz="2400" dirty="0">
                <a:latin typeface="Times New Roman" pitchFamily="-107" charset="0"/>
              </a:rPr>
              <a:t> allow a reconsideration of the possible benefits of methadone</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normAutofit/>
          </a:bodyPr>
          <a:lstStyle/>
          <a:p>
            <a:r>
              <a:rPr lang="en-US" sz="2400" b="1" dirty="0">
                <a:latin typeface="Times New Roman" pitchFamily="-107" charset="0"/>
              </a:rPr>
              <a:t>1993 LAAM (</a:t>
            </a:r>
            <a:r>
              <a:rPr lang="en-US" sz="2400" b="1" dirty="0" err="1">
                <a:latin typeface="Times New Roman" pitchFamily="-107" charset="0"/>
              </a:rPr>
              <a:t>levo-alpha-acetylmethadol</a:t>
            </a:r>
            <a:r>
              <a:rPr lang="en-US" sz="2400" b="1" dirty="0">
                <a:latin typeface="Times New Roman" pitchFamily="-107" charset="0"/>
              </a:rPr>
              <a:t>)</a:t>
            </a:r>
            <a:r>
              <a:rPr lang="en-US" sz="2400" dirty="0">
                <a:latin typeface="Times New Roman" pitchFamily="-107" charset="0"/>
              </a:rPr>
              <a:t>, developed in 1948, researched in 60s-70s, finally approved for use in opiate dependence</a:t>
            </a:r>
          </a:p>
          <a:p>
            <a:r>
              <a:rPr lang="en-US" sz="2400" b="1" dirty="0">
                <a:latin typeface="Times New Roman" pitchFamily="-107" charset="0"/>
              </a:rPr>
              <a:t>Multiple studies</a:t>
            </a:r>
            <a:r>
              <a:rPr lang="en-US" sz="2400" dirty="0">
                <a:latin typeface="Times New Roman" pitchFamily="-107" charset="0"/>
              </a:rPr>
              <a:t>, 70s-90s show </a:t>
            </a:r>
            <a:r>
              <a:rPr lang="en-US" sz="2400" dirty="0" err="1">
                <a:latin typeface="Times New Roman" pitchFamily="-107" charset="0"/>
              </a:rPr>
              <a:t>opioid</a:t>
            </a:r>
            <a:r>
              <a:rPr lang="en-US" sz="2400" dirty="0">
                <a:latin typeface="Times New Roman" pitchFamily="-107" charset="0"/>
              </a:rPr>
              <a:t> maintenance therapy is </a:t>
            </a:r>
            <a:r>
              <a:rPr lang="en-US" sz="2400" b="1" dirty="0">
                <a:latin typeface="Times New Roman" pitchFamily="-107" charset="0"/>
              </a:rPr>
              <a:t>cost-effective and beneficial</a:t>
            </a:r>
            <a:r>
              <a:rPr lang="en-US" sz="2400" dirty="0">
                <a:latin typeface="Times New Roman" pitchFamily="-107" charset="0"/>
              </a:rPr>
              <a:t> to society--benefit/cost ratios consistently in range of 4:1</a:t>
            </a:r>
            <a:endParaRPr lang="en-US" sz="2400" dirty="0"/>
          </a:p>
          <a:p>
            <a:r>
              <a:rPr lang="en-US" dirty="0"/>
              <a:t>1990’s: </a:t>
            </a:r>
            <a:r>
              <a:rPr lang="en-US" dirty="0" err="1"/>
              <a:t>OxyContin</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did we get here?</a:t>
            </a:r>
          </a:p>
        </p:txBody>
      </p:sp>
      <p:sp>
        <p:nvSpPr>
          <p:cNvPr id="3" name="Content Placeholder 2"/>
          <p:cNvSpPr>
            <a:spLocks noGrp="1"/>
          </p:cNvSpPr>
          <p:nvPr>
            <p:ph idx="1"/>
          </p:nvPr>
        </p:nvSpPr>
        <p:spPr/>
        <p:txBody>
          <a:bodyPr/>
          <a:lstStyle/>
          <a:p>
            <a:r>
              <a:rPr lang="en-US" sz="2400" b="1" dirty="0">
                <a:latin typeface="Times New Roman" pitchFamily="-107" charset="0"/>
              </a:rPr>
              <a:t>2001</a:t>
            </a:r>
            <a:r>
              <a:rPr lang="en-US" sz="2400" dirty="0">
                <a:latin typeface="Times New Roman" pitchFamily="-107" charset="0"/>
              </a:rPr>
              <a:t> management of </a:t>
            </a:r>
            <a:r>
              <a:rPr lang="en-US" sz="2400" dirty="0" err="1">
                <a:latin typeface="Times New Roman" pitchFamily="-107" charset="0"/>
              </a:rPr>
              <a:t>opioid</a:t>
            </a:r>
            <a:r>
              <a:rPr lang="en-US" sz="2400" dirty="0">
                <a:latin typeface="Times New Roman" pitchFamily="-107" charset="0"/>
              </a:rPr>
              <a:t> replacement transferred to </a:t>
            </a:r>
            <a:r>
              <a:rPr lang="en-US" sz="2400" b="1" dirty="0">
                <a:latin typeface="Times New Roman" pitchFamily="-107" charset="0"/>
              </a:rPr>
              <a:t>CSAT</a:t>
            </a:r>
            <a:r>
              <a:rPr lang="en-US" sz="2400" dirty="0">
                <a:latin typeface="Times New Roman" pitchFamily="-107" charset="0"/>
              </a:rPr>
              <a:t>, heralding an era of emphasis on helping addicts stop illicit drug use, rather than emphasizing ‘methadone-policing’</a:t>
            </a:r>
          </a:p>
          <a:p>
            <a:r>
              <a:rPr lang="en-US" sz="2400" b="1" dirty="0">
                <a:latin typeface="Times New Roman" pitchFamily="-107" charset="0"/>
              </a:rPr>
              <a:t>2002:</a:t>
            </a:r>
            <a:r>
              <a:rPr lang="en-US" sz="2400" dirty="0">
                <a:latin typeface="Times New Roman" pitchFamily="-107" charset="0"/>
              </a:rPr>
              <a:t> use of </a:t>
            </a:r>
            <a:r>
              <a:rPr lang="en-US" sz="2400" dirty="0" err="1">
                <a:latin typeface="Times New Roman" pitchFamily="-107" charset="0"/>
              </a:rPr>
              <a:t>buprenorphine</a:t>
            </a:r>
            <a:r>
              <a:rPr lang="en-US" sz="2400" dirty="0">
                <a:latin typeface="Times New Roman" pitchFamily="-107" charset="0"/>
              </a:rPr>
              <a:t>, a partial agonist, begins</a:t>
            </a:r>
          </a:p>
          <a:p>
            <a:r>
              <a:rPr lang="en-US" sz="2400" dirty="0"/>
              <a:t>2000’s: renewed </a:t>
            </a:r>
            <a:r>
              <a:rPr lang="en-US" sz="2400" dirty="0" err="1"/>
              <a:t>opioid</a:t>
            </a:r>
            <a:r>
              <a:rPr lang="en-US" sz="2400" dirty="0"/>
              <a:t> epidemic</a:t>
            </a:r>
            <a:endParaRPr lang="en-US" sz="2400" dirty="0">
              <a:latin typeface="Times New Roman" pitchFamily="-107" charset="0"/>
            </a:endParaRPr>
          </a:p>
          <a:p>
            <a:endParaRPr lang="en-US" sz="2000" dirty="0">
              <a:latin typeface="Times New Roman" pitchFamily="-107" charset="0"/>
            </a:endParaRP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Nomenclature</a:t>
            </a:r>
          </a:p>
        </p:txBody>
      </p:sp>
      <p:sp>
        <p:nvSpPr>
          <p:cNvPr id="3" name="Content Placeholder 2"/>
          <p:cNvSpPr>
            <a:spLocks noGrp="1"/>
          </p:cNvSpPr>
          <p:nvPr>
            <p:ph idx="1"/>
          </p:nvPr>
        </p:nvSpPr>
        <p:spPr/>
        <p:txBody>
          <a:bodyPr/>
          <a:lstStyle/>
          <a:p>
            <a:r>
              <a:rPr lang="en-US" dirty="0"/>
              <a:t>DSM-I through IV: </a:t>
            </a:r>
            <a:r>
              <a:rPr lang="en-US" dirty="0" err="1"/>
              <a:t>opioid</a:t>
            </a:r>
            <a:r>
              <a:rPr lang="en-US" dirty="0"/>
              <a:t> use, misuse, abuse, dependence</a:t>
            </a:r>
          </a:p>
          <a:p>
            <a:r>
              <a:rPr lang="en-US" dirty="0"/>
              <a:t>Addiction</a:t>
            </a:r>
          </a:p>
          <a:p>
            <a:r>
              <a:rPr lang="en-US" dirty="0"/>
              <a:t>DSM 5</a:t>
            </a:r>
          </a:p>
          <a:p>
            <a:r>
              <a:rPr lang="en-US" dirty="0" err="1"/>
              <a:t>Opioid</a:t>
            </a:r>
            <a:r>
              <a:rPr lang="en-US" dirty="0"/>
              <a:t> use disorder</a:t>
            </a:r>
          </a:p>
          <a:p>
            <a:r>
              <a:rPr lang="en-US" dirty="0"/>
              <a:t>The “disease” debate</a:t>
            </a:r>
          </a:p>
          <a:p>
            <a:r>
              <a:rPr lang="en-US" dirty="0"/>
              <a:t>Lawyers and doctors agreed publically in the 1950s that alcoholism is a disease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 (history)</a:t>
            </a:r>
          </a:p>
        </p:txBody>
      </p:sp>
      <p:sp>
        <p:nvSpPr>
          <p:cNvPr id="3" name="Content Placeholder 2"/>
          <p:cNvSpPr>
            <a:spLocks noGrp="1"/>
          </p:cNvSpPr>
          <p:nvPr>
            <p:ph idx="1"/>
          </p:nvPr>
        </p:nvSpPr>
        <p:spPr/>
        <p:txBody>
          <a:bodyPr>
            <a:normAutofit/>
          </a:bodyPr>
          <a:lstStyle/>
          <a:p>
            <a:r>
              <a:rPr lang="en-US" dirty="0"/>
              <a:t>Today’s subject: </a:t>
            </a:r>
            <a:r>
              <a:rPr lang="en-US" dirty="0" err="1"/>
              <a:t>opioid</a:t>
            </a:r>
            <a:r>
              <a:rPr lang="en-US" dirty="0"/>
              <a:t> use disorder</a:t>
            </a:r>
          </a:p>
          <a:p>
            <a:r>
              <a:rPr lang="en-US" dirty="0" err="1"/>
              <a:t>Opioid</a:t>
            </a:r>
            <a:r>
              <a:rPr lang="en-US" dirty="0"/>
              <a:t> drugs used for thousands of years</a:t>
            </a:r>
          </a:p>
          <a:p>
            <a:r>
              <a:rPr lang="en-US" dirty="0"/>
              <a:t>Medicine has used them for hundreds of years</a:t>
            </a:r>
          </a:p>
          <a:p>
            <a:r>
              <a:rPr lang="en-US" dirty="0"/>
              <a:t>Prescription of </a:t>
            </a:r>
            <a:r>
              <a:rPr lang="en-US" dirty="0" err="1"/>
              <a:t>opioids</a:t>
            </a:r>
            <a:r>
              <a:rPr lang="en-US" dirty="0"/>
              <a:t> regulated since Harrison Narcotic Act</a:t>
            </a:r>
          </a:p>
          <a:p>
            <a:r>
              <a:rPr lang="en-US" dirty="0"/>
              <a:t>People have “misused” </a:t>
            </a:r>
            <a:r>
              <a:rPr lang="en-US" dirty="0" err="1"/>
              <a:t>opioids</a:t>
            </a:r>
            <a:r>
              <a:rPr lang="en-US" dirty="0"/>
              <a:t> for as long as they’ve been around</a:t>
            </a:r>
          </a:p>
          <a:p>
            <a:r>
              <a:rPr lang="en-US" dirty="0"/>
              <a:t>But in the last 15-20 years: epidemic of </a:t>
            </a:r>
            <a:r>
              <a:rPr lang="en-US" dirty="0" err="1"/>
              <a:t>opioid</a:t>
            </a:r>
            <a:r>
              <a:rPr lang="en-US" dirty="0"/>
              <a:t> addiction</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9442" name="Rectangle 2"/>
          <p:cNvSpPr>
            <a:spLocks noGrp="1" noChangeArrowheads="1"/>
          </p:cNvSpPr>
          <p:nvPr>
            <p:ph type="title"/>
          </p:nvPr>
        </p:nvSpPr>
        <p:spPr/>
        <p:txBody>
          <a:bodyPr/>
          <a:lstStyle/>
          <a:p>
            <a:pPr eaLnBrk="1" hangingPunct="1">
              <a:defRPr/>
            </a:pPr>
            <a:r>
              <a:rPr lang="en-US" dirty="0">
                <a:ea typeface="+mj-ea"/>
                <a:cs typeface="+mj-cs"/>
              </a:rPr>
              <a:t>Disease “Concept”</a:t>
            </a:r>
          </a:p>
        </p:txBody>
      </p:sp>
      <p:sp>
        <p:nvSpPr>
          <p:cNvPr id="189443"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What is a disease (medically speaking)?</a:t>
            </a:r>
          </a:p>
          <a:p>
            <a:pPr eaLnBrk="1" hangingPunct="1">
              <a:buFont typeface="Wingdings" charset="2"/>
              <a:buBlip>
                <a:blip r:embed="rId2"/>
              </a:buBlip>
              <a:defRPr/>
            </a:pPr>
            <a:r>
              <a:rPr lang="en-US">
                <a:ea typeface="+mn-ea"/>
                <a:cs typeface="+mn-cs"/>
              </a:rPr>
              <a:t>Characteristics</a:t>
            </a:r>
          </a:p>
          <a:p>
            <a:pPr lvl="1" eaLnBrk="1" hangingPunct="1">
              <a:buFont typeface="Wingdings" charset="2"/>
              <a:buChar char="n"/>
              <a:defRPr/>
            </a:pPr>
            <a:r>
              <a:rPr lang="en-US"/>
              <a:t>Short- or long-acting</a:t>
            </a:r>
          </a:p>
          <a:p>
            <a:pPr lvl="1" eaLnBrk="1" hangingPunct="1">
              <a:buFont typeface="Wingdings" charset="2"/>
              <a:buChar char="n"/>
              <a:defRPr/>
            </a:pPr>
            <a:r>
              <a:rPr lang="en-US"/>
              <a:t>Potentially fatal or not</a:t>
            </a:r>
          </a:p>
          <a:p>
            <a:pPr lvl="1" eaLnBrk="1" hangingPunct="1">
              <a:buFont typeface="Wingdings" charset="2"/>
              <a:buChar char="n"/>
              <a:defRPr/>
            </a:pPr>
            <a:r>
              <a:rPr lang="en-US"/>
              <a:t>Treatable or not</a:t>
            </a:r>
          </a:p>
          <a:p>
            <a:pPr lvl="1" eaLnBrk="1" hangingPunct="1">
              <a:buFont typeface="Wingdings" charset="2"/>
              <a:buChar char="n"/>
              <a:defRPr/>
            </a:pPr>
            <a:r>
              <a:rPr lang="en-US"/>
              <a:t>Curable or not</a:t>
            </a:r>
          </a:p>
          <a:p>
            <a:pPr eaLnBrk="1" hangingPunct="1">
              <a:buFont typeface="Wingdings" charset="2"/>
              <a:buBlip>
                <a:blip r:embed="rId2"/>
              </a:buBlip>
              <a:defRPr/>
            </a:pPr>
            <a:r>
              <a:rPr lang="en-US">
                <a:ea typeface="+mn-ea"/>
                <a:cs typeface="+mn-cs"/>
              </a:rPr>
              <a:t>Agent/host/environment</a:t>
            </a:r>
          </a:p>
          <a:p>
            <a:pPr eaLnBrk="1" hangingPunct="1">
              <a:buFont typeface="Wingdings" charset="2"/>
              <a:buBlip>
                <a:blip r:embed="rId2"/>
              </a:buBlip>
              <a:defRPr/>
            </a:pPr>
            <a:r>
              <a:rPr lang="en-US">
                <a:ea typeface="+mn-ea"/>
                <a:cs typeface="+mn-cs"/>
              </a:rPr>
              <a:t>Is addiction a disease?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9442"/>
                                        </p:tgtEl>
                                        <p:attrNameLst>
                                          <p:attrName>style.visibility</p:attrName>
                                        </p:attrNameLst>
                                      </p:cBhvr>
                                      <p:to>
                                        <p:strVal val="visible"/>
                                      </p:to>
                                    </p:set>
                                    <p:animEffect transition="in" filter="fade">
                                      <p:cBhvr>
                                        <p:cTn id="7" dur="2000"/>
                                        <p:tgtEl>
                                          <p:spTgt spid="1894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9443">
                                            <p:txEl>
                                              <p:pRg st="0" end="0"/>
                                            </p:txEl>
                                          </p:spTgt>
                                        </p:tgtEl>
                                        <p:attrNameLst>
                                          <p:attrName>style.visibility</p:attrName>
                                        </p:attrNameLst>
                                      </p:cBhvr>
                                      <p:to>
                                        <p:strVal val="visible"/>
                                      </p:to>
                                    </p:set>
                                    <p:animEffect transition="in" filter="wipe(left)">
                                      <p:cBhvr>
                                        <p:cTn id="12" dur="500"/>
                                        <p:tgtEl>
                                          <p:spTgt spid="1894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9443">
                                            <p:txEl>
                                              <p:pRg st="1" end="1"/>
                                            </p:txEl>
                                          </p:spTgt>
                                        </p:tgtEl>
                                        <p:attrNameLst>
                                          <p:attrName>style.visibility</p:attrName>
                                        </p:attrNameLst>
                                      </p:cBhvr>
                                      <p:to>
                                        <p:strVal val="visible"/>
                                      </p:to>
                                    </p:set>
                                    <p:animEffect transition="in" filter="wipe(left)">
                                      <p:cBhvr>
                                        <p:cTn id="17" dur="500"/>
                                        <p:tgtEl>
                                          <p:spTgt spid="189443">
                                            <p:txEl>
                                              <p:pRg st="1" end="1"/>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89443">
                                            <p:txEl>
                                              <p:pRg st="2" end="2"/>
                                            </p:txEl>
                                          </p:spTgt>
                                        </p:tgtEl>
                                        <p:attrNameLst>
                                          <p:attrName>style.visibility</p:attrName>
                                        </p:attrNameLst>
                                      </p:cBhvr>
                                      <p:to>
                                        <p:strVal val="visible"/>
                                      </p:to>
                                    </p:set>
                                    <p:animEffect transition="in" filter="wipe(left)">
                                      <p:cBhvr>
                                        <p:cTn id="20" dur="500"/>
                                        <p:tgtEl>
                                          <p:spTgt spid="189443">
                                            <p:txEl>
                                              <p:pRg st="2" end="2"/>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89443">
                                            <p:txEl>
                                              <p:pRg st="3" end="3"/>
                                            </p:txEl>
                                          </p:spTgt>
                                        </p:tgtEl>
                                        <p:attrNameLst>
                                          <p:attrName>style.visibility</p:attrName>
                                        </p:attrNameLst>
                                      </p:cBhvr>
                                      <p:to>
                                        <p:strVal val="visible"/>
                                      </p:to>
                                    </p:set>
                                    <p:animEffect transition="in" filter="wipe(left)">
                                      <p:cBhvr>
                                        <p:cTn id="23" dur="500"/>
                                        <p:tgtEl>
                                          <p:spTgt spid="189443">
                                            <p:txEl>
                                              <p:pRg st="3" end="3"/>
                                            </p:tx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189443">
                                            <p:txEl>
                                              <p:pRg st="4" end="4"/>
                                            </p:txEl>
                                          </p:spTgt>
                                        </p:tgtEl>
                                        <p:attrNameLst>
                                          <p:attrName>style.visibility</p:attrName>
                                        </p:attrNameLst>
                                      </p:cBhvr>
                                      <p:to>
                                        <p:strVal val="visible"/>
                                      </p:to>
                                    </p:set>
                                    <p:animEffect transition="in" filter="wipe(left)">
                                      <p:cBhvr>
                                        <p:cTn id="26" dur="500"/>
                                        <p:tgtEl>
                                          <p:spTgt spid="189443">
                                            <p:txEl>
                                              <p:pRg st="4" end="4"/>
                                            </p:txEl>
                                          </p:spTgt>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189443">
                                            <p:txEl>
                                              <p:pRg st="5" end="5"/>
                                            </p:txEl>
                                          </p:spTgt>
                                        </p:tgtEl>
                                        <p:attrNameLst>
                                          <p:attrName>style.visibility</p:attrName>
                                        </p:attrNameLst>
                                      </p:cBhvr>
                                      <p:to>
                                        <p:strVal val="visible"/>
                                      </p:to>
                                    </p:set>
                                    <p:animEffect transition="in" filter="wipe(left)">
                                      <p:cBhvr>
                                        <p:cTn id="29" dur="500"/>
                                        <p:tgtEl>
                                          <p:spTgt spid="189443">
                                            <p:txEl>
                                              <p:pRg st="5" end="5"/>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189443">
                                            <p:txEl>
                                              <p:pRg st="6" end="6"/>
                                            </p:txEl>
                                          </p:spTgt>
                                        </p:tgtEl>
                                        <p:attrNameLst>
                                          <p:attrName>style.visibility</p:attrName>
                                        </p:attrNameLst>
                                      </p:cBhvr>
                                      <p:to>
                                        <p:strVal val="visible"/>
                                      </p:to>
                                    </p:set>
                                    <p:animEffect transition="in" filter="wipe(left)">
                                      <p:cBhvr>
                                        <p:cTn id="34" dur="500"/>
                                        <p:tgtEl>
                                          <p:spTgt spid="189443">
                                            <p:txEl>
                                              <p:pRg st="6" end="6"/>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89443">
                                            <p:txEl>
                                              <p:pRg st="7" end="7"/>
                                            </p:txEl>
                                          </p:spTgt>
                                        </p:tgtEl>
                                        <p:attrNameLst>
                                          <p:attrName>style.visibility</p:attrName>
                                        </p:attrNameLst>
                                      </p:cBhvr>
                                      <p:to>
                                        <p:strVal val="visible"/>
                                      </p:to>
                                    </p:set>
                                    <p:animEffect transition="in" filter="wipe(left)">
                                      <p:cBhvr>
                                        <p:cTn id="39" dur="500"/>
                                        <p:tgtEl>
                                          <p:spTgt spid="18944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42" grpId="0"/>
      <p:bldP spid="1894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Three Questions</a:t>
            </a:r>
          </a:p>
        </p:txBody>
      </p:sp>
      <p:sp>
        <p:nvSpPr>
          <p:cNvPr id="3" name="Content Placeholder 2"/>
          <p:cNvSpPr>
            <a:spLocks noGrp="1"/>
          </p:cNvSpPr>
          <p:nvPr>
            <p:ph idx="1"/>
          </p:nvPr>
        </p:nvSpPr>
        <p:spPr/>
        <p:txBody>
          <a:bodyPr/>
          <a:lstStyle/>
          <a:p>
            <a:pPr>
              <a:buNone/>
              <a:defRPr/>
            </a:pPr>
            <a:r>
              <a:rPr lang="en-US" sz="2400" dirty="0"/>
              <a:t>1) Is there sense of craving/desire/obsession/need?</a:t>
            </a:r>
          </a:p>
          <a:p>
            <a:pPr>
              <a:buNone/>
              <a:defRPr/>
            </a:pPr>
            <a:r>
              <a:rPr lang="en-US" sz="2400" dirty="0"/>
              <a:t>2) Is there lack of control/unmanageability?</a:t>
            </a:r>
          </a:p>
          <a:p>
            <a:pPr>
              <a:buNone/>
              <a:defRPr/>
            </a:pPr>
            <a:r>
              <a:rPr lang="en-US" sz="2400" dirty="0"/>
              <a:t>3) Does “bad stuff” happen and the person does it  again anyway?</a:t>
            </a:r>
          </a:p>
          <a:p>
            <a:pPr>
              <a:buNone/>
              <a:defRPr/>
            </a:pPr>
            <a:r>
              <a:rPr lang="en-US" sz="2400" dirty="0"/>
              <a:t>If the answer is YES to these three questions and in response to continued craving the cycle keeps  repeating:</a:t>
            </a:r>
          </a:p>
          <a:p>
            <a:pPr>
              <a:buNone/>
              <a:defRPr/>
            </a:pPr>
            <a:r>
              <a:rPr lang="en-US" sz="2400" dirty="0"/>
              <a:t>                      THAT’S ADDICTION!</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b="1">
                <a:solidFill>
                  <a:srgbClr val="000000"/>
                </a:solidFill>
                <a:effectLst>
                  <a:outerShdw blurRad="38100" dist="38100" dir="2700000" algn="tl">
                    <a:srgbClr val="FFFFFF"/>
                  </a:outerShdw>
                </a:effectLst>
                <a:ea typeface="+mj-ea"/>
                <a:cs typeface="+mj-cs"/>
              </a:rPr>
              <a:t>Chronic Disease</a:t>
            </a:r>
          </a:p>
        </p:txBody>
      </p:sp>
      <p:sp>
        <p:nvSpPr>
          <p:cNvPr id="48131" name="Rectangle 3"/>
          <p:cNvSpPr>
            <a:spLocks noGrp="1" noChangeArrowheads="1"/>
          </p:cNvSpPr>
          <p:nvPr>
            <p:ph idx="1"/>
          </p:nvPr>
        </p:nvSpPr>
        <p:spPr/>
        <p:txBody>
          <a:bodyPr lIns="92075" tIns="46038" rIns="92075" bIns="46038"/>
          <a:lstStyle/>
          <a:p>
            <a:pPr eaLnBrk="1" hangingPunct="1"/>
            <a:r>
              <a:rPr lang="en-US"/>
              <a:t>Once you have it, you’ve got it</a:t>
            </a:r>
          </a:p>
          <a:p>
            <a:pPr eaLnBrk="1" hangingPunct="1"/>
            <a:r>
              <a:rPr lang="en-US"/>
              <a:t>“Disease” implies there is a “medical” component</a:t>
            </a:r>
          </a:p>
          <a:p>
            <a:pPr eaLnBrk="1" hangingPunct="1"/>
            <a:r>
              <a:rPr lang="en-US"/>
              <a:t>Causes are usually multifactorial</a:t>
            </a:r>
          </a:p>
          <a:p>
            <a:pPr eaLnBrk="1" hangingPunct="1"/>
            <a:r>
              <a:rPr lang="en-US"/>
              <a:t>Treatments must usually be multi-modal</a:t>
            </a:r>
          </a:p>
          <a:p>
            <a:pPr eaLnBrk="1" hangingPunct="1"/>
            <a:r>
              <a:rPr lang="en-US"/>
              <a:t>Response rates are variable and depend on the patient, the treatment itself, and outside factors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lang="en-US" b="1">
                <a:solidFill>
                  <a:srgbClr val="000000"/>
                </a:solidFill>
                <a:effectLst>
                  <a:outerShdw blurRad="38100" dist="38100" dir="2700000" algn="tl">
                    <a:srgbClr val="FFFFFF"/>
                  </a:outerShdw>
                </a:effectLst>
                <a:ea typeface="+mj-ea"/>
                <a:cs typeface="+mj-cs"/>
              </a:rPr>
              <a:t>Chronic Disease Comparison</a:t>
            </a:r>
            <a:br>
              <a:rPr lang="en-US" b="1">
                <a:solidFill>
                  <a:srgbClr val="000000"/>
                </a:solidFill>
                <a:effectLst>
                  <a:outerShdw blurRad="38100" dist="38100" dir="2700000" algn="tl">
                    <a:srgbClr val="FFFFFF"/>
                  </a:outerShdw>
                </a:effectLst>
                <a:ea typeface="+mj-ea"/>
                <a:cs typeface="+mj-cs"/>
              </a:rPr>
            </a:br>
            <a:r>
              <a:rPr lang="en-US">
                <a:ea typeface="+mj-ea"/>
                <a:cs typeface="+mj-cs"/>
              </a:rPr>
              <a:t>Diabetes             Addiction</a:t>
            </a:r>
          </a:p>
        </p:txBody>
      </p:sp>
      <p:sp>
        <p:nvSpPr>
          <p:cNvPr id="50179" name="Rectangle 3"/>
          <p:cNvSpPr>
            <a:spLocks noGrp="1" noChangeArrowheads="1"/>
          </p:cNvSpPr>
          <p:nvPr>
            <p:ph sz="half" idx="1"/>
          </p:nvPr>
        </p:nvSpPr>
        <p:spPr>
          <a:xfrm>
            <a:off x="457200" y="1600200"/>
            <a:ext cx="4033838" cy="4533900"/>
          </a:xfrm>
        </p:spPr>
        <p:txBody>
          <a:bodyPr lIns="92075" tIns="46038" rIns="92075" bIns="46038"/>
          <a:lstStyle/>
          <a:p>
            <a:pPr eaLnBrk="1" hangingPunct="1"/>
            <a:r>
              <a:rPr lang="en-US"/>
              <a:t>Genetic predisposition</a:t>
            </a:r>
          </a:p>
          <a:p>
            <a:pPr eaLnBrk="1" hangingPunct="1"/>
            <a:r>
              <a:rPr lang="en-US"/>
              <a:t>Lifestyle choices are a factor in development of the disease</a:t>
            </a:r>
          </a:p>
          <a:p>
            <a:pPr eaLnBrk="1" hangingPunct="1"/>
            <a:r>
              <a:rPr lang="en-US"/>
              <a:t>Severity is variable</a:t>
            </a:r>
          </a:p>
          <a:p>
            <a:pPr eaLnBrk="1" hangingPunct="1"/>
            <a:r>
              <a:rPr lang="en-US"/>
              <a:t>There are diagnostic criteria</a:t>
            </a:r>
          </a:p>
          <a:p>
            <a:pPr eaLnBrk="1" hangingPunct="1"/>
            <a:r>
              <a:rPr lang="en-US"/>
              <a:t>Once diagnosed, you’ve got it</a:t>
            </a:r>
          </a:p>
        </p:txBody>
      </p:sp>
      <p:sp>
        <p:nvSpPr>
          <p:cNvPr id="50180" name="Rectangle 4"/>
          <p:cNvSpPr>
            <a:spLocks noGrp="1" noChangeArrowheads="1"/>
          </p:cNvSpPr>
          <p:nvPr>
            <p:ph sz="half" idx="2"/>
          </p:nvPr>
        </p:nvSpPr>
        <p:spPr>
          <a:xfrm>
            <a:off x="4652963" y="1600200"/>
            <a:ext cx="4033837" cy="4533900"/>
          </a:xfrm>
        </p:spPr>
        <p:txBody>
          <a:bodyPr lIns="92075" tIns="46038" rIns="92075" bIns="46038"/>
          <a:lstStyle/>
          <a:p>
            <a:pPr eaLnBrk="1" hangingPunct="1"/>
            <a:r>
              <a:rPr lang="en-US"/>
              <a:t>Genetic predisposition</a:t>
            </a:r>
          </a:p>
          <a:p>
            <a:pPr eaLnBrk="1" hangingPunct="1"/>
            <a:r>
              <a:rPr lang="en-US"/>
              <a:t>Lifestyle choices are a factor in development of the disease</a:t>
            </a:r>
          </a:p>
          <a:p>
            <a:pPr eaLnBrk="1" hangingPunct="1"/>
            <a:r>
              <a:rPr lang="en-US"/>
              <a:t>Severity is variable</a:t>
            </a:r>
          </a:p>
          <a:p>
            <a:pPr eaLnBrk="1" hangingPunct="1"/>
            <a:r>
              <a:rPr lang="en-US"/>
              <a:t>There are diagnostic criteria</a:t>
            </a:r>
          </a:p>
          <a:p>
            <a:pPr eaLnBrk="1" hangingPunct="1"/>
            <a:r>
              <a:rPr lang="en-US"/>
              <a:t>Once diagnosed, you’ve got 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lang="en-US">
                <a:ea typeface="+mj-ea"/>
                <a:cs typeface="+mj-cs"/>
              </a:rPr>
              <a:t> </a:t>
            </a:r>
            <a:r>
              <a:rPr lang="en-US" b="1">
                <a:solidFill>
                  <a:srgbClr val="000000"/>
                </a:solidFill>
                <a:effectLst>
                  <a:outerShdw blurRad="38100" dist="38100" dir="2700000" algn="tl">
                    <a:srgbClr val="FFFFFF"/>
                  </a:outerShdw>
                </a:effectLst>
                <a:ea typeface="+mj-ea"/>
                <a:cs typeface="+mj-cs"/>
              </a:rPr>
              <a:t>Disease Comparison (cont.)</a:t>
            </a:r>
            <a:br>
              <a:rPr lang="en-US" b="1">
                <a:solidFill>
                  <a:srgbClr val="000000"/>
                </a:solidFill>
                <a:effectLst>
                  <a:outerShdw blurRad="38100" dist="38100" dir="2700000" algn="tl">
                    <a:srgbClr val="FFFFFF"/>
                  </a:outerShdw>
                </a:effectLst>
                <a:ea typeface="+mj-ea"/>
                <a:cs typeface="+mj-cs"/>
              </a:rPr>
            </a:br>
            <a:r>
              <a:rPr lang="en-US">
                <a:ea typeface="+mj-ea"/>
                <a:cs typeface="+mj-cs"/>
              </a:rPr>
              <a:t>Diabetes             Addiction</a:t>
            </a:r>
          </a:p>
        </p:txBody>
      </p:sp>
      <p:sp>
        <p:nvSpPr>
          <p:cNvPr id="52227" name="Rectangle 3"/>
          <p:cNvSpPr>
            <a:spLocks noGrp="1" noChangeArrowheads="1"/>
          </p:cNvSpPr>
          <p:nvPr>
            <p:ph sz="half" idx="1"/>
          </p:nvPr>
        </p:nvSpPr>
        <p:spPr>
          <a:xfrm>
            <a:off x="457200" y="1600200"/>
            <a:ext cx="4033838" cy="4533900"/>
          </a:xfrm>
        </p:spPr>
        <p:txBody>
          <a:bodyPr lIns="92075" tIns="46038" rIns="92075" bIns="46038"/>
          <a:lstStyle/>
          <a:p>
            <a:pPr eaLnBrk="1" hangingPunct="1"/>
            <a:r>
              <a:rPr lang="en-US"/>
              <a:t>Primary treatment is lifestyle modification</a:t>
            </a:r>
          </a:p>
          <a:p>
            <a:pPr eaLnBrk="1" hangingPunct="1"/>
            <a:r>
              <a:rPr lang="en-US"/>
              <a:t>Small percentage of patients comply with same</a:t>
            </a:r>
          </a:p>
          <a:p>
            <a:pPr eaLnBrk="1" hangingPunct="1"/>
            <a:r>
              <a:rPr lang="en-US"/>
              <a:t>Medications can help</a:t>
            </a:r>
          </a:p>
          <a:p>
            <a:pPr eaLnBrk="1" hangingPunct="1"/>
            <a:r>
              <a:rPr lang="en-US"/>
              <a:t>Patients often don’t comply with medical regimen</a:t>
            </a:r>
          </a:p>
        </p:txBody>
      </p:sp>
      <p:sp>
        <p:nvSpPr>
          <p:cNvPr id="52228" name="Rectangle 4"/>
          <p:cNvSpPr>
            <a:spLocks noGrp="1" noChangeArrowheads="1"/>
          </p:cNvSpPr>
          <p:nvPr>
            <p:ph sz="half" idx="2"/>
          </p:nvPr>
        </p:nvSpPr>
        <p:spPr>
          <a:xfrm>
            <a:off x="4652963" y="1600200"/>
            <a:ext cx="4033837" cy="4533900"/>
          </a:xfrm>
        </p:spPr>
        <p:txBody>
          <a:bodyPr lIns="92075" tIns="46038" rIns="92075" bIns="46038"/>
          <a:lstStyle/>
          <a:p>
            <a:pPr eaLnBrk="1" hangingPunct="1"/>
            <a:r>
              <a:rPr lang="en-US"/>
              <a:t>Primary treatment is lifestyle modification</a:t>
            </a:r>
          </a:p>
          <a:p>
            <a:pPr eaLnBrk="1" hangingPunct="1"/>
            <a:r>
              <a:rPr lang="en-US"/>
              <a:t>Small percentage of patients comply with same</a:t>
            </a:r>
          </a:p>
          <a:p>
            <a:pPr eaLnBrk="1" hangingPunct="1"/>
            <a:r>
              <a:rPr lang="en-US"/>
              <a:t>Medications can help</a:t>
            </a:r>
          </a:p>
          <a:p>
            <a:pPr eaLnBrk="1" hangingPunct="1"/>
            <a:r>
              <a:rPr lang="en-US"/>
              <a:t>Patients often don’t comply with medical regimen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sz="4000">
                <a:ea typeface="+mj-ea"/>
                <a:cs typeface="+mj-cs"/>
              </a:rPr>
              <a:t>Drug Dependence,</a:t>
            </a:r>
            <a:br>
              <a:rPr lang="en-US" sz="4000">
                <a:ea typeface="+mj-ea"/>
                <a:cs typeface="+mj-cs"/>
              </a:rPr>
            </a:br>
            <a:r>
              <a:rPr lang="en-US" sz="4000">
                <a:ea typeface="+mj-ea"/>
                <a:cs typeface="+mj-cs"/>
              </a:rPr>
              <a:t>a Chronic Medical Illness</a:t>
            </a:r>
          </a:p>
        </p:txBody>
      </p:sp>
      <p:sp>
        <p:nvSpPr>
          <p:cNvPr id="54275" name="Rectangle 3"/>
          <p:cNvSpPr>
            <a:spLocks noGrp="1" noChangeArrowheads="1"/>
          </p:cNvSpPr>
          <p:nvPr>
            <p:ph idx="1"/>
          </p:nvPr>
        </p:nvSpPr>
        <p:spPr/>
        <p:txBody>
          <a:bodyPr/>
          <a:lstStyle/>
          <a:p>
            <a:pPr eaLnBrk="1" hangingPunct="1">
              <a:lnSpc>
                <a:spcPct val="90000"/>
              </a:lnSpc>
            </a:pPr>
            <a:r>
              <a:rPr lang="en-US"/>
              <a:t>Title of an article in JAMA, Oct 4, 2000, Vol. 284, no. 13, pp 1689-1695</a:t>
            </a:r>
          </a:p>
          <a:p>
            <a:pPr eaLnBrk="1" hangingPunct="1">
              <a:lnSpc>
                <a:spcPct val="90000"/>
              </a:lnSpc>
            </a:pPr>
            <a:r>
              <a:rPr lang="en-US"/>
              <a:t>Compares drug dependence to type 2 diabetes, hypertension, and asthma</a:t>
            </a:r>
          </a:p>
          <a:p>
            <a:pPr eaLnBrk="1" hangingPunct="1">
              <a:lnSpc>
                <a:spcPct val="90000"/>
              </a:lnSpc>
            </a:pPr>
            <a:r>
              <a:rPr lang="en-US"/>
              <a:t>Genetic heritability, personal choice, and environmental factors are comparably involved</a:t>
            </a:r>
          </a:p>
          <a:p>
            <a:pPr eaLnBrk="1" hangingPunct="1">
              <a:lnSpc>
                <a:spcPct val="90000"/>
              </a:lnSpc>
            </a:pPr>
            <a:r>
              <a:rPr lang="en-US"/>
              <a:t>Medication adherence and relapse rates similar across these illnesses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lang="en-US" b="1">
                <a:solidFill>
                  <a:srgbClr val="000000"/>
                </a:solidFill>
                <a:effectLst>
                  <a:outerShdw blurRad="38100" dist="38100" dir="2700000" algn="tl">
                    <a:srgbClr val="FFFFFF"/>
                  </a:outerShdw>
                </a:effectLst>
                <a:ea typeface="+mj-ea"/>
                <a:cs typeface="+mj-cs"/>
              </a:rPr>
              <a:t>Disease Comparison (cont.)</a:t>
            </a:r>
            <a:r>
              <a:rPr lang="en-US">
                <a:ea typeface="+mj-ea"/>
                <a:cs typeface="+mj-cs"/>
              </a:rPr>
              <a:t/>
            </a:r>
            <a:br>
              <a:rPr lang="en-US">
                <a:ea typeface="+mj-ea"/>
                <a:cs typeface="+mj-cs"/>
              </a:rPr>
            </a:br>
            <a:r>
              <a:rPr lang="en-US">
                <a:ea typeface="+mj-ea"/>
                <a:cs typeface="+mj-cs"/>
              </a:rPr>
              <a:t>Diabetes             Addiction</a:t>
            </a:r>
          </a:p>
        </p:txBody>
      </p:sp>
      <p:sp>
        <p:nvSpPr>
          <p:cNvPr id="55299" name="Rectangle 3"/>
          <p:cNvSpPr>
            <a:spLocks noGrp="1" noChangeArrowheads="1"/>
          </p:cNvSpPr>
          <p:nvPr>
            <p:ph sz="half" idx="1"/>
          </p:nvPr>
        </p:nvSpPr>
        <p:spPr>
          <a:xfrm>
            <a:off x="457200" y="1600200"/>
            <a:ext cx="4033838" cy="4533900"/>
          </a:xfrm>
        </p:spPr>
        <p:txBody>
          <a:bodyPr lIns="92075" tIns="46038" rIns="92075" bIns="46038"/>
          <a:lstStyle/>
          <a:p>
            <a:pPr eaLnBrk="1" hangingPunct="1"/>
            <a:r>
              <a:rPr lang="en-US"/>
              <a:t>Patients who are partially compliant are the rule, and outcomes are better than those who do not get treatment</a:t>
            </a:r>
          </a:p>
          <a:p>
            <a:pPr eaLnBrk="1" hangingPunct="1"/>
            <a:r>
              <a:rPr lang="en-US"/>
              <a:t>Support systems improve outcomes</a:t>
            </a:r>
          </a:p>
        </p:txBody>
      </p:sp>
      <p:sp>
        <p:nvSpPr>
          <p:cNvPr id="55300" name="Rectangle 4"/>
          <p:cNvSpPr>
            <a:spLocks noGrp="1" noChangeArrowheads="1"/>
          </p:cNvSpPr>
          <p:nvPr>
            <p:ph sz="half" idx="2"/>
          </p:nvPr>
        </p:nvSpPr>
        <p:spPr>
          <a:xfrm>
            <a:off x="4652963" y="1600200"/>
            <a:ext cx="4033837" cy="4533900"/>
          </a:xfrm>
        </p:spPr>
        <p:txBody>
          <a:bodyPr lIns="92075" tIns="46038" rIns="92075" bIns="46038"/>
          <a:lstStyle/>
          <a:p>
            <a:pPr eaLnBrk="1" hangingPunct="1"/>
            <a:r>
              <a:rPr lang="en-US"/>
              <a:t>Patients who are partially compliant are the rule, and outcomes are better than those who do not get treatment</a:t>
            </a:r>
          </a:p>
          <a:p>
            <a:pPr eaLnBrk="1" hangingPunct="1"/>
            <a:r>
              <a:rPr lang="en-US"/>
              <a:t>Support systems improve outcomes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lang="en-US" b="1" dirty="0">
                <a:solidFill>
                  <a:srgbClr val="000000"/>
                </a:solidFill>
                <a:effectLst>
                  <a:outerShdw blurRad="38100" dist="38100" dir="2700000" algn="tl">
                    <a:srgbClr val="FFFFFF"/>
                  </a:outerShdw>
                </a:effectLst>
                <a:ea typeface="+mj-ea"/>
                <a:cs typeface="+mj-cs"/>
              </a:rPr>
              <a:t>Disease Comparison (cont.)</a:t>
            </a:r>
            <a:br>
              <a:rPr lang="en-US" b="1" dirty="0">
                <a:solidFill>
                  <a:srgbClr val="000000"/>
                </a:solidFill>
                <a:effectLst>
                  <a:outerShdw blurRad="38100" dist="38100" dir="2700000" algn="tl">
                    <a:srgbClr val="FFFFFF"/>
                  </a:outerShdw>
                </a:effectLst>
                <a:ea typeface="+mj-ea"/>
                <a:cs typeface="+mj-cs"/>
              </a:rPr>
            </a:br>
            <a:r>
              <a:rPr lang="en-US" dirty="0">
                <a:ea typeface="+mj-ea"/>
                <a:cs typeface="+mj-cs"/>
              </a:rPr>
              <a:t>Diabetes             Addiction</a:t>
            </a:r>
          </a:p>
        </p:txBody>
      </p:sp>
      <p:sp>
        <p:nvSpPr>
          <p:cNvPr id="57347" name="Rectangle 3"/>
          <p:cNvSpPr>
            <a:spLocks noGrp="1" noChangeArrowheads="1"/>
          </p:cNvSpPr>
          <p:nvPr>
            <p:ph sz="half" idx="1"/>
          </p:nvPr>
        </p:nvSpPr>
        <p:spPr>
          <a:xfrm>
            <a:off x="457200" y="1600200"/>
            <a:ext cx="4033838" cy="4533900"/>
          </a:xfrm>
        </p:spPr>
        <p:txBody>
          <a:bodyPr lIns="92075" tIns="46038" rIns="92075" bIns="46038"/>
          <a:lstStyle/>
          <a:p>
            <a:pPr eaLnBrk="1" hangingPunct="1"/>
            <a:r>
              <a:rPr lang="en-US" dirty="0"/>
              <a:t>Since suboptimal patient compliance is expected, medication use is titrated to maximize outcome</a:t>
            </a:r>
          </a:p>
          <a:p>
            <a:pPr eaLnBrk="1" hangingPunct="1">
              <a:buNone/>
            </a:pPr>
            <a:endParaRPr lang="en-US" dirty="0"/>
          </a:p>
          <a:p>
            <a:pPr eaLnBrk="1" hangingPunct="1"/>
            <a:r>
              <a:rPr lang="en-US" dirty="0"/>
              <a:t>We have MANY choices available and use them all the time</a:t>
            </a:r>
          </a:p>
        </p:txBody>
      </p:sp>
      <p:sp>
        <p:nvSpPr>
          <p:cNvPr id="55300" name="Rectangle 4"/>
          <p:cNvSpPr>
            <a:spLocks noGrp="1" noChangeArrowheads="1"/>
          </p:cNvSpPr>
          <p:nvPr>
            <p:ph sz="half" idx="2"/>
          </p:nvPr>
        </p:nvSpPr>
        <p:spPr>
          <a:xfrm>
            <a:off x="4652963" y="1600200"/>
            <a:ext cx="4033837" cy="4533900"/>
          </a:xfrm>
        </p:spPr>
        <p:txBody>
          <a:bodyPr lIns="92075" tIns="46038" rIns="92075" bIns="46038"/>
          <a:lstStyle/>
          <a:p>
            <a:pPr eaLnBrk="1" hangingPunct="1"/>
            <a:r>
              <a:rPr lang="en-US" dirty="0"/>
              <a:t>Since suboptimal patient compliance is expected….does the patient get a medication? </a:t>
            </a:r>
          </a:p>
          <a:p>
            <a:pPr eaLnBrk="1" hangingPunct="1">
              <a:buNone/>
            </a:pPr>
            <a:endParaRPr lang="en-US" dirty="0"/>
          </a:p>
          <a:p>
            <a:pPr eaLnBrk="1" hangingPunct="1"/>
            <a:r>
              <a:rPr lang="en-US" dirty="0"/>
              <a:t>We are not yet using our, as yet only three, well-researched outcomes-based FDA-approved medications to best effect</a:t>
            </a:r>
          </a:p>
          <a:p>
            <a:pPr eaLnBrk="1" hangingPunct="1"/>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5300">
                                            <p:txEl>
                                              <p:pRg st="0" end="0"/>
                                            </p:txEl>
                                          </p:spTgt>
                                        </p:tgtEl>
                                        <p:attrNameLst>
                                          <p:attrName>style.visibility</p:attrName>
                                        </p:attrNameLst>
                                      </p:cBhvr>
                                      <p:to>
                                        <p:strVal val="visible"/>
                                      </p:to>
                                    </p:set>
                                    <p:animEffect transition="in" filter="blinds(horizontal)">
                                      <p:cBhvr>
                                        <p:cTn id="7" dur="500"/>
                                        <p:tgtEl>
                                          <p:spTgt spid="5530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5300">
                                            <p:txEl>
                                              <p:pRg st="2" end="2"/>
                                            </p:txEl>
                                          </p:spTgt>
                                        </p:tgtEl>
                                        <p:attrNameLst>
                                          <p:attrName>style.visibility</p:attrName>
                                        </p:attrNameLst>
                                      </p:cBhvr>
                                      <p:to>
                                        <p:strVal val="visible"/>
                                      </p:to>
                                    </p:set>
                                    <p:animEffect transition="in" filter="blinds(horizontal)">
                                      <p:cBhvr>
                                        <p:cTn id="12" dur="500"/>
                                        <p:tgtEl>
                                          <p:spTgt spid="5530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0" grpId="0" build="p"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lIns="92075" tIns="46038" rIns="92075" bIns="46038" rtlCol="0">
            <a:normAutofit fontScale="90000"/>
          </a:bodyPr>
          <a:lstStyle/>
          <a:p>
            <a:pPr eaLnBrk="1" fontAlgn="auto" hangingPunct="1">
              <a:spcAft>
                <a:spcPts val="0"/>
              </a:spcAft>
              <a:defRPr/>
            </a:pPr>
            <a:r>
              <a:rPr lang="en-US" b="1">
                <a:solidFill>
                  <a:srgbClr val="000000"/>
                </a:solidFill>
                <a:effectLst>
                  <a:outerShdw blurRad="38100" dist="38100" dir="2700000" algn="tl">
                    <a:srgbClr val="FFFFFF"/>
                  </a:outerShdw>
                </a:effectLst>
                <a:ea typeface="+mj-ea"/>
                <a:cs typeface="+mj-cs"/>
              </a:rPr>
              <a:t>Disease Comparison (cont.)</a:t>
            </a:r>
            <a:br>
              <a:rPr lang="en-US" b="1">
                <a:solidFill>
                  <a:srgbClr val="000000"/>
                </a:solidFill>
                <a:effectLst>
                  <a:outerShdw blurRad="38100" dist="38100" dir="2700000" algn="tl">
                    <a:srgbClr val="FFFFFF"/>
                  </a:outerShdw>
                </a:effectLst>
                <a:ea typeface="+mj-ea"/>
                <a:cs typeface="+mj-cs"/>
              </a:rPr>
            </a:br>
            <a:r>
              <a:rPr lang="en-US">
                <a:ea typeface="+mj-ea"/>
                <a:cs typeface="+mj-cs"/>
              </a:rPr>
              <a:t>Diabetes             Addiction</a:t>
            </a:r>
          </a:p>
        </p:txBody>
      </p:sp>
      <p:sp>
        <p:nvSpPr>
          <p:cNvPr id="59395" name="Rectangle 3"/>
          <p:cNvSpPr>
            <a:spLocks noGrp="1" noChangeArrowheads="1"/>
          </p:cNvSpPr>
          <p:nvPr>
            <p:ph sz="half" idx="1"/>
          </p:nvPr>
        </p:nvSpPr>
        <p:spPr>
          <a:xfrm>
            <a:off x="457200" y="1600200"/>
            <a:ext cx="4033838" cy="4533900"/>
          </a:xfrm>
        </p:spPr>
        <p:txBody>
          <a:bodyPr lIns="92075" tIns="46038" rIns="92075" bIns="46038"/>
          <a:lstStyle/>
          <a:p>
            <a:pPr eaLnBrk="1" hangingPunct="1"/>
            <a:r>
              <a:rPr lang="en-US" dirty="0"/>
              <a:t>Even in highly motivated patients, only a small percentage will succeed without medication.  “Abstinence” from medication is lowest priority</a:t>
            </a:r>
          </a:p>
          <a:p>
            <a:pPr eaLnBrk="1" hangingPunct="1"/>
            <a:r>
              <a:rPr lang="en-US" dirty="0"/>
              <a:t>We would never suggest to a person with a severe case of diabetes that he/she should manage it without medications at the outset</a:t>
            </a:r>
          </a:p>
        </p:txBody>
      </p:sp>
      <p:sp>
        <p:nvSpPr>
          <p:cNvPr id="57348" name="Rectangle 4"/>
          <p:cNvSpPr>
            <a:spLocks noGrp="1" noChangeArrowheads="1"/>
          </p:cNvSpPr>
          <p:nvPr>
            <p:ph sz="half" idx="2"/>
          </p:nvPr>
        </p:nvSpPr>
        <p:spPr>
          <a:xfrm>
            <a:off x="4652963" y="1600200"/>
            <a:ext cx="4033837" cy="4533900"/>
          </a:xfrm>
        </p:spPr>
        <p:txBody>
          <a:bodyPr lIns="92075" tIns="46038" rIns="92075" bIns="46038"/>
          <a:lstStyle/>
          <a:p>
            <a:pPr eaLnBrk="1" hangingPunct="1"/>
            <a:r>
              <a:rPr lang="en-US" dirty="0"/>
              <a:t>Abstinence is still often the highest priority goal, without which treatment (and the patient) is judged a failure???</a:t>
            </a:r>
          </a:p>
          <a:p>
            <a:pPr eaLnBrk="1" hangingPunct="1"/>
            <a:endParaRPr lang="en-US" dirty="0"/>
          </a:p>
          <a:p>
            <a:pPr eaLnBrk="1" hangingPunct="1"/>
            <a:r>
              <a:rPr lang="en-US" dirty="0"/>
              <a:t>While a laudable goal, if it prevents patients from getting helpful medications, it should be lowered in priority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7348">
                                            <p:txEl>
                                              <p:pRg st="0" end="0"/>
                                            </p:txEl>
                                          </p:spTgt>
                                        </p:tgtEl>
                                        <p:attrNameLst>
                                          <p:attrName>style.visibility</p:attrName>
                                        </p:attrNameLst>
                                      </p:cBhvr>
                                      <p:to>
                                        <p:strVal val="visible"/>
                                      </p:to>
                                    </p:set>
                                    <p:animEffect transition="in" filter="blinds(horizontal)">
                                      <p:cBhvr>
                                        <p:cTn id="7" dur="500"/>
                                        <p:tgtEl>
                                          <p:spTgt spid="5734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48">
                                            <p:txEl>
                                              <p:pRg st="2" end="2"/>
                                            </p:txEl>
                                          </p:spTgt>
                                        </p:tgtEl>
                                        <p:attrNameLst>
                                          <p:attrName>style.visibility</p:attrName>
                                        </p:attrNameLst>
                                      </p:cBhvr>
                                      <p:to>
                                        <p:strVal val="visible"/>
                                      </p:to>
                                    </p:set>
                                    <p:animEffect transition="in" filter="blinds(horizontal)">
                                      <p:cBhvr>
                                        <p:cTn id="12" dur="500"/>
                                        <p:tgtEl>
                                          <p:spTgt spid="573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8" grpId="0" build="p"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lIns="92075" tIns="46038" rIns="92075" bIns="46038" rtlCol="0">
            <a:normAutofit/>
          </a:bodyPr>
          <a:lstStyle/>
          <a:p>
            <a:pPr eaLnBrk="1" fontAlgn="auto" hangingPunct="1">
              <a:spcAft>
                <a:spcPts val="0"/>
              </a:spcAft>
              <a:defRPr/>
            </a:pPr>
            <a:r>
              <a:rPr lang="en-US" b="1">
                <a:solidFill>
                  <a:srgbClr val="000000"/>
                </a:solidFill>
                <a:effectLst>
                  <a:outerShdw blurRad="38100" dist="38100" dir="2700000" algn="tl">
                    <a:srgbClr val="FFFFFF"/>
                  </a:outerShdw>
                </a:effectLst>
                <a:ea typeface="+mj-ea"/>
                <a:cs typeface="+mj-cs"/>
              </a:rPr>
              <a:t>Disease Comparison: Conclusion</a:t>
            </a:r>
          </a:p>
        </p:txBody>
      </p:sp>
      <p:sp>
        <p:nvSpPr>
          <p:cNvPr id="61443" name="Rectangle 3"/>
          <p:cNvSpPr>
            <a:spLocks noGrp="1" noChangeArrowheads="1"/>
          </p:cNvSpPr>
          <p:nvPr>
            <p:ph idx="1"/>
          </p:nvPr>
        </p:nvSpPr>
        <p:spPr/>
        <p:txBody>
          <a:bodyPr lIns="92075" tIns="46038" rIns="92075" bIns="46038">
            <a:normAutofit fontScale="92500" lnSpcReduction="10000"/>
          </a:bodyPr>
          <a:lstStyle/>
          <a:p>
            <a:pPr eaLnBrk="1" hangingPunct="1"/>
            <a:r>
              <a:rPr lang="en-US" dirty="0"/>
              <a:t>Chronic disease may be controllable, but not usually curable</a:t>
            </a:r>
          </a:p>
          <a:p>
            <a:pPr eaLnBrk="1" hangingPunct="1"/>
            <a:r>
              <a:rPr lang="en-US" dirty="0"/>
              <a:t>Medications, if available, are useful to promote this “disease control”</a:t>
            </a:r>
          </a:p>
          <a:p>
            <a:pPr eaLnBrk="1" hangingPunct="1"/>
            <a:r>
              <a:rPr lang="en-US" dirty="0"/>
              <a:t>Results will be suboptimal</a:t>
            </a:r>
          </a:p>
          <a:p>
            <a:pPr eaLnBrk="1" hangingPunct="1"/>
            <a:r>
              <a:rPr lang="en-US" dirty="0"/>
              <a:t>There is a “disconnect” between treatment of addiction vs. other chronic diseases</a:t>
            </a:r>
          </a:p>
          <a:p>
            <a:pPr eaLnBrk="1" hangingPunct="1"/>
            <a:r>
              <a:rPr lang="en-US" dirty="0"/>
              <a:t>In fact, there is a special term: Medication Assisted Treatment  </a:t>
            </a:r>
          </a:p>
          <a:p>
            <a:pPr eaLnBrk="1" hangingPunct="1"/>
            <a:r>
              <a:rPr lang="en-US" dirty="0"/>
              <a:t>In other chronic diseases in medicine, we just call it:                                                </a:t>
            </a:r>
          </a:p>
          <a:p>
            <a:pPr eaLnBrk="1" hangingPunct="1">
              <a:buNone/>
            </a:pPr>
            <a:r>
              <a:rPr lang="en-US" dirty="0"/>
              <a:t>                                 TREATMENT!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Contributors to the epidemic	</a:t>
            </a:r>
          </a:p>
        </p:txBody>
      </p:sp>
      <p:sp>
        <p:nvSpPr>
          <p:cNvPr id="3" name="Content Placeholder 2"/>
          <p:cNvSpPr>
            <a:spLocks noGrp="1"/>
          </p:cNvSpPr>
          <p:nvPr>
            <p:ph idx="1"/>
          </p:nvPr>
        </p:nvSpPr>
        <p:spPr/>
        <p:txBody>
          <a:bodyPr>
            <a:normAutofit lnSpcReduction="10000"/>
          </a:bodyPr>
          <a:lstStyle/>
          <a:p>
            <a:pPr>
              <a:buNone/>
            </a:pPr>
            <a:r>
              <a:rPr lang="en-US" dirty="0"/>
              <a:t>Human “nature”/genetics</a:t>
            </a:r>
          </a:p>
          <a:p>
            <a:pPr>
              <a:buNone/>
            </a:pPr>
            <a:r>
              <a:rPr lang="en-US" dirty="0"/>
              <a:t>Availability of Rx </a:t>
            </a:r>
            <a:r>
              <a:rPr lang="en-US" dirty="0" err="1"/>
              <a:t>opioids</a:t>
            </a:r>
            <a:r>
              <a:rPr lang="en-US" dirty="0"/>
              <a:t>, at least partially due to the “enlightening” of physicians in the 1990s about our inadequate treatment of pain, accompanied by unprecedented pharmaceutical company marketing of </a:t>
            </a:r>
            <a:r>
              <a:rPr lang="en-US" dirty="0" err="1"/>
              <a:t>opioids</a:t>
            </a:r>
            <a:endParaRPr lang="en-US" dirty="0"/>
          </a:p>
          <a:p>
            <a:pPr>
              <a:buNone/>
            </a:pPr>
            <a:r>
              <a:rPr lang="en-US" dirty="0"/>
              <a:t>Availability of purer heroin, making intranasal use an effective route of use, which vastly increased the number of willing users</a:t>
            </a:r>
          </a:p>
          <a:p>
            <a:pPr>
              <a:buNone/>
            </a:pPr>
            <a:r>
              <a:rPr lang="en-US" dirty="0"/>
              <a:t>More recently, </a:t>
            </a:r>
            <a:r>
              <a:rPr lang="en-US" dirty="0" err="1"/>
              <a:t>fentanyl</a:t>
            </a:r>
            <a:r>
              <a:rPr lang="en-US" dirty="0"/>
              <a:t>, much more potent and potentially less expensive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(type 2) the Disease</a:t>
            </a:r>
          </a:p>
        </p:txBody>
      </p:sp>
      <p:sp>
        <p:nvSpPr>
          <p:cNvPr id="3" name="Content Placeholder 2"/>
          <p:cNvSpPr>
            <a:spLocks noGrp="1"/>
          </p:cNvSpPr>
          <p:nvPr>
            <p:ph idx="1"/>
          </p:nvPr>
        </p:nvSpPr>
        <p:spPr/>
        <p:txBody>
          <a:bodyPr/>
          <a:lstStyle/>
          <a:p>
            <a:r>
              <a:rPr lang="en-US" dirty="0"/>
              <a:t>A chronic, treatable, not curable, possibly-fatal-if-you-don’t-take-care-of-it disease</a:t>
            </a:r>
          </a:p>
          <a:p>
            <a:r>
              <a:rPr lang="en-US" dirty="0"/>
              <a:t>Bio = disease of the blood sugar regulating system with an alteration in “chemistry”</a:t>
            </a:r>
          </a:p>
          <a:p>
            <a:r>
              <a:rPr lang="en-US" dirty="0"/>
              <a:t>Psycho = resulting in (secondary) changes in feelings, thoughts, and behaviors</a:t>
            </a:r>
          </a:p>
          <a:p>
            <a:r>
              <a:rPr lang="en-US" dirty="0"/>
              <a:t>Social = that occurs in and is affected by a geographic/cultural/work/friends/family (i.e., environmental) context</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the Disease</a:t>
            </a:r>
          </a:p>
        </p:txBody>
      </p:sp>
      <p:sp>
        <p:nvSpPr>
          <p:cNvPr id="3" name="Content Placeholder 2"/>
          <p:cNvSpPr>
            <a:spLocks noGrp="1"/>
          </p:cNvSpPr>
          <p:nvPr>
            <p:ph idx="1"/>
          </p:nvPr>
        </p:nvSpPr>
        <p:spPr/>
        <p:txBody>
          <a:bodyPr/>
          <a:lstStyle/>
          <a:p>
            <a:r>
              <a:rPr lang="en-US" dirty="0"/>
              <a:t>A chronic, treatable, not curable, possibly-fatal-if-you-don’t-take-care-of-it disease</a:t>
            </a:r>
          </a:p>
          <a:p>
            <a:r>
              <a:rPr lang="en-US" dirty="0"/>
              <a:t>Bio = disease of the brain, with an alteration in “chemistry”</a:t>
            </a:r>
          </a:p>
          <a:p>
            <a:r>
              <a:rPr lang="en-US" dirty="0"/>
              <a:t>Psycho = resulting in changes in feelings, thoughts, and behaviors</a:t>
            </a:r>
          </a:p>
          <a:p>
            <a:r>
              <a:rPr lang="en-US" dirty="0"/>
              <a:t>Social = that occurs in and is affected by a geographic/cultural/work/friends/family (i.e., environmental) context</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“Coming down with” </a:t>
            </a:r>
            <a:br>
              <a:rPr lang="en-US" dirty="0"/>
            </a:br>
            <a:r>
              <a:rPr lang="en-US" dirty="0"/>
              <a:t>         Addiction/Diabetes</a:t>
            </a:r>
          </a:p>
        </p:txBody>
      </p:sp>
      <p:sp>
        <p:nvSpPr>
          <p:cNvPr id="3" name="Content Placeholder 2"/>
          <p:cNvSpPr>
            <a:spLocks noGrp="1"/>
          </p:cNvSpPr>
          <p:nvPr>
            <p:ph idx="1"/>
          </p:nvPr>
        </p:nvSpPr>
        <p:spPr/>
        <p:txBody>
          <a:bodyPr/>
          <a:lstStyle/>
          <a:p>
            <a:r>
              <a:rPr lang="en-US" dirty="0"/>
              <a:t>Relative genetic predisposition/susceptibility, plus</a:t>
            </a:r>
          </a:p>
          <a:p>
            <a:r>
              <a:rPr lang="en-US" dirty="0"/>
              <a:t>Unwise behaviors, resulting in</a:t>
            </a:r>
          </a:p>
          <a:p>
            <a:r>
              <a:rPr lang="en-US" dirty="0"/>
              <a:t>Abnormal “chemistry,” that occurs in</a:t>
            </a:r>
          </a:p>
          <a:p>
            <a:r>
              <a:rPr lang="en-US" dirty="0"/>
              <a:t>An environmental context that promotes disease development</a:t>
            </a:r>
          </a:p>
          <a:p>
            <a:pPr>
              <a:buNone/>
            </a:pPr>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Treating Addiction/Diabetes</a:t>
            </a:r>
          </a:p>
        </p:txBody>
      </p:sp>
      <p:sp>
        <p:nvSpPr>
          <p:cNvPr id="3" name="Content Placeholder 2"/>
          <p:cNvSpPr>
            <a:spLocks noGrp="1"/>
          </p:cNvSpPr>
          <p:nvPr>
            <p:ph idx="1"/>
          </p:nvPr>
        </p:nvSpPr>
        <p:spPr/>
        <p:txBody>
          <a:bodyPr/>
          <a:lstStyle/>
          <a:p>
            <a:r>
              <a:rPr lang="en-US" dirty="0"/>
              <a:t>Genetic treatment – not available</a:t>
            </a:r>
          </a:p>
          <a:p>
            <a:r>
              <a:rPr lang="en-US" dirty="0"/>
              <a:t>Counseling to “improve behaviors,” the purview of counseling providers</a:t>
            </a:r>
          </a:p>
          <a:p>
            <a:r>
              <a:rPr lang="en-US" dirty="0"/>
              <a:t>Medications to help redress abnormal “chemistry,” the purview of medical providers</a:t>
            </a:r>
          </a:p>
          <a:p>
            <a:r>
              <a:rPr lang="en-US" dirty="0"/>
              <a:t>Environmental interventions, the purview of public health systems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 treatment</a:t>
            </a:r>
          </a:p>
        </p:txBody>
      </p:sp>
      <p:sp>
        <p:nvSpPr>
          <p:cNvPr id="3" name="Content Placeholder 2"/>
          <p:cNvSpPr>
            <a:spLocks noGrp="1"/>
          </p:cNvSpPr>
          <p:nvPr>
            <p:ph idx="1"/>
          </p:nvPr>
        </p:nvSpPr>
        <p:spPr/>
        <p:txBody>
          <a:bodyPr/>
          <a:lstStyle/>
          <a:p>
            <a:r>
              <a:rPr lang="en-US" dirty="0"/>
              <a:t>Diabetes treatment “came in” through the biomedical/</a:t>
            </a:r>
            <a:r>
              <a:rPr lang="en-US" dirty="0" err="1"/>
              <a:t>pathophysiological</a:t>
            </a:r>
            <a:r>
              <a:rPr lang="en-US" dirty="0"/>
              <a:t> door</a:t>
            </a:r>
          </a:p>
          <a:p>
            <a:r>
              <a:rPr lang="en-US" dirty="0"/>
              <a:t>Consequently treatment has been primarily medications to work on the abnormal physiology</a:t>
            </a:r>
          </a:p>
          <a:p>
            <a:r>
              <a:rPr lang="en-US" dirty="0"/>
              <a:t>Counseling has been secondary: dietary, weight management, exercise programs</a:t>
            </a:r>
          </a:p>
          <a:p>
            <a:r>
              <a:rPr lang="en-US" dirty="0"/>
              <a:t>This is gradually changing to be more the coordinated care delivery it needs to be, but it isn’t easy</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Addiction treatment</a:t>
            </a:r>
          </a:p>
        </p:txBody>
      </p:sp>
      <p:sp>
        <p:nvSpPr>
          <p:cNvPr id="3" name="Content Placeholder 2"/>
          <p:cNvSpPr>
            <a:spLocks noGrp="1"/>
          </p:cNvSpPr>
          <p:nvPr>
            <p:ph idx="1"/>
          </p:nvPr>
        </p:nvSpPr>
        <p:spPr/>
        <p:txBody>
          <a:bodyPr/>
          <a:lstStyle/>
          <a:p>
            <a:r>
              <a:rPr lang="en-US" dirty="0"/>
              <a:t>Addiction treatment “came in” through the behavioral door</a:t>
            </a:r>
          </a:p>
          <a:p>
            <a:r>
              <a:rPr lang="en-US" dirty="0"/>
              <a:t>Consequently treatment has been primarily counseling</a:t>
            </a:r>
          </a:p>
          <a:p>
            <a:r>
              <a:rPr lang="en-US" dirty="0"/>
              <a:t>Medical treatment has been secondary or non-existent: we didn’t have any medications, but we DO now:  evidence-based and FDA-approved</a:t>
            </a:r>
          </a:p>
          <a:p>
            <a:r>
              <a:rPr lang="en-US" dirty="0"/>
              <a:t>This has created a need for more coordinated care delivery, previously unnecessary in the absence of medications, so we might expect it to be even harder than the diabetes thing – and it IS, yes?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1490" name="Rectangle 2"/>
          <p:cNvSpPr>
            <a:spLocks noGrp="1" noChangeArrowheads="1"/>
          </p:cNvSpPr>
          <p:nvPr>
            <p:ph type="title"/>
          </p:nvPr>
        </p:nvSpPr>
        <p:spPr/>
        <p:txBody>
          <a:bodyPr/>
          <a:lstStyle/>
          <a:p>
            <a:pPr eaLnBrk="1" hangingPunct="1">
              <a:defRPr/>
            </a:pPr>
            <a:r>
              <a:rPr lang="en-US">
                <a:ea typeface="+mj-ea"/>
                <a:cs typeface="+mj-cs"/>
              </a:rPr>
              <a:t>Medical Aspects</a:t>
            </a:r>
          </a:p>
        </p:txBody>
      </p:sp>
      <p:sp>
        <p:nvSpPr>
          <p:cNvPr id="191491"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Brain structures involved</a:t>
            </a:r>
          </a:p>
          <a:p>
            <a:pPr eaLnBrk="1" hangingPunct="1">
              <a:buFont typeface="Wingdings" charset="2"/>
              <a:buBlip>
                <a:blip r:embed="rId2"/>
              </a:buBlip>
              <a:defRPr/>
            </a:pPr>
            <a:r>
              <a:rPr lang="en-US">
                <a:ea typeface="+mn-ea"/>
                <a:cs typeface="+mn-cs"/>
              </a:rPr>
              <a:t>Dopamine neurotransmission</a:t>
            </a:r>
          </a:p>
          <a:p>
            <a:pPr eaLnBrk="1" hangingPunct="1">
              <a:buFont typeface="Wingdings" charset="2"/>
              <a:buBlip>
                <a:blip r:embed="rId2"/>
              </a:buBlip>
              <a:defRPr/>
            </a:pPr>
            <a:r>
              <a:rPr lang="en-US">
                <a:ea typeface="+mn-ea"/>
                <a:cs typeface="+mn-cs"/>
              </a:rPr>
              <a:t>The reinforcement center (“reward/pleasure” center)</a:t>
            </a:r>
          </a:p>
          <a:p>
            <a:pPr eaLnBrk="1" hangingPunct="1">
              <a:buFont typeface="Wingdings" charset="2"/>
              <a:buBlip>
                <a:blip r:embed="rId2"/>
              </a:buBlip>
              <a:defRPr/>
            </a:pPr>
            <a:r>
              <a:rPr lang="en-US">
                <a:ea typeface="+mn-ea"/>
                <a:cs typeface="+mn-cs"/>
              </a:rPr>
              <a:t>The six F’s</a:t>
            </a:r>
          </a:p>
          <a:p>
            <a:pPr eaLnBrk="1" hangingPunct="1">
              <a:buFont typeface="Wingdings" charset="2"/>
              <a:buBlip>
                <a:blip r:embed="rId2"/>
              </a:buBlip>
              <a:defRPr/>
            </a:pPr>
            <a:r>
              <a:rPr lang="en-US">
                <a:ea typeface="+mn-ea"/>
                <a:cs typeface="+mn-cs"/>
              </a:rPr>
              <a:t>Oh but for the “accident” of chemistry…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1490"/>
                                        </p:tgtEl>
                                        <p:attrNameLst>
                                          <p:attrName>style.visibility</p:attrName>
                                        </p:attrNameLst>
                                      </p:cBhvr>
                                      <p:to>
                                        <p:strVal val="visible"/>
                                      </p:to>
                                    </p:set>
                                    <p:animEffect transition="in" filter="fade">
                                      <p:cBhvr>
                                        <p:cTn id="7" dur="2000"/>
                                        <p:tgtEl>
                                          <p:spTgt spid="1914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1491">
                                            <p:txEl>
                                              <p:pRg st="0" end="0"/>
                                            </p:txEl>
                                          </p:spTgt>
                                        </p:tgtEl>
                                        <p:attrNameLst>
                                          <p:attrName>style.visibility</p:attrName>
                                        </p:attrNameLst>
                                      </p:cBhvr>
                                      <p:to>
                                        <p:strVal val="visible"/>
                                      </p:to>
                                    </p:set>
                                    <p:animEffect transition="in" filter="wipe(left)">
                                      <p:cBhvr>
                                        <p:cTn id="12" dur="500"/>
                                        <p:tgtEl>
                                          <p:spTgt spid="19149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1491">
                                            <p:txEl>
                                              <p:pRg st="1" end="1"/>
                                            </p:txEl>
                                          </p:spTgt>
                                        </p:tgtEl>
                                        <p:attrNameLst>
                                          <p:attrName>style.visibility</p:attrName>
                                        </p:attrNameLst>
                                      </p:cBhvr>
                                      <p:to>
                                        <p:strVal val="visible"/>
                                      </p:to>
                                    </p:set>
                                    <p:animEffect transition="in" filter="wipe(left)">
                                      <p:cBhvr>
                                        <p:cTn id="17" dur="500"/>
                                        <p:tgtEl>
                                          <p:spTgt spid="19149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1491">
                                            <p:txEl>
                                              <p:pRg st="2" end="2"/>
                                            </p:txEl>
                                          </p:spTgt>
                                        </p:tgtEl>
                                        <p:attrNameLst>
                                          <p:attrName>style.visibility</p:attrName>
                                        </p:attrNameLst>
                                      </p:cBhvr>
                                      <p:to>
                                        <p:strVal val="visible"/>
                                      </p:to>
                                    </p:set>
                                    <p:animEffect transition="in" filter="wipe(left)">
                                      <p:cBhvr>
                                        <p:cTn id="22" dur="500"/>
                                        <p:tgtEl>
                                          <p:spTgt spid="19149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1491">
                                            <p:txEl>
                                              <p:pRg st="3" end="3"/>
                                            </p:txEl>
                                          </p:spTgt>
                                        </p:tgtEl>
                                        <p:attrNameLst>
                                          <p:attrName>style.visibility</p:attrName>
                                        </p:attrNameLst>
                                      </p:cBhvr>
                                      <p:to>
                                        <p:strVal val="visible"/>
                                      </p:to>
                                    </p:set>
                                    <p:animEffect transition="in" filter="wipe(left)">
                                      <p:cBhvr>
                                        <p:cTn id="27" dur="500"/>
                                        <p:tgtEl>
                                          <p:spTgt spid="19149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1491">
                                            <p:txEl>
                                              <p:pRg st="4" end="4"/>
                                            </p:txEl>
                                          </p:spTgt>
                                        </p:tgtEl>
                                        <p:attrNameLst>
                                          <p:attrName>style.visibility</p:attrName>
                                        </p:attrNameLst>
                                      </p:cBhvr>
                                      <p:to>
                                        <p:strVal val="visible"/>
                                      </p:to>
                                    </p:set>
                                    <p:animEffect transition="in" filter="wipe(left)">
                                      <p:cBhvr>
                                        <p:cTn id="32" dur="500"/>
                                        <p:tgtEl>
                                          <p:spTgt spid="19149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1490" grpId="0"/>
      <p:bldP spid="191491"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opiates 17"/>
          <p:cNvPicPr>
            <a:picLocks noGrp="1" noChangeAspect="1" noChangeArrowheads="1"/>
          </p:cNvPicPr>
          <p:nvPr>
            <p:ph/>
          </p:nvPr>
        </p:nvPicPr>
        <p:blipFill>
          <a:blip r:embed="rId2"/>
          <a:srcRect/>
          <a:stretch>
            <a:fillRect/>
          </a:stretch>
        </p:blipFill>
        <p:spPr>
          <a:xfrm>
            <a:off x="1350963" y="274638"/>
            <a:ext cx="6440487" cy="5859462"/>
          </a:xfrm>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opiates 18"/>
          <p:cNvPicPr>
            <a:picLocks noGrp="1" noChangeAspect="1" noChangeArrowheads="1"/>
          </p:cNvPicPr>
          <p:nvPr>
            <p:ph/>
          </p:nvPr>
        </p:nvPicPr>
        <p:blipFill>
          <a:blip r:embed="rId2"/>
          <a:srcRect/>
          <a:stretch>
            <a:fillRect/>
          </a:stretch>
        </p:blipFill>
        <p:spPr>
          <a:xfrm>
            <a:off x="1347788" y="274638"/>
            <a:ext cx="6448425" cy="5859462"/>
          </a:xfr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opiates 19"/>
          <p:cNvPicPr>
            <a:picLocks noGrp="1" noChangeAspect="1" noChangeArrowheads="1"/>
          </p:cNvPicPr>
          <p:nvPr>
            <p:ph/>
          </p:nvPr>
        </p:nvPicPr>
        <p:blipFill>
          <a:blip r:embed="rId2"/>
          <a:srcRect/>
          <a:stretch>
            <a:fillRect/>
          </a:stretch>
        </p:blipFill>
        <p:spPr>
          <a:xfrm>
            <a:off x="2349500" y="896938"/>
            <a:ext cx="4445000" cy="4614862"/>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CFD2260-8B26-104E-A7B2-C8F4557C9B2C}"/>
              </a:ext>
            </a:extLst>
          </p:cNvPr>
          <p:cNvSpPr>
            <a:spLocks noGrp="1"/>
          </p:cNvSpPr>
          <p:nvPr>
            <p:ph type="title"/>
          </p:nvPr>
        </p:nvSpPr>
        <p:spPr/>
        <p:txBody>
          <a:bodyPr/>
          <a:lstStyle/>
          <a:p>
            <a:r>
              <a:rPr lang="en-US" dirty="0"/>
              <a:t>Race/Ethnicity</a:t>
            </a:r>
          </a:p>
        </p:txBody>
      </p:sp>
      <p:sp>
        <p:nvSpPr>
          <p:cNvPr id="3" name="Content Placeholder 2">
            <a:extLst>
              <a:ext uri="{FF2B5EF4-FFF2-40B4-BE49-F238E27FC236}">
                <a16:creationId xmlns:a16="http://schemas.microsoft.com/office/drawing/2014/main" xmlns="" id="{8288BA4E-F003-C144-9A8B-70C826EBE5FC}"/>
              </a:ext>
            </a:extLst>
          </p:cNvPr>
          <p:cNvSpPr>
            <a:spLocks noGrp="1"/>
          </p:cNvSpPr>
          <p:nvPr>
            <p:ph idx="1"/>
          </p:nvPr>
        </p:nvSpPr>
        <p:spPr/>
        <p:txBody>
          <a:bodyPr/>
          <a:lstStyle/>
          <a:p>
            <a:r>
              <a:rPr lang="en-US" dirty="0"/>
              <a:t>Rates of overdose, both from “traditional” and new synthetic (fentanyl, et al) opioids, increased dramatically 2015 to 2017 in ALL categories in all Metropolitan Service Areas </a:t>
            </a:r>
          </a:p>
          <a:p>
            <a:r>
              <a:rPr lang="en-US" dirty="0"/>
              <a:t>Of these, African Americans had the largest increase</a:t>
            </a:r>
          </a:p>
          <a:p>
            <a:r>
              <a:rPr lang="en-US" dirty="0"/>
              <a:t>Hispanics had the next highest</a:t>
            </a:r>
          </a:p>
          <a:p>
            <a:r>
              <a:rPr lang="en-US" dirty="0"/>
              <a:t>Whites had the least increase during this time period</a:t>
            </a:r>
          </a:p>
          <a:p>
            <a:r>
              <a:rPr lang="en-US" dirty="0"/>
              <a:t>These increases occurred in all age groups</a:t>
            </a:r>
          </a:p>
        </p:txBody>
      </p:sp>
    </p:spTree>
    <p:extLst>
      <p:ext uri="{BB962C8B-B14F-4D97-AF65-F5344CB8AC3E}">
        <p14:creationId xmlns:p14="http://schemas.microsoft.com/office/powerpoint/2010/main" val="80967688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opiates 20"/>
          <p:cNvPicPr>
            <a:picLocks noGrp="1" noChangeAspect="1" noChangeArrowheads="1"/>
          </p:cNvPicPr>
          <p:nvPr>
            <p:ph/>
          </p:nvPr>
        </p:nvPicPr>
        <p:blipFill>
          <a:blip r:embed="rId2"/>
          <a:srcRect/>
          <a:stretch>
            <a:fillRect/>
          </a:stretch>
        </p:blipFill>
        <p:spPr>
          <a:xfrm>
            <a:off x="1350963" y="274638"/>
            <a:ext cx="6440487" cy="5859462"/>
          </a:xfr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p:txBody>
          <a:bodyPr/>
          <a:lstStyle/>
          <a:p>
            <a:pPr eaLnBrk="1" hangingPunct="1">
              <a:defRPr/>
            </a:pPr>
            <a:r>
              <a:rPr lang="en-US">
                <a:ea typeface="+mj-ea"/>
                <a:cs typeface="+mj-cs"/>
              </a:rPr>
              <a:t>Medical aspects/3 questions</a:t>
            </a:r>
          </a:p>
        </p:txBody>
      </p:sp>
      <p:sp>
        <p:nvSpPr>
          <p:cNvPr id="196611"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Craving/need relates to malfunction (long-term) in the reinforcement center</a:t>
            </a:r>
          </a:p>
          <a:p>
            <a:pPr eaLnBrk="1" hangingPunct="1">
              <a:buFont typeface="Wingdings" charset="2"/>
              <a:buBlip>
                <a:blip r:embed="rId2"/>
              </a:buBlip>
              <a:defRPr/>
            </a:pPr>
            <a:r>
              <a:rPr lang="en-US">
                <a:ea typeface="+mn-ea"/>
                <a:cs typeface="+mn-cs"/>
              </a:rPr>
              <a:t>Loss of control relates to impaired pre-frontal cortex and “judgment”</a:t>
            </a:r>
          </a:p>
          <a:p>
            <a:pPr eaLnBrk="1" hangingPunct="1">
              <a:buFont typeface="Wingdings" charset="2"/>
              <a:buBlip>
                <a:blip r:embed="rId2"/>
              </a:buBlip>
              <a:defRPr/>
            </a:pPr>
            <a:r>
              <a:rPr lang="en-US">
                <a:ea typeface="+mn-ea"/>
                <a:cs typeface="+mn-cs"/>
              </a:rPr>
              <a:t>Failure to learn from “bad stuff” happening relates to impaired circuitry of the above along with emotional/memory centers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6610"/>
                                        </p:tgtEl>
                                        <p:attrNameLst>
                                          <p:attrName>style.visibility</p:attrName>
                                        </p:attrNameLst>
                                      </p:cBhvr>
                                      <p:to>
                                        <p:strVal val="visible"/>
                                      </p:to>
                                    </p:set>
                                    <p:animEffect transition="in" filter="fade">
                                      <p:cBhvr>
                                        <p:cTn id="7" dur="2000"/>
                                        <p:tgtEl>
                                          <p:spTgt spid="1966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6611">
                                            <p:txEl>
                                              <p:pRg st="0" end="0"/>
                                            </p:txEl>
                                          </p:spTgt>
                                        </p:tgtEl>
                                        <p:attrNameLst>
                                          <p:attrName>style.visibility</p:attrName>
                                        </p:attrNameLst>
                                      </p:cBhvr>
                                      <p:to>
                                        <p:strVal val="visible"/>
                                      </p:to>
                                    </p:set>
                                    <p:animEffect transition="in" filter="wipe(left)">
                                      <p:cBhvr>
                                        <p:cTn id="12" dur="500"/>
                                        <p:tgtEl>
                                          <p:spTgt spid="1966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6611">
                                            <p:txEl>
                                              <p:pRg st="1" end="1"/>
                                            </p:txEl>
                                          </p:spTgt>
                                        </p:tgtEl>
                                        <p:attrNameLst>
                                          <p:attrName>style.visibility</p:attrName>
                                        </p:attrNameLst>
                                      </p:cBhvr>
                                      <p:to>
                                        <p:strVal val="visible"/>
                                      </p:to>
                                    </p:set>
                                    <p:animEffect transition="in" filter="wipe(left)">
                                      <p:cBhvr>
                                        <p:cTn id="17" dur="500"/>
                                        <p:tgtEl>
                                          <p:spTgt spid="19661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6611">
                                            <p:txEl>
                                              <p:pRg st="2" end="2"/>
                                            </p:txEl>
                                          </p:spTgt>
                                        </p:tgtEl>
                                        <p:attrNameLst>
                                          <p:attrName>style.visibility</p:attrName>
                                        </p:attrNameLst>
                                      </p:cBhvr>
                                      <p:to>
                                        <p:strVal val="visible"/>
                                      </p:to>
                                    </p:set>
                                    <p:animEffect transition="in" filter="wipe(left)">
                                      <p:cBhvr>
                                        <p:cTn id="22" dur="500"/>
                                        <p:tgtEl>
                                          <p:spTgt spid="1966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p:bldP spid="196611" grpId="0" build="p"/>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pPr eaLnBrk="1" hangingPunct="1">
              <a:defRPr/>
            </a:pPr>
            <a:r>
              <a:rPr lang="en-US">
                <a:ea typeface="+mj-ea"/>
                <a:cs typeface="+mj-cs"/>
              </a:rPr>
              <a:t>Neurobiology</a:t>
            </a:r>
          </a:p>
        </p:txBody>
      </p:sp>
      <p:sp>
        <p:nvSpPr>
          <p:cNvPr id="198659"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Neurotransmitters</a:t>
            </a:r>
          </a:p>
          <a:p>
            <a:pPr eaLnBrk="1" hangingPunct="1">
              <a:buFont typeface="Wingdings" charset="2"/>
              <a:buBlip>
                <a:blip r:embed="rId2"/>
              </a:buBlip>
              <a:defRPr/>
            </a:pPr>
            <a:r>
              <a:rPr lang="en-US">
                <a:ea typeface="+mn-ea"/>
                <a:cs typeface="+mn-cs"/>
              </a:rPr>
              <a:t>Receptors</a:t>
            </a:r>
          </a:p>
          <a:p>
            <a:pPr eaLnBrk="1" hangingPunct="1">
              <a:buFont typeface="Wingdings" charset="2"/>
              <a:buBlip>
                <a:blip r:embed="rId2"/>
              </a:buBlip>
              <a:defRPr/>
            </a:pPr>
            <a:r>
              <a:rPr lang="en-US">
                <a:ea typeface="+mn-ea"/>
                <a:cs typeface="+mn-cs"/>
              </a:rPr>
              <a:t>Second and third messengers</a:t>
            </a:r>
          </a:p>
          <a:p>
            <a:pPr eaLnBrk="1" hangingPunct="1">
              <a:buFont typeface="Wingdings" charset="2"/>
              <a:buBlip>
                <a:blip r:embed="rId2"/>
              </a:buBlip>
              <a:defRPr/>
            </a:pPr>
            <a:r>
              <a:rPr lang="en-US">
                <a:ea typeface="+mn-ea"/>
                <a:cs typeface="+mn-cs"/>
              </a:rPr>
              <a:t>Nucleus/DNA/genes</a:t>
            </a:r>
          </a:p>
          <a:p>
            <a:pPr eaLnBrk="1" hangingPunct="1">
              <a:buFont typeface="Wingdings" charset="2"/>
              <a:buBlip>
                <a:blip r:embed="rId2"/>
              </a:buBlip>
              <a:defRPr/>
            </a:pPr>
            <a:r>
              <a:rPr lang="en-US">
                <a:ea typeface="+mn-ea"/>
                <a:cs typeface="+mn-cs"/>
              </a:rPr>
              <a:t>Agonists</a:t>
            </a:r>
          </a:p>
          <a:p>
            <a:pPr eaLnBrk="1" hangingPunct="1">
              <a:buFont typeface="Wingdings" charset="2"/>
              <a:buBlip>
                <a:blip r:embed="rId2"/>
              </a:buBlip>
              <a:defRPr/>
            </a:pPr>
            <a:r>
              <a:rPr lang="en-US">
                <a:ea typeface="+mn-ea"/>
                <a:cs typeface="+mn-cs"/>
              </a:rPr>
              <a:t>Antagonists</a:t>
            </a:r>
          </a:p>
          <a:p>
            <a:pPr eaLnBrk="1" hangingPunct="1">
              <a:buFont typeface="Wingdings" charset="2"/>
              <a:buBlip>
                <a:blip r:embed="rId2"/>
              </a:buBlip>
              <a:defRPr/>
            </a:pPr>
            <a:r>
              <a:rPr lang="en-US">
                <a:ea typeface="+mn-ea"/>
                <a:cs typeface="+mn-cs"/>
              </a:rPr>
              <a:t>Partial agonists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8658"/>
                                        </p:tgtEl>
                                        <p:attrNameLst>
                                          <p:attrName>style.visibility</p:attrName>
                                        </p:attrNameLst>
                                      </p:cBhvr>
                                      <p:to>
                                        <p:strVal val="visible"/>
                                      </p:to>
                                    </p:set>
                                    <p:animEffect transition="in" filter="fade">
                                      <p:cBhvr>
                                        <p:cTn id="7" dur="2000"/>
                                        <p:tgtEl>
                                          <p:spTgt spid="19865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8659">
                                            <p:txEl>
                                              <p:pRg st="0" end="0"/>
                                            </p:txEl>
                                          </p:spTgt>
                                        </p:tgtEl>
                                        <p:attrNameLst>
                                          <p:attrName>style.visibility</p:attrName>
                                        </p:attrNameLst>
                                      </p:cBhvr>
                                      <p:to>
                                        <p:strVal val="visible"/>
                                      </p:to>
                                    </p:set>
                                    <p:animEffect transition="in" filter="wipe(left)">
                                      <p:cBhvr>
                                        <p:cTn id="12" dur="500"/>
                                        <p:tgtEl>
                                          <p:spTgt spid="19865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8659">
                                            <p:txEl>
                                              <p:pRg st="1" end="1"/>
                                            </p:txEl>
                                          </p:spTgt>
                                        </p:tgtEl>
                                        <p:attrNameLst>
                                          <p:attrName>style.visibility</p:attrName>
                                        </p:attrNameLst>
                                      </p:cBhvr>
                                      <p:to>
                                        <p:strVal val="visible"/>
                                      </p:to>
                                    </p:set>
                                    <p:animEffect transition="in" filter="wipe(left)">
                                      <p:cBhvr>
                                        <p:cTn id="17" dur="500"/>
                                        <p:tgtEl>
                                          <p:spTgt spid="19865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8659">
                                            <p:txEl>
                                              <p:pRg st="2" end="2"/>
                                            </p:txEl>
                                          </p:spTgt>
                                        </p:tgtEl>
                                        <p:attrNameLst>
                                          <p:attrName>style.visibility</p:attrName>
                                        </p:attrNameLst>
                                      </p:cBhvr>
                                      <p:to>
                                        <p:strVal val="visible"/>
                                      </p:to>
                                    </p:set>
                                    <p:animEffect transition="in" filter="wipe(left)">
                                      <p:cBhvr>
                                        <p:cTn id="22" dur="500"/>
                                        <p:tgtEl>
                                          <p:spTgt spid="19865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98659">
                                            <p:txEl>
                                              <p:pRg st="3" end="3"/>
                                            </p:txEl>
                                          </p:spTgt>
                                        </p:tgtEl>
                                        <p:attrNameLst>
                                          <p:attrName>style.visibility</p:attrName>
                                        </p:attrNameLst>
                                      </p:cBhvr>
                                      <p:to>
                                        <p:strVal val="visible"/>
                                      </p:to>
                                    </p:set>
                                    <p:animEffect transition="in" filter="wipe(left)">
                                      <p:cBhvr>
                                        <p:cTn id="27" dur="500"/>
                                        <p:tgtEl>
                                          <p:spTgt spid="19865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8659">
                                            <p:txEl>
                                              <p:pRg st="4" end="4"/>
                                            </p:txEl>
                                          </p:spTgt>
                                        </p:tgtEl>
                                        <p:attrNameLst>
                                          <p:attrName>style.visibility</p:attrName>
                                        </p:attrNameLst>
                                      </p:cBhvr>
                                      <p:to>
                                        <p:strVal val="visible"/>
                                      </p:to>
                                    </p:set>
                                    <p:animEffect transition="in" filter="wipe(left)">
                                      <p:cBhvr>
                                        <p:cTn id="32" dur="500"/>
                                        <p:tgtEl>
                                          <p:spTgt spid="19865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98659">
                                            <p:txEl>
                                              <p:pRg st="5" end="5"/>
                                            </p:txEl>
                                          </p:spTgt>
                                        </p:tgtEl>
                                        <p:attrNameLst>
                                          <p:attrName>style.visibility</p:attrName>
                                        </p:attrNameLst>
                                      </p:cBhvr>
                                      <p:to>
                                        <p:strVal val="visible"/>
                                      </p:to>
                                    </p:set>
                                    <p:animEffect transition="in" filter="wipe(left)">
                                      <p:cBhvr>
                                        <p:cTn id="37" dur="500"/>
                                        <p:tgtEl>
                                          <p:spTgt spid="19865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98659">
                                            <p:txEl>
                                              <p:pRg st="6" end="6"/>
                                            </p:txEl>
                                          </p:spTgt>
                                        </p:tgtEl>
                                        <p:attrNameLst>
                                          <p:attrName>style.visibility</p:attrName>
                                        </p:attrNameLst>
                                      </p:cBhvr>
                                      <p:to>
                                        <p:strVal val="visible"/>
                                      </p:to>
                                    </p:set>
                                    <p:animEffect transition="in" filter="wipe(left)">
                                      <p:cBhvr>
                                        <p:cTn id="42" dur="500"/>
                                        <p:tgtEl>
                                          <p:spTgt spid="19865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58" grpId="0"/>
      <p:bldP spid="198659"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opioid receptor"/>
          <p:cNvPicPr>
            <a:picLocks noGrp="1" noChangeAspect="1" noChangeArrowheads="1"/>
          </p:cNvPicPr>
          <p:nvPr>
            <p:ph/>
          </p:nvPr>
        </p:nvPicPr>
        <p:blipFill>
          <a:blip r:embed="rId2"/>
          <a:srcRect/>
          <a:stretch>
            <a:fillRect/>
          </a:stretch>
        </p:blipFill>
        <p:spPr>
          <a:xfrm>
            <a:off x="1827213" y="274638"/>
            <a:ext cx="5489575" cy="5859462"/>
          </a:xfr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opioid receptor blocked"/>
          <p:cNvPicPr>
            <a:picLocks noGrp="1" noChangeAspect="1" noChangeArrowheads="1"/>
          </p:cNvPicPr>
          <p:nvPr>
            <p:ph/>
          </p:nvPr>
        </p:nvPicPr>
        <p:blipFill>
          <a:blip r:embed="rId2"/>
          <a:srcRect/>
          <a:stretch>
            <a:fillRect/>
          </a:stretch>
        </p:blipFill>
        <p:spPr>
          <a:xfrm>
            <a:off x="2409825" y="274638"/>
            <a:ext cx="4324350" cy="5859462"/>
          </a:xfr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opioid receptor really blocked"/>
          <p:cNvPicPr>
            <a:picLocks noGrp="1" noChangeAspect="1" noChangeArrowheads="1"/>
          </p:cNvPicPr>
          <p:nvPr>
            <p:ph/>
          </p:nvPr>
        </p:nvPicPr>
        <p:blipFill>
          <a:blip r:embed="rId2"/>
          <a:srcRect/>
          <a:stretch>
            <a:fillRect/>
          </a:stretch>
        </p:blipFill>
        <p:spPr>
          <a:xfrm>
            <a:off x="2117725" y="274638"/>
            <a:ext cx="4906963" cy="5859462"/>
          </a:xfr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2754" name="Rectangle 2"/>
          <p:cNvSpPr>
            <a:spLocks noGrp="1" noChangeArrowheads="1"/>
          </p:cNvSpPr>
          <p:nvPr>
            <p:ph type="title"/>
          </p:nvPr>
        </p:nvSpPr>
        <p:spPr/>
        <p:txBody>
          <a:bodyPr/>
          <a:lstStyle/>
          <a:p>
            <a:pPr eaLnBrk="1" hangingPunct="1">
              <a:defRPr/>
            </a:pPr>
            <a:r>
              <a:rPr lang="en-US">
                <a:ea typeface="+mj-ea"/>
                <a:cs typeface="+mj-cs"/>
              </a:rPr>
              <a:t>Neurobiology (cont)</a:t>
            </a:r>
          </a:p>
        </p:txBody>
      </p:sp>
      <p:sp>
        <p:nvSpPr>
          <p:cNvPr id="202755"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Neuroadaption, tolerance, withdrawal:  dopamine and the reinforcement center</a:t>
            </a:r>
          </a:p>
          <a:p>
            <a:pPr eaLnBrk="1" hangingPunct="1">
              <a:buFont typeface="Wingdings" charset="2"/>
              <a:buBlip>
                <a:blip r:embed="rId2"/>
              </a:buBlip>
              <a:defRPr/>
            </a:pPr>
            <a:r>
              <a:rPr lang="en-US">
                <a:ea typeface="+mn-ea"/>
                <a:cs typeface="+mn-cs"/>
              </a:rPr>
              <a:t>Other chemicals modify dopamine response, e.g., opiates and all other addicting drugs</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2754"/>
                                        </p:tgtEl>
                                        <p:attrNameLst>
                                          <p:attrName>style.visibility</p:attrName>
                                        </p:attrNameLst>
                                      </p:cBhvr>
                                      <p:to>
                                        <p:strVal val="visible"/>
                                      </p:to>
                                    </p:set>
                                    <p:animEffect transition="in" filter="fade">
                                      <p:cBhvr>
                                        <p:cTn id="7" dur="2000"/>
                                        <p:tgtEl>
                                          <p:spTgt spid="20275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2755">
                                            <p:txEl>
                                              <p:pRg st="0" end="0"/>
                                            </p:txEl>
                                          </p:spTgt>
                                        </p:tgtEl>
                                        <p:attrNameLst>
                                          <p:attrName>style.visibility</p:attrName>
                                        </p:attrNameLst>
                                      </p:cBhvr>
                                      <p:to>
                                        <p:strVal val="visible"/>
                                      </p:to>
                                    </p:set>
                                    <p:animEffect transition="in" filter="wipe(left)">
                                      <p:cBhvr>
                                        <p:cTn id="12" dur="500"/>
                                        <p:tgtEl>
                                          <p:spTgt spid="2027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02755">
                                            <p:txEl>
                                              <p:pRg st="1" end="1"/>
                                            </p:txEl>
                                          </p:spTgt>
                                        </p:tgtEl>
                                        <p:attrNameLst>
                                          <p:attrName>style.visibility</p:attrName>
                                        </p:attrNameLst>
                                      </p:cBhvr>
                                      <p:to>
                                        <p:strVal val="visible"/>
                                      </p:to>
                                    </p:set>
                                    <p:animEffect transition="in" filter="wipe(left)">
                                      <p:cBhvr>
                                        <p:cTn id="17" dur="500"/>
                                        <p:tgtEl>
                                          <p:spTgt spid="20275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P spid="202755"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pPr eaLnBrk="1" hangingPunct="1">
              <a:defRPr/>
            </a:pPr>
            <a:r>
              <a:rPr lang="en-US">
                <a:ea typeface="+mj-ea"/>
                <a:cs typeface="+mj-cs"/>
              </a:rPr>
              <a:t>Neurobiology (cont)</a:t>
            </a:r>
          </a:p>
        </p:txBody>
      </p:sp>
      <p:sp>
        <p:nvSpPr>
          <p:cNvPr id="203779" name="Rectangle 3"/>
          <p:cNvSpPr>
            <a:spLocks noGrp="1" noChangeArrowheads="1"/>
          </p:cNvSpPr>
          <p:nvPr>
            <p:ph type="body" idx="1"/>
          </p:nvPr>
        </p:nvSpPr>
        <p:spPr/>
        <p:txBody>
          <a:bodyPr/>
          <a:lstStyle/>
          <a:p>
            <a:pPr eaLnBrk="1" hangingPunct="1">
              <a:buFont typeface="Wingdings" charset="2"/>
              <a:buBlip>
                <a:blip r:embed="rId2"/>
              </a:buBlip>
              <a:defRPr/>
            </a:pPr>
            <a:r>
              <a:rPr lang="en-US">
                <a:ea typeface="+mn-ea"/>
                <a:cs typeface="+mn-cs"/>
              </a:rPr>
              <a:t>Characteristics enhancing a chemical’s “addictiveness”</a:t>
            </a:r>
          </a:p>
          <a:p>
            <a:pPr lvl="1" eaLnBrk="1" hangingPunct="1">
              <a:buFont typeface="Wingdings" charset="2"/>
              <a:buChar char="n"/>
              <a:defRPr/>
            </a:pPr>
            <a:r>
              <a:rPr lang="en-US"/>
              <a:t>Full agonist</a:t>
            </a:r>
          </a:p>
          <a:p>
            <a:pPr lvl="1" eaLnBrk="1" hangingPunct="1">
              <a:buFont typeface="Wingdings" charset="2"/>
              <a:buChar char="n"/>
              <a:defRPr/>
            </a:pPr>
            <a:r>
              <a:rPr lang="en-US"/>
              <a:t>Short-acting/rapid onset</a:t>
            </a:r>
          </a:p>
          <a:p>
            <a:pPr lvl="1" eaLnBrk="1" hangingPunct="1">
              <a:buFont typeface="Wingdings" charset="2"/>
              <a:buChar char="n"/>
              <a:defRPr/>
            </a:pPr>
            <a:r>
              <a:rPr lang="en-US"/>
              <a:t>Amount of reinforcement induced</a:t>
            </a:r>
          </a:p>
          <a:p>
            <a:pPr lvl="1" eaLnBrk="1" hangingPunct="1">
              <a:buFont typeface="Wingdings" charset="2"/>
              <a:buChar char="n"/>
              <a:defRPr/>
            </a:pPr>
            <a:r>
              <a:rPr lang="en-US"/>
              <a:t>Role of affinity</a:t>
            </a:r>
          </a:p>
          <a:p>
            <a:pPr lvl="1" eaLnBrk="1" hangingPunct="1">
              <a:buFont typeface="Wingdings" charset="2"/>
              <a:buChar char="n"/>
              <a:defRPr/>
            </a:pPr>
            <a:r>
              <a:rPr lang="en-US"/>
              <a:t>Role of dissociation</a:t>
            </a:r>
          </a:p>
          <a:p>
            <a:pPr lvl="1" eaLnBrk="1" hangingPunct="1">
              <a:buFont typeface="Wingdings" charset="2"/>
              <a:buChar char="n"/>
              <a:defRPr/>
            </a:pPr>
            <a:endParaRPr lang="en-US"/>
          </a:p>
        </p:txBody>
      </p:sp>
    </p:spTree>
  </p:cSld>
  <p:clrMapOvr>
    <a:masterClrMapping/>
  </p:clrMapOvr>
  <p:transition>
    <p:cover dir="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p:txBody>
          <a:bodyPr/>
          <a:lstStyle/>
          <a:p>
            <a:pPr eaLnBrk="1" hangingPunct="1">
              <a:defRPr/>
            </a:pPr>
            <a:r>
              <a:rPr lang="en-US">
                <a:ea typeface="+mj-ea"/>
                <a:cs typeface="+mj-cs"/>
              </a:rPr>
              <a:t>Neurobiology (cont)</a:t>
            </a:r>
          </a:p>
        </p:txBody>
      </p:sp>
      <p:sp>
        <p:nvSpPr>
          <p:cNvPr id="204803" name="Rectangle 3"/>
          <p:cNvSpPr>
            <a:spLocks noGrp="1" noChangeArrowheads="1"/>
          </p:cNvSpPr>
          <p:nvPr>
            <p:ph type="body" idx="1"/>
          </p:nvPr>
        </p:nvSpPr>
        <p:spPr/>
        <p:txBody>
          <a:bodyPr/>
          <a:lstStyle/>
          <a:p>
            <a:pPr eaLnBrk="1" hangingPunct="1">
              <a:buFont typeface="Wingdings" charset="2"/>
              <a:buBlip>
                <a:blip r:embed="rId2"/>
              </a:buBlip>
              <a:defRPr/>
            </a:pPr>
            <a:r>
              <a:rPr lang="en-US" dirty="0">
                <a:ea typeface="+mn-ea"/>
                <a:cs typeface="+mn-cs"/>
              </a:rPr>
              <a:t>Characteristics decreasing a chemical’s “addictiveness”</a:t>
            </a:r>
          </a:p>
          <a:p>
            <a:pPr lvl="1" eaLnBrk="1" hangingPunct="1">
              <a:buFont typeface="Wingdings" charset="2"/>
              <a:buChar char="n"/>
              <a:defRPr/>
            </a:pPr>
            <a:r>
              <a:rPr lang="en-US" dirty="0"/>
              <a:t>Less </a:t>
            </a:r>
            <a:r>
              <a:rPr lang="en-US" dirty="0" err="1"/>
              <a:t>agonism</a:t>
            </a:r>
            <a:r>
              <a:rPr lang="en-US" dirty="0"/>
              <a:t>; antagonism</a:t>
            </a:r>
          </a:p>
          <a:p>
            <a:pPr lvl="1" eaLnBrk="1" hangingPunct="1">
              <a:buFont typeface="Wingdings" charset="2"/>
              <a:buChar char="n"/>
              <a:defRPr/>
            </a:pPr>
            <a:r>
              <a:rPr lang="en-US" dirty="0"/>
              <a:t>Longer-acting/slower onset</a:t>
            </a:r>
          </a:p>
          <a:p>
            <a:pPr lvl="1" eaLnBrk="1" hangingPunct="1">
              <a:buFont typeface="Wingdings" charset="2"/>
              <a:buChar char="n"/>
              <a:defRPr/>
            </a:pPr>
            <a:r>
              <a:rPr lang="en-US" dirty="0"/>
              <a:t>Route of administration: oral</a:t>
            </a:r>
          </a:p>
          <a:p>
            <a:pPr lvl="1" eaLnBrk="1" hangingPunct="1">
              <a:buFont typeface="Wingdings" charset="2"/>
              <a:buChar char="n"/>
              <a:defRPr/>
            </a:pPr>
            <a:r>
              <a:rPr lang="en-US" dirty="0"/>
              <a:t>Less intrinsic reinforcing activity</a:t>
            </a:r>
          </a:p>
        </p:txBody>
      </p:sp>
    </p:spTree>
  </p:cSld>
  <p:clrMapOvr>
    <a:masterClrMapping/>
  </p:clrMapOvr>
  <p:transition>
    <p:cover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Choices in Dealing with </a:t>
            </a:r>
            <a:br>
              <a:rPr lang="en-US" dirty="0"/>
            </a:br>
            <a:r>
              <a:rPr lang="en-US" dirty="0" err="1"/>
              <a:t>Opioid</a:t>
            </a:r>
            <a:r>
              <a:rPr lang="en-US" dirty="0"/>
              <a:t> Addiction</a:t>
            </a:r>
          </a:p>
        </p:txBody>
      </p:sp>
      <p:sp>
        <p:nvSpPr>
          <p:cNvPr id="3" name="Content Placeholder 2"/>
          <p:cNvSpPr>
            <a:spLocks noGrp="1"/>
          </p:cNvSpPr>
          <p:nvPr>
            <p:ph idx="1"/>
          </p:nvPr>
        </p:nvSpPr>
        <p:spPr/>
        <p:txBody>
          <a:bodyPr/>
          <a:lstStyle/>
          <a:p>
            <a:r>
              <a:rPr lang="en-US" dirty="0"/>
              <a:t>Withdrawal management, formerly referred to as “detoxification”</a:t>
            </a:r>
          </a:p>
          <a:p>
            <a:r>
              <a:rPr lang="en-US" dirty="0"/>
              <a:t>Short-term medication use</a:t>
            </a:r>
          </a:p>
          <a:p>
            <a:r>
              <a:rPr lang="en-US" dirty="0"/>
              <a:t>Long-term medication use</a:t>
            </a:r>
          </a:p>
          <a:p>
            <a:r>
              <a:rPr lang="en-US" dirty="0"/>
              <a:t>But always accompanied by “counseling”</a:t>
            </a:r>
          </a:p>
          <a:p>
            <a:r>
              <a:rPr lang="en-US" dirty="0"/>
              <a:t>There are 3 outcomes-based, research-supported, FDA-approved medications available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12F4EA4-199E-6648-BB31-D2DF9F44504B}"/>
              </a:ext>
            </a:extLst>
          </p:cNvPr>
          <p:cNvSpPr>
            <a:spLocks noGrp="1"/>
          </p:cNvSpPr>
          <p:nvPr>
            <p:ph type="title"/>
          </p:nvPr>
        </p:nvSpPr>
        <p:spPr/>
        <p:txBody>
          <a:bodyPr/>
          <a:lstStyle/>
          <a:p>
            <a:r>
              <a:rPr lang="en-US" dirty="0"/>
              <a:t>LGBT and Opioids</a:t>
            </a:r>
          </a:p>
        </p:txBody>
      </p:sp>
      <p:sp>
        <p:nvSpPr>
          <p:cNvPr id="3" name="Content Placeholder 2">
            <a:extLst>
              <a:ext uri="{FF2B5EF4-FFF2-40B4-BE49-F238E27FC236}">
                <a16:creationId xmlns:a16="http://schemas.microsoft.com/office/drawing/2014/main" xmlns="" id="{DC766821-86B2-7B41-B05A-6C3820B7B40D}"/>
              </a:ext>
            </a:extLst>
          </p:cNvPr>
          <p:cNvSpPr>
            <a:spLocks noGrp="1"/>
          </p:cNvSpPr>
          <p:nvPr>
            <p:ph idx="1"/>
          </p:nvPr>
        </p:nvSpPr>
        <p:spPr/>
        <p:txBody>
          <a:bodyPr/>
          <a:lstStyle/>
          <a:p>
            <a:r>
              <a:rPr lang="en-US" dirty="0"/>
              <a:t>2015 - LGB misuse of Rx pain relievers 10.4% vs 4.5% in heterosexuals</a:t>
            </a:r>
          </a:p>
          <a:p>
            <a:r>
              <a:rPr lang="en-US" dirty="0"/>
              <a:t>2018 - LGB illicit opioid use 9.8% vs 4.24% in heterosexuals</a:t>
            </a:r>
          </a:p>
          <a:p>
            <a:r>
              <a:rPr lang="en-US" dirty="0"/>
              <a:t>2019 - LGBT 9.5 times more likely to use heroin than heterosexuals</a:t>
            </a:r>
          </a:p>
        </p:txBody>
      </p:sp>
    </p:spTree>
    <p:extLst>
      <p:ext uri="{BB962C8B-B14F-4D97-AF65-F5344CB8AC3E}">
        <p14:creationId xmlns:p14="http://schemas.microsoft.com/office/powerpoint/2010/main" val="1900782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Withdrawal Management	</a:t>
            </a:r>
          </a:p>
        </p:txBody>
      </p:sp>
      <p:sp>
        <p:nvSpPr>
          <p:cNvPr id="3" name="Content Placeholder 2"/>
          <p:cNvSpPr>
            <a:spLocks noGrp="1"/>
          </p:cNvSpPr>
          <p:nvPr>
            <p:ph idx="1"/>
          </p:nvPr>
        </p:nvSpPr>
        <p:spPr/>
        <p:txBody>
          <a:bodyPr/>
          <a:lstStyle/>
          <a:p>
            <a:r>
              <a:rPr lang="en-US" dirty="0"/>
              <a:t>Assume “good” counseling</a:t>
            </a:r>
          </a:p>
          <a:p>
            <a:r>
              <a:rPr lang="en-US" dirty="0"/>
              <a:t>Relapse rate for </a:t>
            </a:r>
            <a:r>
              <a:rPr lang="en-US" dirty="0" err="1"/>
              <a:t>opioid</a:t>
            </a:r>
            <a:r>
              <a:rPr lang="en-US" dirty="0"/>
              <a:t> addiction in 1 year: 95%</a:t>
            </a:r>
          </a:p>
          <a:p>
            <a:r>
              <a:rPr lang="en-US" dirty="0"/>
              <a:t>There is no such thing as an “</a:t>
            </a:r>
            <a:r>
              <a:rPr lang="en-US" dirty="0" err="1"/>
              <a:t>addictionectomy</a:t>
            </a:r>
            <a:r>
              <a:rPr lang="en-US" dirty="0"/>
              <a:t>”</a:t>
            </a:r>
          </a:p>
          <a:p>
            <a:r>
              <a:rPr lang="en-US" dirty="0"/>
              <a:t>Analogy: “Let’s get your diabetes controlled, and then send you home with diet and exercise only”</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 Term Medication</a:t>
            </a:r>
          </a:p>
        </p:txBody>
      </p:sp>
      <p:sp>
        <p:nvSpPr>
          <p:cNvPr id="3" name="Content Placeholder 2"/>
          <p:cNvSpPr>
            <a:spLocks noGrp="1"/>
          </p:cNvSpPr>
          <p:nvPr>
            <p:ph idx="1"/>
          </p:nvPr>
        </p:nvSpPr>
        <p:spPr/>
        <p:txBody>
          <a:bodyPr/>
          <a:lstStyle/>
          <a:p>
            <a:r>
              <a:rPr lang="en-US" dirty="0"/>
              <a:t>Assume “good” counseling</a:t>
            </a:r>
          </a:p>
          <a:p>
            <a:r>
              <a:rPr lang="en-US" dirty="0"/>
              <a:t>Relapse rate nearly as bad</a:t>
            </a:r>
          </a:p>
          <a:p>
            <a:r>
              <a:rPr lang="en-US" dirty="0"/>
              <a:t>But appears to be better than just withdrawal management</a:t>
            </a:r>
          </a:p>
          <a:p>
            <a:r>
              <a:rPr lang="en-US" dirty="0"/>
              <a:t>Analogy: “You can have your diabetes medication for awhile, but after that you shouldn’t need it anymore”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 Term Medication	</a:t>
            </a:r>
          </a:p>
        </p:txBody>
      </p:sp>
      <p:sp>
        <p:nvSpPr>
          <p:cNvPr id="3" name="Content Placeholder 2"/>
          <p:cNvSpPr>
            <a:spLocks noGrp="1"/>
          </p:cNvSpPr>
          <p:nvPr>
            <p:ph idx="1"/>
          </p:nvPr>
        </p:nvSpPr>
        <p:spPr/>
        <p:txBody>
          <a:bodyPr/>
          <a:lstStyle/>
          <a:p>
            <a:r>
              <a:rPr lang="en-US" dirty="0"/>
              <a:t>Assume “good” counseling</a:t>
            </a:r>
          </a:p>
          <a:p>
            <a:r>
              <a:rPr lang="en-US" dirty="0"/>
              <a:t>Lots of research (50years) to show good results</a:t>
            </a:r>
          </a:p>
          <a:p>
            <a:r>
              <a:rPr lang="en-US" dirty="0"/>
              <a:t>Good results = improved functioning as a person, as a family member, as an employee and as a member of society</a:t>
            </a:r>
          </a:p>
          <a:p>
            <a:r>
              <a:rPr lang="en-US" dirty="0"/>
              <a:t>Many studies consistently show societal expenses are reduced as well, ranging from $4 to 7 for each dollar spent on maintenance treatment</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p:txBody>
          <a:bodyPr/>
          <a:lstStyle/>
          <a:p>
            <a:pPr eaLnBrk="1" hangingPunct="1">
              <a:defRPr/>
            </a:pPr>
            <a:r>
              <a:rPr lang="en-US" dirty="0"/>
              <a:t>Medications for </a:t>
            </a:r>
            <a:r>
              <a:rPr lang="en-US" dirty="0" err="1"/>
              <a:t>O</a:t>
            </a:r>
            <a:r>
              <a:rPr lang="en-US" dirty="0" err="1">
                <a:ea typeface="+mj-ea"/>
                <a:cs typeface="+mj-cs"/>
              </a:rPr>
              <a:t>pioid</a:t>
            </a:r>
            <a:r>
              <a:rPr lang="en-US" dirty="0">
                <a:ea typeface="+mj-ea"/>
                <a:cs typeface="+mj-cs"/>
              </a:rPr>
              <a:t> Addiction</a:t>
            </a:r>
          </a:p>
        </p:txBody>
      </p:sp>
      <p:sp>
        <p:nvSpPr>
          <p:cNvPr id="109571" name="Rectangle 3"/>
          <p:cNvSpPr>
            <a:spLocks noGrp="1" noChangeArrowheads="1"/>
          </p:cNvSpPr>
          <p:nvPr>
            <p:ph idx="1"/>
          </p:nvPr>
        </p:nvSpPr>
        <p:spPr/>
        <p:txBody>
          <a:bodyPr/>
          <a:lstStyle/>
          <a:p>
            <a:pPr eaLnBrk="1" hangingPunct="1">
              <a:buFont typeface="Wingdings" charset="2"/>
              <a:buBlip>
                <a:blip r:embed="rId2"/>
              </a:buBlip>
              <a:defRPr/>
            </a:pPr>
            <a:r>
              <a:rPr lang="en-US" dirty="0">
                <a:ea typeface="+mn-ea"/>
                <a:cs typeface="+mn-cs"/>
              </a:rPr>
              <a:t>Methadone</a:t>
            </a:r>
          </a:p>
          <a:p>
            <a:pPr eaLnBrk="1" hangingPunct="1">
              <a:buFont typeface="Wingdings" charset="2"/>
              <a:buBlip>
                <a:blip r:embed="rId2"/>
              </a:buBlip>
              <a:defRPr/>
            </a:pPr>
            <a:r>
              <a:rPr lang="en-US" dirty="0">
                <a:ea typeface="+mn-ea"/>
                <a:cs typeface="+mn-cs"/>
              </a:rPr>
              <a:t>LAAM – no longer marketed</a:t>
            </a:r>
          </a:p>
          <a:p>
            <a:pPr eaLnBrk="1" hangingPunct="1">
              <a:buFont typeface="Wingdings" charset="2"/>
              <a:buBlip>
                <a:blip r:embed="rId2"/>
              </a:buBlip>
              <a:defRPr/>
            </a:pPr>
            <a:r>
              <a:rPr lang="en-US" dirty="0" err="1">
                <a:ea typeface="+mn-ea"/>
                <a:cs typeface="+mn-cs"/>
              </a:rPr>
              <a:t>Buprenorphine</a:t>
            </a:r>
            <a:r>
              <a:rPr lang="en-US" dirty="0">
                <a:ea typeface="+mn-ea"/>
                <a:cs typeface="+mn-cs"/>
              </a:rPr>
              <a:t>=</a:t>
            </a:r>
            <a:r>
              <a:rPr lang="en-US" dirty="0" err="1">
                <a:ea typeface="+mn-ea"/>
                <a:cs typeface="+mn-cs"/>
              </a:rPr>
              <a:t>subutex</a:t>
            </a:r>
            <a:r>
              <a:rPr lang="en-US" dirty="0">
                <a:ea typeface="+mn-ea"/>
                <a:cs typeface="+mn-cs"/>
              </a:rPr>
              <a:t> and </a:t>
            </a:r>
            <a:r>
              <a:rPr lang="en-US" dirty="0" err="1">
                <a:ea typeface="+mn-ea"/>
                <a:cs typeface="+mn-cs"/>
              </a:rPr>
              <a:t>suboxone</a:t>
            </a:r>
            <a:r>
              <a:rPr lang="en-US" dirty="0">
                <a:ea typeface="+mn-ea"/>
                <a:cs typeface="+mn-cs"/>
              </a:rPr>
              <a:t>: partial opiate agonist +/- antagonist</a:t>
            </a:r>
          </a:p>
          <a:p>
            <a:pPr eaLnBrk="1" hangingPunct="1">
              <a:buFont typeface="Wingdings" charset="2"/>
              <a:buBlip>
                <a:blip r:embed="rId2"/>
              </a:buBlip>
              <a:defRPr/>
            </a:pPr>
            <a:r>
              <a:rPr lang="en-US" dirty="0" err="1">
                <a:ea typeface="+mn-ea"/>
                <a:cs typeface="+mn-cs"/>
              </a:rPr>
              <a:t>Naltrexone</a:t>
            </a:r>
            <a:endParaRPr lang="en-US" dirty="0">
              <a:ea typeface="+mn-ea"/>
              <a:cs typeface="+mn-cs"/>
            </a:endParaRPr>
          </a:p>
          <a:p>
            <a:pPr eaLnBrk="1" hangingPunct="1">
              <a:buFont typeface="Wingdings" charset="2"/>
              <a:buBlip>
                <a:blip r:embed="rId2"/>
              </a:buBlip>
              <a:defRPr/>
            </a:pPr>
            <a:r>
              <a:rPr lang="en-US" dirty="0"/>
              <a:t>We’re decades behind in research compared with diabetes</a:t>
            </a:r>
            <a:endParaRPr lang="en-US" dirty="0">
              <a:ea typeface="+mn-ea"/>
              <a:cs typeface="+mn-cs"/>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eaLnBrk="1" hangingPunct="1">
              <a:defRPr/>
            </a:pPr>
            <a:r>
              <a:rPr lang="en-US">
                <a:ea typeface="+mj-ea"/>
                <a:cs typeface="+mj-cs"/>
              </a:rPr>
              <a:t>Opioids - methadone</a:t>
            </a:r>
          </a:p>
        </p:txBody>
      </p:sp>
      <p:sp>
        <p:nvSpPr>
          <p:cNvPr id="121859" name="Rectangle 3"/>
          <p:cNvSpPr>
            <a:spLocks noGrp="1" noChangeArrowheads="1"/>
          </p:cNvSpPr>
          <p:nvPr>
            <p:ph idx="1"/>
          </p:nvPr>
        </p:nvSpPr>
        <p:spPr/>
        <p:txBody>
          <a:bodyPr/>
          <a:lstStyle/>
          <a:p>
            <a:pPr eaLnBrk="1" hangingPunct="1">
              <a:buFont typeface="Wingdings" charset="2"/>
              <a:buBlip>
                <a:blip r:embed="rId2"/>
              </a:buBlip>
              <a:defRPr/>
            </a:pPr>
            <a:r>
              <a:rPr lang="en-US">
                <a:ea typeface="+mn-ea"/>
                <a:cs typeface="+mn-cs"/>
              </a:rPr>
              <a:t>Synthesized in Germany in the 1940s</a:t>
            </a:r>
          </a:p>
          <a:p>
            <a:pPr eaLnBrk="1" hangingPunct="1">
              <a:buFont typeface="Wingdings" charset="2"/>
              <a:buBlip>
                <a:blip r:embed="rId2"/>
              </a:buBlip>
              <a:defRPr/>
            </a:pPr>
            <a:r>
              <a:rPr lang="en-US">
                <a:ea typeface="+mn-ea"/>
                <a:cs typeface="+mn-cs"/>
              </a:rPr>
              <a:t>Claim to fame is its long duration of action, unlike other opioids, due to protein binding in tissues</a:t>
            </a:r>
          </a:p>
          <a:p>
            <a:pPr eaLnBrk="1" hangingPunct="1">
              <a:buFont typeface="Wingdings" charset="2"/>
              <a:buBlip>
                <a:blip r:embed="rId2"/>
              </a:buBlip>
              <a:defRPr/>
            </a:pPr>
            <a:r>
              <a:rPr lang="en-US">
                <a:ea typeface="+mn-ea"/>
                <a:cs typeface="+mn-cs"/>
              </a:rPr>
              <a:t>Researched in 1960s by pharmacologist Vincent Dole and psychiatrist Marie Nyswander</a:t>
            </a:r>
          </a:p>
          <a:p>
            <a:pPr eaLnBrk="1" hangingPunct="1">
              <a:buFont typeface="Wingdings" charset="2"/>
              <a:buBlip>
                <a:blip r:embed="rId2"/>
              </a:buBlip>
              <a:defRPr/>
            </a:pPr>
            <a:r>
              <a:rPr lang="en-US">
                <a:ea typeface="+mn-ea"/>
                <a:cs typeface="+mn-cs"/>
              </a:rPr>
              <a:t>Concept of methadone maintenance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pPr eaLnBrk="1" hangingPunct="1">
              <a:defRPr/>
            </a:pPr>
            <a:r>
              <a:rPr lang="en-US">
                <a:ea typeface="+mj-ea"/>
                <a:cs typeface="+mj-cs"/>
              </a:rPr>
              <a:t>Opioids - methadone</a:t>
            </a:r>
          </a:p>
        </p:txBody>
      </p:sp>
      <p:sp>
        <p:nvSpPr>
          <p:cNvPr id="122883" name="Rectangle 3"/>
          <p:cNvSpPr>
            <a:spLocks noGrp="1" noChangeArrowheads="1"/>
          </p:cNvSpPr>
          <p:nvPr>
            <p:ph idx="1"/>
          </p:nvPr>
        </p:nvSpPr>
        <p:spPr/>
        <p:txBody>
          <a:bodyPr/>
          <a:lstStyle/>
          <a:p>
            <a:pPr eaLnBrk="1" hangingPunct="1">
              <a:buFont typeface="Wingdings" charset="2"/>
              <a:buBlip>
                <a:blip r:embed="rId2"/>
              </a:buBlip>
              <a:defRPr/>
            </a:pPr>
            <a:r>
              <a:rPr lang="en-US">
                <a:ea typeface="+mn-ea"/>
                <a:cs typeface="+mn-cs"/>
              </a:rPr>
              <a:t>Mu receptor agonist</a:t>
            </a:r>
          </a:p>
          <a:p>
            <a:pPr eaLnBrk="1" hangingPunct="1">
              <a:buFont typeface="Wingdings" charset="2"/>
              <a:buBlip>
                <a:blip r:embed="rId2"/>
              </a:buBlip>
              <a:defRPr/>
            </a:pPr>
            <a:r>
              <a:rPr lang="en-US">
                <a:ea typeface="+mn-ea"/>
                <a:cs typeface="+mn-cs"/>
              </a:rPr>
              <a:t>Large numbers of studies consistently show efficacy</a:t>
            </a:r>
          </a:p>
          <a:p>
            <a:pPr eaLnBrk="1" hangingPunct="1">
              <a:buFont typeface="Wingdings" charset="2"/>
              <a:buBlip>
                <a:blip r:embed="rId2"/>
              </a:buBlip>
              <a:defRPr/>
            </a:pPr>
            <a:r>
              <a:rPr lang="en-US">
                <a:ea typeface="+mn-ea"/>
                <a:cs typeface="+mn-cs"/>
              </a:rPr>
              <a:t>It allows normalization of the hypothalamic-pituitary-adrenal axis</a:t>
            </a:r>
          </a:p>
          <a:p>
            <a:pPr eaLnBrk="1" hangingPunct="1">
              <a:buFont typeface="Wingdings" charset="2"/>
              <a:buBlip>
                <a:blip r:embed="rId2"/>
              </a:buBlip>
              <a:defRPr/>
            </a:pPr>
            <a:r>
              <a:rPr lang="en-US">
                <a:ea typeface="+mn-ea"/>
                <a:cs typeface="+mn-cs"/>
              </a:rPr>
              <a:t>Heavily federally regulated when used for opiate dependence (vs. use for pain)</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lIns="92075" tIns="46038" rIns="92075" bIns="46038"/>
          <a:lstStyle/>
          <a:p>
            <a:pPr eaLnBrk="1" hangingPunct="1">
              <a:defRPr/>
            </a:pPr>
            <a:r>
              <a:rPr lang="en-US">
                <a:ea typeface="+mj-ea"/>
                <a:cs typeface="+mj-cs"/>
              </a:rPr>
              <a:t> </a:t>
            </a:r>
            <a:r>
              <a:rPr lang="en-US" b="1">
                <a:solidFill>
                  <a:srgbClr val="000000"/>
                </a:solidFill>
                <a:effectLst>
                  <a:outerShdw blurRad="38100" dist="38100" dir="2700000" algn="tl">
                    <a:srgbClr val="FFFFFF"/>
                  </a:outerShdw>
                </a:effectLst>
                <a:ea typeface="+mj-ea"/>
                <a:cs typeface="+mj-cs"/>
              </a:rPr>
              <a:t>Why Opioid Maintenance?	</a:t>
            </a:r>
            <a:r>
              <a:rPr lang="en-US" b="1">
                <a:ea typeface="+mj-ea"/>
                <a:cs typeface="+mj-cs"/>
              </a:rPr>
              <a:t>Theory </a:t>
            </a:r>
            <a:r>
              <a:rPr lang="en-US">
                <a:ea typeface="+mj-ea"/>
                <a:cs typeface="+mj-cs"/>
              </a:rPr>
              <a:t>                </a:t>
            </a:r>
            <a:r>
              <a:rPr lang="en-US" b="1">
                <a:ea typeface="+mj-ea"/>
                <a:cs typeface="+mj-cs"/>
              </a:rPr>
              <a:t>Reality</a:t>
            </a:r>
          </a:p>
        </p:txBody>
      </p:sp>
      <p:sp>
        <p:nvSpPr>
          <p:cNvPr id="124931" name="Rectangle 3"/>
          <p:cNvSpPr>
            <a:spLocks noGrp="1" noChangeArrowheads="1"/>
          </p:cNvSpPr>
          <p:nvPr>
            <p:ph sz="half" idx="1"/>
          </p:nvPr>
        </p:nvSpPr>
        <p:spPr>
          <a:xfrm>
            <a:off x="457200" y="1600200"/>
            <a:ext cx="4033838" cy="4533900"/>
          </a:xfrm>
        </p:spPr>
        <p:txBody>
          <a:bodyPr lIns="92075" tIns="46038" rIns="92075" bIns="46038"/>
          <a:lstStyle/>
          <a:p>
            <a:pPr eaLnBrk="1" hangingPunct="1">
              <a:buFont typeface="Wingdings" charset="2"/>
              <a:buBlip>
                <a:blip r:embed="rId3"/>
              </a:buBlip>
              <a:defRPr/>
            </a:pPr>
            <a:r>
              <a:rPr lang="en-US" sz="3200">
                <a:ea typeface="+mn-ea"/>
                <a:cs typeface="+mn-cs"/>
              </a:rPr>
              <a:t>Stable brain levels eliminate alternating euphoria and withdrawal that encourage continued use</a:t>
            </a:r>
          </a:p>
        </p:txBody>
      </p:sp>
      <p:sp>
        <p:nvSpPr>
          <p:cNvPr id="124932" name="Rectangle 4"/>
          <p:cNvSpPr>
            <a:spLocks noGrp="1" noChangeArrowheads="1"/>
          </p:cNvSpPr>
          <p:nvPr>
            <p:ph sz="half" idx="2"/>
          </p:nvPr>
        </p:nvSpPr>
        <p:spPr>
          <a:xfrm>
            <a:off x="4652963" y="1600200"/>
            <a:ext cx="4033837" cy="4533900"/>
          </a:xfrm>
        </p:spPr>
        <p:txBody>
          <a:bodyPr lIns="92075" tIns="46038" rIns="92075" bIns="46038"/>
          <a:lstStyle/>
          <a:p>
            <a:pPr eaLnBrk="1" hangingPunct="1">
              <a:buFont typeface="Wingdings" charset="2"/>
              <a:buBlip>
                <a:blip r:embed="rId3"/>
              </a:buBlip>
              <a:defRPr/>
            </a:pPr>
            <a:r>
              <a:rPr lang="en-US" sz="3200">
                <a:ea typeface="+mn-ea"/>
                <a:cs typeface="+mn-cs"/>
              </a:rPr>
              <a:t>Opiate-dependent patients rarely report euphoria after use, or craving at 24 hr.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32">
                                            <p:txEl>
                                              <p:pRg st="0" end="0"/>
                                            </p:txEl>
                                          </p:spTgt>
                                        </p:tgtEl>
                                        <p:attrNameLst>
                                          <p:attrName>style.visibility</p:attrName>
                                        </p:attrNameLst>
                                      </p:cBhvr>
                                      <p:to>
                                        <p:strVal val="visible"/>
                                      </p:to>
                                    </p:set>
                                    <p:animEffect transition="in" filter="blinds(horizontal)">
                                      <p:cBhvr>
                                        <p:cTn id="7" dur="500"/>
                                        <p:tgtEl>
                                          <p:spTgt spid="12493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2"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Why Opioid Maintenance?	</a:t>
            </a:r>
            <a:r>
              <a:rPr lang="en-US" b="1">
                <a:ea typeface="+mj-ea"/>
                <a:cs typeface="+mj-cs"/>
              </a:rPr>
              <a:t>Theory  </a:t>
            </a:r>
            <a:r>
              <a:rPr lang="en-US">
                <a:ea typeface="+mj-ea"/>
                <a:cs typeface="+mj-cs"/>
              </a:rPr>
              <a:t>               </a:t>
            </a:r>
            <a:r>
              <a:rPr lang="en-US" b="1">
                <a:ea typeface="+mj-ea"/>
                <a:cs typeface="+mj-cs"/>
              </a:rPr>
              <a:t>Reality</a:t>
            </a:r>
          </a:p>
        </p:txBody>
      </p:sp>
      <p:sp>
        <p:nvSpPr>
          <p:cNvPr id="126979" name="Rectangle 3"/>
          <p:cNvSpPr>
            <a:spLocks noGrp="1" noChangeArrowheads="1"/>
          </p:cNvSpPr>
          <p:nvPr>
            <p:ph sz="half" idx="1"/>
          </p:nvPr>
        </p:nvSpPr>
        <p:spPr>
          <a:xfrm>
            <a:off x="457200" y="1600200"/>
            <a:ext cx="4033838" cy="4533900"/>
          </a:xfrm>
        </p:spPr>
        <p:txBody>
          <a:bodyPr lIns="92075" tIns="46038" rIns="92075" bIns="46038">
            <a:normAutofit/>
          </a:bodyPr>
          <a:lstStyle/>
          <a:p>
            <a:pPr eaLnBrk="1" hangingPunct="1">
              <a:buFont typeface="Wingdings" charset="2"/>
              <a:buBlip>
                <a:blip r:embed="rId3"/>
              </a:buBlip>
              <a:defRPr/>
            </a:pPr>
            <a:r>
              <a:rPr lang="en-US" sz="2400" dirty="0">
                <a:ea typeface="+mn-ea"/>
                <a:cs typeface="+mn-cs"/>
              </a:rPr>
              <a:t>Hence, long-acting </a:t>
            </a:r>
            <a:r>
              <a:rPr lang="en-US" sz="2400" dirty="0" err="1">
                <a:ea typeface="+mn-ea"/>
                <a:cs typeface="+mn-cs"/>
              </a:rPr>
              <a:t>opioids</a:t>
            </a:r>
            <a:r>
              <a:rPr lang="en-US" sz="2400" dirty="0">
                <a:ea typeface="+mn-ea"/>
                <a:cs typeface="+mn-cs"/>
              </a:rPr>
              <a:t> are not reinforcing, reducing abuse potential</a:t>
            </a:r>
          </a:p>
        </p:txBody>
      </p:sp>
      <p:sp>
        <p:nvSpPr>
          <p:cNvPr id="126980" name="Rectangle 4"/>
          <p:cNvSpPr>
            <a:spLocks noGrp="1" noChangeArrowheads="1"/>
          </p:cNvSpPr>
          <p:nvPr>
            <p:ph sz="half" idx="2"/>
          </p:nvPr>
        </p:nvSpPr>
        <p:spPr>
          <a:xfrm>
            <a:off x="4652963" y="1600200"/>
            <a:ext cx="4033837" cy="4533900"/>
          </a:xfrm>
        </p:spPr>
        <p:txBody>
          <a:bodyPr lIns="92075" tIns="46038" rIns="92075" bIns="46038">
            <a:noAutofit/>
          </a:bodyPr>
          <a:lstStyle/>
          <a:p>
            <a:pPr eaLnBrk="1" hangingPunct="1">
              <a:buFont typeface="Wingdings" charset="2"/>
              <a:buBlip>
                <a:blip r:embed="rId3"/>
              </a:buBlip>
              <a:defRPr/>
            </a:pPr>
            <a:r>
              <a:rPr lang="en-US" sz="2400" dirty="0">
                <a:ea typeface="+mn-ea"/>
                <a:cs typeface="+mn-cs"/>
              </a:rPr>
              <a:t>Patients’ “illicit” use of methadone/</a:t>
            </a:r>
            <a:r>
              <a:rPr lang="en-US" sz="2400" dirty="0" err="1">
                <a:ea typeface="+mn-ea"/>
                <a:cs typeface="+mn-cs"/>
              </a:rPr>
              <a:t>buprenorphine</a:t>
            </a:r>
            <a:r>
              <a:rPr lang="en-US" sz="2400" dirty="0">
                <a:ea typeface="+mn-ea"/>
                <a:cs typeface="+mn-cs"/>
              </a:rPr>
              <a:t> is primarily to “hold” them until they can get more short-acting opiates.  Use of methadone or </a:t>
            </a:r>
            <a:r>
              <a:rPr lang="en-US" sz="2400" dirty="0" err="1">
                <a:ea typeface="+mn-ea"/>
                <a:cs typeface="+mn-cs"/>
              </a:rPr>
              <a:t>buprenorphine</a:t>
            </a:r>
            <a:r>
              <a:rPr lang="en-US" sz="2400" dirty="0">
                <a:ea typeface="+mn-ea"/>
                <a:cs typeface="+mn-cs"/>
              </a:rPr>
              <a:t> rarely meets DSM</a:t>
            </a:r>
            <a:r>
              <a:rPr lang="en-US" sz="2400" dirty="0"/>
              <a:t> 5 substance use disorder</a:t>
            </a:r>
            <a:r>
              <a:rPr lang="en-US" sz="2400" dirty="0">
                <a:ea typeface="+mn-ea"/>
                <a:cs typeface="+mn-cs"/>
              </a:rPr>
              <a:t> criteria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Effect transition="in" filter="blinds(horizontal)">
                                      <p:cBhvr>
                                        <p:cTn id="7" dur="500"/>
                                        <p:tgtEl>
                                          <p:spTgt spid="1269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980"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6"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Why Opioid Maintenance?</a:t>
            </a:r>
            <a:r>
              <a:rPr lang="en-US">
                <a:solidFill>
                  <a:srgbClr val="000000"/>
                </a:solidFill>
                <a:effectLst>
                  <a:outerShdw blurRad="38100" dist="38100" dir="2700000" algn="tl">
                    <a:srgbClr val="FFFFFF"/>
                  </a:outerShdw>
                </a:effectLst>
                <a:ea typeface="+mj-ea"/>
                <a:cs typeface="+mj-cs"/>
              </a:rPr>
              <a:t>	</a:t>
            </a:r>
            <a:r>
              <a:rPr lang="en-US" b="1">
                <a:ea typeface="+mj-ea"/>
                <a:cs typeface="+mj-cs"/>
              </a:rPr>
              <a:t>Theory                 Reality</a:t>
            </a:r>
          </a:p>
        </p:txBody>
      </p:sp>
      <p:sp>
        <p:nvSpPr>
          <p:cNvPr id="129027" name="Rectangle 3"/>
          <p:cNvSpPr>
            <a:spLocks noGrp="1" noChangeArrowheads="1"/>
          </p:cNvSpPr>
          <p:nvPr>
            <p:ph sz="half" idx="1"/>
          </p:nvPr>
        </p:nvSpPr>
        <p:spPr>
          <a:xfrm>
            <a:off x="457200" y="1600200"/>
            <a:ext cx="4033838" cy="4533900"/>
          </a:xfrm>
        </p:spPr>
        <p:txBody>
          <a:bodyPr lIns="92075" tIns="46038" rIns="92075" bIns="46038">
            <a:normAutofit/>
          </a:bodyPr>
          <a:lstStyle/>
          <a:p>
            <a:pPr eaLnBrk="1" hangingPunct="1">
              <a:buFont typeface="Wingdings" charset="2"/>
              <a:buBlip>
                <a:blip r:embed="rId3"/>
              </a:buBlip>
              <a:defRPr/>
            </a:pPr>
            <a:r>
              <a:rPr lang="en-US" sz="2400" dirty="0">
                <a:ea typeface="+mn-ea"/>
                <a:cs typeface="+mn-cs"/>
              </a:rPr>
              <a:t>These stable levels appear to allow a “repair” or “return toward normal” of </a:t>
            </a:r>
            <a:r>
              <a:rPr lang="en-US" sz="2400" dirty="0" err="1">
                <a:ea typeface="+mn-ea"/>
                <a:cs typeface="+mn-cs"/>
              </a:rPr>
              <a:t>opioid</a:t>
            </a:r>
            <a:r>
              <a:rPr lang="en-US" sz="2400" dirty="0">
                <a:ea typeface="+mn-ea"/>
                <a:cs typeface="+mn-cs"/>
              </a:rPr>
              <a:t> receptor systems in the brain</a:t>
            </a:r>
          </a:p>
        </p:txBody>
      </p:sp>
      <p:sp>
        <p:nvSpPr>
          <p:cNvPr id="129028" name="Rectangle 4"/>
          <p:cNvSpPr>
            <a:spLocks noGrp="1" noChangeArrowheads="1"/>
          </p:cNvSpPr>
          <p:nvPr>
            <p:ph sz="half" idx="2"/>
          </p:nvPr>
        </p:nvSpPr>
        <p:spPr>
          <a:xfrm>
            <a:off x="4652963" y="1600200"/>
            <a:ext cx="4033837" cy="4533900"/>
          </a:xfrm>
        </p:spPr>
        <p:txBody>
          <a:bodyPr lIns="92075" tIns="46038" rIns="92075" bIns="46038">
            <a:normAutofit/>
          </a:bodyPr>
          <a:lstStyle/>
          <a:p>
            <a:pPr eaLnBrk="1" hangingPunct="1">
              <a:buFont typeface="Wingdings" charset="2"/>
              <a:buBlip>
                <a:blip r:embed="rId3"/>
              </a:buBlip>
              <a:defRPr/>
            </a:pPr>
            <a:r>
              <a:rPr lang="en-US" sz="2400" dirty="0">
                <a:ea typeface="+mn-ea"/>
                <a:cs typeface="+mn-cs"/>
              </a:rPr>
              <a:t>Research confirms “improved” </a:t>
            </a:r>
            <a:r>
              <a:rPr lang="en-US" sz="2400" dirty="0" err="1">
                <a:ea typeface="+mn-ea"/>
                <a:cs typeface="+mn-cs"/>
              </a:rPr>
              <a:t>opioid</a:t>
            </a:r>
            <a:r>
              <a:rPr lang="en-US" sz="2400" dirty="0">
                <a:ea typeface="+mn-ea"/>
                <a:cs typeface="+mn-cs"/>
              </a:rPr>
              <a:t> systems, including, e.g., the hypothalamic-pituitary-adrenal axis, which affects stress response, immunity, and other systems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9028">
                                            <p:txEl>
                                              <p:pRg st="0" end="0"/>
                                            </p:txEl>
                                          </p:spTgt>
                                        </p:tgtEl>
                                        <p:attrNameLst>
                                          <p:attrName>style.visibility</p:attrName>
                                        </p:attrNameLst>
                                      </p:cBhvr>
                                      <p:to>
                                        <p:strVal val="visible"/>
                                      </p:to>
                                    </p:set>
                                    <p:animEffect transition="in" filter="blinds(horizontal)">
                                      <p:cBhvr>
                                        <p:cTn id="7" dur="500"/>
                                        <p:tgtEl>
                                          <p:spTgt spid="1290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028"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A817D9-6325-854D-B5BD-115CB3CB4FB6}"/>
              </a:ext>
            </a:extLst>
          </p:cNvPr>
          <p:cNvSpPr>
            <a:spLocks noGrp="1"/>
          </p:cNvSpPr>
          <p:nvPr>
            <p:ph type="title"/>
          </p:nvPr>
        </p:nvSpPr>
        <p:spPr/>
        <p:txBody>
          <a:bodyPr/>
          <a:lstStyle/>
          <a:p>
            <a:r>
              <a:rPr lang="en-US" dirty="0"/>
              <a:t>About dopamine levels</a:t>
            </a:r>
          </a:p>
        </p:txBody>
      </p:sp>
      <p:sp>
        <p:nvSpPr>
          <p:cNvPr id="3" name="Content Placeholder 2">
            <a:extLst>
              <a:ext uri="{FF2B5EF4-FFF2-40B4-BE49-F238E27FC236}">
                <a16:creationId xmlns:a16="http://schemas.microsoft.com/office/drawing/2014/main" xmlns="" id="{FA55CEA3-1852-5A4D-89DC-DCD4CDDA67D7}"/>
              </a:ext>
            </a:extLst>
          </p:cNvPr>
          <p:cNvSpPr>
            <a:spLocks noGrp="1"/>
          </p:cNvSpPr>
          <p:nvPr>
            <p:ph idx="1"/>
          </p:nvPr>
        </p:nvSpPr>
        <p:spPr/>
        <p:txBody>
          <a:bodyPr>
            <a:normAutofit lnSpcReduction="10000"/>
          </a:bodyPr>
          <a:lstStyle/>
          <a:p>
            <a:pPr marL="0" indent="0">
              <a:buNone/>
            </a:pPr>
            <a:r>
              <a:rPr lang="en-US" dirty="0"/>
              <a:t>Standard dopamine levels:</a:t>
            </a:r>
          </a:p>
          <a:p>
            <a:r>
              <a:rPr lang="en-US" dirty="0"/>
              <a:t>On a good day – 50ng/dL</a:t>
            </a:r>
          </a:p>
          <a:p>
            <a:r>
              <a:rPr lang="en-US" dirty="0"/>
              <a:t>On a bad day – 40ng/dL</a:t>
            </a:r>
          </a:p>
          <a:p>
            <a:r>
              <a:rPr lang="en-US" dirty="0"/>
              <a:t>On best day – 100ng/dL</a:t>
            </a:r>
          </a:p>
          <a:p>
            <a:r>
              <a:rPr lang="en-US" dirty="0"/>
              <a:t>After an opioid detox 10-20ng/dL</a:t>
            </a:r>
          </a:p>
          <a:p>
            <a:r>
              <a:rPr lang="en-US" dirty="0"/>
              <a:t>Stable on MOUD 50-60ng/dL</a:t>
            </a:r>
          </a:p>
          <a:p>
            <a:r>
              <a:rPr lang="en-US" dirty="0"/>
              <a:t>Only 10% of individuals with low dopamine level are retained in treatment</a:t>
            </a:r>
          </a:p>
        </p:txBody>
      </p:sp>
    </p:spTree>
    <p:extLst>
      <p:ext uri="{BB962C8B-B14F-4D97-AF65-F5344CB8AC3E}">
        <p14:creationId xmlns:p14="http://schemas.microsoft.com/office/powerpoint/2010/main" val="667903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219A673-5ACA-7F4A-9976-912F9AE22FEE}"/>
              </a:ext>
            </a:extLst>
          </p:cNvPr>
          <p:cNvSpPr>
            <a:spLocks noGrp="1"/>
          </p:cNvSpPr>
          <p:nvPr>
            <p:ph type="title"/>
          </p:nvPr>
        </p:nvSpPr>
        <p:spPr/>
        <p:txBody>
          <a:bodyPr/>
          <a:lstStyle/>
          <a:p>
            <a:r>
              <a:rPr lang="en-US" dirty="0"/>
              <a:t>Teens</a:t>
            </a:r>
          </a:p>
        </p:txBody>
      </p:sp>
      <p:sp>
        <p:nvSpPr>
          <p:cNvPr id="3" name="Content Placeholder 2">
            <a:extLst>
              <a:ext uri="{FF2B5EF4-FFF2-40B4-BE49-F238E27FC236}">
                <a16:creationId xmlns:a16="http://schemas.microsoft.com/office/drawing/2014/main" xmlns="" id="{145BD92D-1326-1843-9E2E-28AFFBDFD4DB}"/>
              </a:ext>
            </a:extLst>
          </p:cNvPr>
          <p:cNvSpPr>
            <a:spLocks noGrp="1"/>
          </p:cNvSpPr>
          <p:nvPr>
            <p:ph idx="1"/>
          </p:nvPr>
        </p:nvSpPr>
        <p:spPr/>
        <p:txBody>
          <a:bodyPr/>
          <a:lstStyle/>
          <a:p>
            <a:r>
              <a:rPr lang="en-US" dirty="0"/>
              <a:t>Between 2002 and 2017 dramatic drop in Rx opioid misuse in 12</a:t>
            </a:r>
            <a:r>
              <a:rPr lang="en-US" baseline="30000" dirty="0"/>
              <a:t>th</a:t>
            </a:r>
            <a:r>
              <a:rPr lang="en-US" dirty="0"/>
              <a:t> graders, from 9.6 to 2% in the face of increasing adult overdose rates</a:t>
            </a:r>
          </a:p>
          <a:p>
            <a:endParaRPr lang="en-US" dirty="0"/>
          </a:p>
        </p:txBody>
      </p:sp>
    </p:spTree>
    <p:extLst>
      <p:ext uri="{BB962C8B-B14F-4D97-AF65-F5344CB8AC3E}">
        <p14:creationId xmlns:p14="http://schemas.microsoft.com/office/powerpoint/2010/main" val="9416392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1074"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Why Opioid Maintenance?</a:t>
            </a:r>
            <a:r>
              <a:rPr lang="en-US">
                <a:ea typeface="+mj-ea"/>
                <a:cs typeface="+mj-cs"/>
              </a:rPr>
              <a:t>	</a:t>
            </a:r>
            <a:r>
              <a:rPr lang="en-US" b="1">
                <a:ea typeface="+mj-ea"/>
                <a:cs typeface="+mj-cs"/>
              </a:rPr>
              <a:t>Theory                 Reality</a:t>
            </a:r>
          </a:p>
        </p:txBody>
      </p:sp>
      <p:sp>
        <p:nvSpPr>
          <p:cNvPr id="131075" name="Rectangle 3"/>
          <p:cNvSpPr>
            <a:spLocks noGrp="1" noChangeArrowheads="1"/>
          </p:cNvSpPr>
          <p:nvPr>
            <p:ph sz="half" idx="1"/>
          </p:nvPr>
        </p:nvSpPr>
        <p:spPr>
          <a:xfrm>
            <a:off x="457200" y="1600200"/>
            <a:ext cx="4033838" cy="4533900"/>
          </a:xfrm>
        </p:spPr>
        <p:txBody>
          <a:bodyPr lIns="92075" tIns="46038" rIns="92075" bIns="46038">
            <a:normAutofit/>
          </a:bodyPr>
          <a:lstStyle/>
          <a:p>
            <a:pPr eaLnBrk="1" hangingPunct="1">
              <a:buFont typeface="Wingdings" charset="2"/>
              <a:buBlip>
                <a:blip r:embed="rId3"/>
              </a:buBlip>
              <a:defRPr/>
            </a:pPr>
            <a:r>
              <a:rPr lang="en-US" sz="2400" dirty="0">
                <a:ea typeface="+mn-ea"/>
                <a:cs typeface="+mn-cs"/>
              </a:rPr>
              <a:t>Given the foregoing, the phrase “just substituting one drug for another” completely fails to capture the idea</a:t>
            </a:r>
          </a:p>
        </p:txBody>
      </p:sp>
      <p:sp>
        <p:nvSpPr>
          <p:cNvPr id="131076" name="Rectangle 4"/>
          <p:cNvSpPr>
            <a:spLocks noGrp="1" noChangeArrowheads="1"/>
          </p:cNvSpPr>
          <p:nvPr>
            <p:ph sz="half" idx="2"/>
          </p:nvPr>
        </p:nvSpPr>
        <p:spPr>
          <a:xfrm>
            <a:off x="4652963" y="1600200"/>
            <a:ext cx="4033837" cy="4533900"/>
          </a:xfrm>
        </p:spPr>
        <p:txBody>
          <a:bodyPr lIns="92075" tIns="46038" rIns="92075" bIns="46038">
            <a:normAutofit/>
          </a:bodyPr>
          <a:lstStyle/>
          <a:p>
            <a:pPr eaLnBrk="1" hangingPunct="1">
              <a:buFont typeface="Wingdings" charset="2"/>
              <a:buBlip>
                <a:blip r:embed="rId3"/>
              </a:buBlip>
              <a:defRPr/>
            </a:pPr>
            <a:r>
              <a:rPr lang="en-US" sz="2400" dirty="0">
                <a:ea typeface="+mn-ea"/>
                <a:cs typeface="+mn-cs"/>
              </a:rPr>
              <a:t>In fact, patients stabilized on maintenance medication “look” more like normal non-addicted individuals, both psychometrically and in their behaviors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1076">
                                            <p:txEl>
                                              <p:pRg st="0" end="0"/>
                                            </p:txEl>
                                          </p:spTgt>
                                        </p:tgtEl>
                                        <p:attrNameLst>
                                          <p:attrName>style.visibility</p:attrName>
                                        </p:attrNameLst>
                                      </p:cBhvr>
                                      <p:to>
                                        <p:strVal val="visible"/>
                                      </p:to>
                                    </p:set>
                                    <p:animEffect transition="in" filter="blinds(horizontal)">
                                      <p:cBhvr>
                                        <p:cTn id="7" dur="500"/>
                                        <p:tgtEl>
                                          <p:spTgt spid="13107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1076"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p:txBody>
          <a:bodyPr lIns="92075" tIns="46038" rIns="92075" bIns="46038"/>
          <a:lstStyle/>
          <a:p>
            <a:pPr eaLnBrk="1" hangingPunct="1">
              <a:defRPr/>
            </a:pPr>
            <a:r>
              <a:rPr lang="en-US" b="1">
                <a:solidFill>
                  <a:srgbClr val="000000"/>
                </a:solidFill>
                <a:effectLst>
                  <a:outerShdw blurRad="38100" dist="38100" dir="2700000" algn="tl">
                    <a:srgbClr val="FFFFFF"/>
                  </a:outerShdw>
                </a:effectLst>
                <a:ea typeface="+mj-ea"/>
                <a:cs typeface="+mj-cs"/>
              </a:rPr>
              <a:t>Why All the Negative Press?</a:t>
            </a:r>
          </a:p>
        </p:txBody>
      </p:sp>
      <p:sp>
        <p:nvSpPr>
          <p:cNvPr id="133123" name="Rectangle 3"/>
          <p:cNvSpPr>
            <a:spLocks noGrp="1" noChangeArrowheads="1"/>
          </p:cNvSpPr>
          <p:nvPr>
            <p:ph idx="1"/>
          </p:nvPr>
        </p:nvSpPr>
        <p:spPr/>
        <p:txBody>
          <a:bodyPr lIns="92075" tIns="46038" rIns="92075" bIns="46038"/>
          <a:lstStyle/>
          <a:p>
            <a:pPr eaLnBrk="1" hangingPunct="1">
              <a:buFont typeface="Wingdings" charset="2"/>
              <a:buBlip>
                <a:blip r:embed="rId3"/>
              </a:buBlip>
              <a:defRPr/>
            </a:pPr>
            <a:r>
              <a:rPr lang="en-US">
                <a:ea typeface="+mn-ea"/>
                <a:cs typeface="+mn-cs"/>
              </a:rPr>
              <a:t>Continued social stigma attached to addiction, especially if you can’t “fix it yourself”</a:t>
            </a:r>
          </a:p>
          <a:p>
            <a:pPr eaLnBrk="1" hangingPunct="1">
              <a:buFont typeface="Wingdings" charset="2"/>
              <a:buBlip>
                <a:blip r:embed="rId3"/>
              </a:buBlip>
              <a:defRPr/>
            </a:pPr>
            <a:r>
              <a:rPr lang="en-US">
                <a:ea typeface="+mn-ea"/>
                <a:cs typeface="+mn-cs"/>
              </a:rPr>
              <a:t>Continued stigma on the part of the treatment community---outcomes-based science has not yet replaced ideology</a:t>
            </a:r>
          </a:p>
          <a:p>
            <a:pPr eaLnBrk="1" hangingPunct="1">
              <a:buFont typeface="Wingdings" charset="2"/>
              <a:buBlip>
                <a:blip r:embed="rId3"/>
              </a:buBlip>
              <a:defRPr/>
            </a:pPr>
            <a:r>
              <a:rPr lang="en-US">
                <a:ea typeface="+mn-ea"/>
                <a:cs typeface="+mn-cs"/>
              </a:rPr>
              <a:t>Opiate-addicted individuals stigmatize themselves, believing they are “guilty”</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p:txBody>
          <a:bodyPr lIns="92075" tIns="46038" rIns="92075" bIns="46038"/>
          <a:lstStyle/>
          <a:p>
            <a:pPr eaLnBrk="1" hangingPunct="1">
              <a:defRPr/>
            </a:pPr>
            <a:r>
              <a:rPr lang="en-US" b="1" dirty="0">
                <a:solidFill>
                  <a:srgbClr val="000000"/>
                </a:solidFill>
                <a:effectLst>
                  <a:outerShdw blurRad="38100" dist="38100" dir="2700000" algn="tl">
                    <a:srgbClr val="FFFFFF"/>
                  </a:outerShdw>
                </a:effectLst>
                <a:ea typeface="+mj-ea"/>
                <a:cs typeface="+mj-cs"/>
              </a:rPr>
              <a:t>Negative Press (cont.)</a:t>
            </a:r>
          </a:p>
        </p:txBody>
      </p:sp>
      <p:sp>
        <p:nvSpPr>
          <p:cNvPr id="135171" name="Rectangle 3"/>
          <p:cNvSpPr>
            <a:spLocks noGrp="1" noChangeArrowheads="1"/>
          </p:cNvSpPr>
          <p:nvPr>
            <p:ph idx="1"/>
          </p:nvPr>
        </p:nvSpPr>
        <p:spPr/>
        <p:txBody>
          <a:bodyPr lIns="92075" tIns="46038" rIns="92075" bIns="46038">
            <a:normAutofit lnSpcReduction="10000"/>
          </a:bodyPr>
          <a:lstStyle/>
          <a:p>
            <a:pPr eaLnBrk="1" hangingPunct="1">
              <a:buFont typeface="Wingdings" charset="2"/>
              <a:buBlip>
                <a:blip r:embed="rId3"/>
              </a:buBlip>
              <a:defRPr/>
            </a:pPr>
            <a:r>
              <a:rPr lang="en-US" sz="2800" dirty="0">
                <a:ea typeface="+mn-ea"/>
                <a:cs typeface="+mn-cs"/>
              </a:rPr>
              <a:t>Federal regulations previously did not promote adequate quality or quantity of programs; better under CSAT</a:t>
            </a:r>
          </a:p>
          <a:p>
            <a:pPr eaLnBrk="1" hangingPunct="1">
              <a:buFont typeface="Wingdings" charset="2"/>
              <a:buBlip>
                <a:blip r:embed="rId3"/>
              </a:buBlip>
              <a:defRPr/>
            </a:pPr>
            <a:r>
              <a:rPr lang="en-US" sz="2800" dirty="0">
                <a:ea typeface="+mn-ea"/>
                <a:cs typeface="+mn-cs"/>
              </a:rPr>
              <a:t>Federal regulations </a:t>
            </a:r>
            <a:r>
              <a:rPr lang="en-US" sz="2800" dirty="0" err="1">
                <a:ea typeface="+mn-ea"/>
                <a:cs typeface="+mn-cs"/>
              </a:rPr>
              <a:t>operationalized</a:t>
            </a:r>
            <a:r>
              <a:rPr lang="en-US" sz="2800" dirty="0">
                <a:ea typeface="+mn-ea"/>
                <a:cs typeface="+mn-cs"/>
              </a:rPr>
              <a:t> as more of a barrier to, than a catalyst for, effective use of methadone</a:t>
            </a:r>
          </a:p>
          <a:p>
            <a:pPr eaLnBrk="1" hangingPunct="1">
              <a:buFont typeface="Wingdings" charset="2"/>
              <a:buBlip>
                <a:blip r:embed="rId3"/>
              </a:buBlip>
              <a:defRPr/>
            </a:pPr>
            <a:r>
              <a:rPr lang="en-US" sz="2800" dirty="0">
                <a:ea typeface="+mn-ea"/>
                <a:cs typeface="+mn-cs"/>
              </a:rPr>
              <a:t>Consequently, consistency of treatment was poor in programs, which varied between </a:t>
            </a:r>
            <a:r>
              <a:rPr lang="en-US" sz="2800" b="1" dirty="0">
                <a:ea typeface="+mn-ea"/>
                <a:cs typeface="+mn-cs"/>
              </a:rPr>
              <a:t>“low-dose”</a:t>
            </a:r>
            <a:r>
              <a:rPr lang="en-US" sz="2800" dirty="0">
                <a:ea typeface="+mn-ea"/>
                <a:cs typeface="+mn-cs"/>
              </a:rPr>
              <a:t> and </a:t>
            </a:r>
            <a:r>
              <a:rPr lang="en-US" sz="2800" b="1" dirty="0">
                <a:ea typeface="+mn-ea"/>
                <a:cs typeface="+mn-cs"/>
              </a:rPr>
              <a:t>“methadone mills”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Things have changed</a:t>
            </a:r>
            <a:endParaRPr lang="en-US" dirty="0"/>
          </a:p>
        </p:txBody>
      </p:sp>
      <p:sp>
        <p:nvSpPr>
          <p:cNvPr id="3" name="Content Placeholder 2"/>
          <p:cNvSpPr>
            <a:spLocks noGrp="1"/>
          </p:cNvSpPr>
          <p:nvPr>
            <p:ph idx="1"/>
          </p:nvPr>
        </p:nvSpPr>
        <p:spPr/>
        <p:txBody>
          <a:bodyPr>
            <a:normAutofit lnSpcReduction="10000"/>
          </a:bodyPr>
          <a:lstStyle/>
          <a:p>
            <a:r>
              <a:rPr lang="en-US" dirty="0"/>
              <a:t>Progress in the science of </a:t>
            </a:r>
            <a:r>
              <a:rPr lang="en-US" dirty="0" err="1"/>
              <a:t>opioid</a:t>
            </a:r>
            <a:r>
              <a:rPr lang="en-US" dirty="0"/>
              <a:t> addiction now informs the more effective use of maintenance medications</a:t>
            </a:r>
          </a:p>
          <a:p>
            <a:r>
              <a:rPr lang="en-US" dirty="0"/>
              <a:t>Marked improvement in overall quality of methadone clinics, e.g.</a:t>
            </a:r>
          </a:p>
          <a:p>
            <a:r>
              <a:rPr lang="en-US" dirty="0"/>
              <a:t>Doses more individualized</a:t>
            </a:r>
          </a:p>
          <a:p>
            <a:r>
              <a:rPr lang="en-US" dirty="0"/>
              <a:t>More care with take-home medication</a:t>
            </a:r>
          </a:p>
          <a:p>
            <a:r>
              <a:rPr lang="en-US" dirty="0"/>
              <a:t>More counseling provided</a:t>
            </a:r>
          </a:p>
          <a:p>
            <a:r>
              <a:rPr lang="en-US" dirty="0"/>
              <a:t>The general public is relatively unaware of the improvement in treatment programs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a:ea typeface="+mj-ea"/>
                <a:cs typeface="+mj-cs"/>
              </a:rPr>
              <a:t>Opioids - methadone</a:t>
            </a:r>
          </a:p>
        </p:txBody>
      </p:sp>
      <p:sp>
        <p:nvSpPr>
          <p:cNvPr id="123907" name="Rectangle 3"/>
          <p:cNvSpPr>
            <a:spLocks noGrp="1" noChangeArrowheads="1"/>
          </p:cNvSpPr>
          <p:nvPr>
            <p:ph idx="1"/>
          </p:nvPr>
        </p:nvSpPr>
        <p:spPr/>
        <p:txBody>
          <a:bodyPr/>
          <a:lstStyle/>
          <a:p>
            <a:pPr eaLnBrk="1" hangingPunct="1">
              <a:buFont typeface="Wingdings" charset="2"/>
              <a:buBlip>
                <a:blip r:embed="rId2"/>
              </a:buBlip>
              <a:defRPr/>
            </a:pPr>
            <a:r>
              <a:rPr lang="en-US" dirty="0">
                <a:ea typeface="+mn-ea"/>
                <a:cs typeface="+mn-cs"/>
              </a:rPr>
              <a:t>Can only be used in the treatment of opiate addiction </a:t>
            </a:r>
            <a:r>
              <a:rPr lang="en-US" dirty="0"/>
              <a:t>by </a:t>
            </a:r>
            <a:r>
              <a:rPr lang="en-US" dirty="0" err="1"/>
              <a:t>Opioid</a:t>
            </a:r>
            <a:r>
              <a:rPr lang="en-US" dirty="0"/>
              <a:t> Treatment Programs – </a:t>
            </a:r>
            <a:r>
              <a:rPr lang="en-US" dirty="0" err="1"/>
              <a:t>OTPs</a:t>
            </a:r>
            <a:endParaRPr lang="en-US" dirty="0"/>
          </a:p>
          <a:p>
            <a:pPr eaLnBrk="1" hangingPunct="1">
              <a:buFont typeface="Wingdings" charset="2"/>
              <a:buBlip>
                <a:blip r:embed="rId2"/>
              </a:buBlip>
              <a:defRPr/>
            </a:pPr>
            <a:r>
              <a:rPr lang="en-US" dirty="0"/>
              <a:t>OTPS r</a:t>
            </a:r>
            <a:r>
              <a:rPr lang="en-US" dirty="0">
                <a:ea typeface="+mn-ea"/>
                <a:cs typeface="+mn-cs"/>
              </a:rPr>
              <a:t>equire Federal licensing and are HIGHLY regulated in operation</a:t>
            </a:r>
          </a:p>
          <a:p>
            <a:pPr eaLnBrk="1" hangingPunct="1">
              <a:buFont typeface="Wingdings" charset="2"/>
              <a:buBlip>
                <a:blip r:embed="rId2"/>
              </a:buBlip>
              <a:defRPr/>
            </a:pPr>
            <a:r>
              <a:rPr lang="en-US" dirty="0"/>
              <a:t>An individual physician (who is not a licensed OTP) MAY NOT USE METHADONE for the purpose of treating addiction, be it withdrawal management or maintenance (exception: hospitalized pt)</a:t>
            </a:r>
          </a:p>
          <a:p>
            <a:pPr eaLnBrk="1" hangingPunct="1">
              <a:buFont typeface="Wingdings" charset="2"/>
              <a:buBlip>
                <a:blip r:embed="rId2"/>
              </a:buBlip>
              <a:defRPr/>
            </a:pPr>
            <a:r>
              <a:rPr lang="en-US" dirty="0">
                <a:ea typeface="+mn-ea"/>
                <a:cs typeface="+mn-cs"/>
              </a:rPr>
              <a:t>But it CAN be used by individual physicians to treat pain</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pPr eaLnBrk="1" hangingPunct="1">
              <a:defRPr/>
            </a:pPr>
            <a:r>
              <a:rPr lang="en-US">
                <a:ea typeface="+mj-ea"/>
                <a:cs typeface="+mj-cs"/>
              </a:rPr>
              <a:t>Opioids - methadone</a:t>
            </a:r>
          </a:p>
        </p:txBody>
      </p:sp>
      <p:sp>
        <p:nvSpPr>
          <p:cNvPr id="123907" name="Rectangle 3"/>
          <p:cNvSpPr>
            <a:spLocks noGrp="1" noChangeArrowheads="1"/>
          </p:cNvSpPr>
          <p:nvPr>
            <p:ph idx="1"/>
          </p:nvPr>
        </p:nvSpPr>
        <p:spPr/>
        <p:txBody>
          <a:bodyPr/>
          <a:lstStyle/>
          <a:p>
            <a:pPr eaLnBrk="1" hangingPunct="1">
              <a:buFont typeface="Wingdings" charset="2"/>
              <a:buBlip>
                <a:blip r:embed="rId2"/>
              </a:buBlip>
              <a:defRPr/>
            </a:pPr>
            <a:r>
              <a:rPr lang="en-US" dirty="0">
                <a:ea typeface="+mn-ea"/>
                <a:cs typeface="+mn-cs"/>
              </a:rPr>
              <a:t>Does it work</a:t>
            </a:r>
          </a:p>
          <a:p>
            <a:pPr eaLnBrk="1" hangingPunct="1">
              <a:buFont typeface="Wingdings" charset="2"/>
              <a:buBlip>
                <a:blip r:embed="rId2"/>
              </a:buBlip>
              <a:defRPr/>
            </a:pPr>
            <a:r>
              <a:rPr lang="en-US" dirty="0">
                <a:ea typeface="+mn-ea"/>
                <a:cs typeface="+mn-cs"/>
              </a:rPr>
              <a:t>Yes, but –</a:t>
            </a:r>
          </a:p>
          <a:p>
            <a:pPr eaLnBrk="1" hangingPunct="1">
              <a:buFont typeface="Wingdings" charset="2"/>
              <a:buBlip>
                <a:blip r:embed="rId2"/>
              </a:buBlip>
              <a:defRPr/>
            </a:pPr>
            <a:r>
              <a:rPr lang="en-US" dirty="0">
                <a:ea typeface="+mn-ea"/>
                <a:cs typeface="+mn-cs"/>
              </a:rPr>
              <a:t>Must be adequate dosing; </a:t>
            </a:r>
            <a:r>
              <a:rPr lang="en-US" dirty="0"/>
              <a:t>metabolism is markedly individualized; blood levels are available</a:t>
            </a:r>
            <a:endParaRPr lang="en-US" dirty="0">
              <a:ea typeface="+mn-ea"/>
              <a:cs typeface="+mn-cs"/>
            </a:endParaRPr>
          </a:p>
          <a:p>
            <a:pPr eaLnBrk="1" hangingPunct="1">
              <a:buFont typeface="Wingdings" charset="2"/>
              <a:buBlip>
                <a:blip r:embed="rId2"/>
              </a:buBlip>
              <a:defRPr/>
            </a:pPr>
            <a:r>
              <a:rPr lang="en-US" dirty="0">
                <a:ea typeface="+mn-ea"/>
                <a:cs typeface="+mn-cs"/>
              </a:rPr>
              <a:t>Must be sufficient length of treatment, often years</a:t>
            </a:r>
          </a:p>
          <a:p>
            <a:pPr eaLnBrk="1" hangingPunct="1">
              <a:buFont typeface="Wingdings" charset="2"/>
              <a:buBlip>
                <a:blip r:embed="rId2"/>
              </a:buBlip>
              <a:defRPr/>
            </a:pPr>
            <a:r>
              <a:rPr lang="en-US" dirty="0">
                <a:ea typeface="+mn-ea"/>
                <a:cs typeface="+mn-cs"/>
              </a:rPr>
              <a:t>Must have counseling</a:t>
            </a:r>
          </a:p>
          <a:p>
            <a:pPr eaLnBrk="1" hangingPunct="1">
              <a:buFont typeface="Wingdings" charset="2"/>
              <a:buBlip>
                <a:blip r:embed="rId2"/>
              </a:buBlip>
              <a:defRPr/>
            </a:pPr>
            <a:r>
              <a:rPr lang="en-US" dirty="0"/>
              <a:t>Charleston Center’s results</a:t>
            </a:r>
            <a:endParaRPr lang="en-US" dirty="0">
              <a:ea typeface="+mn-ea"/>
              <a:cs typeface="+mn-c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Opioids</a:t>
            </a:r>
            <a:r>
              <a:rPr lang="en-US" dirty="0"/>
              <a:t> – methadone</a:t>
            </a:r>
          </a:p>
        </p:txBody>
      </p:sp>
      <p:sp>
        <p:nvSpPr>
          <p:cNvPr id="3" name="Content Placeholder 2"/>
          <p:cNvSpPr>
            <a:spLocks noGrp="1"/>
          </p:cNvSpPr>
          <p:nvPr>
            <p:ph idx="1"/>
          </p:nvPr>
        </p:nvSpPr>
        <p:spPr/>
        <p:txBody>
          <a:bodyPr/>
          <a:lstStyle/>
          <a:p>
            <a:pPr>
              <a:buNone/>
            </a:pPr>
            <a:r>
              <a:rPr lang="en-US" dirty="0"/>
              <a:t>Best used for patients who:</a:t>
            </a:r>
          </a:p>
          <a:p>
            <a:pPr>
              <a:buFontTx/>
              <a:buChar char="-"/>
            </a:pPr>
            <a:r>
              <a:rPr lang="en-US" dirty="0"/>
              <a:t>Have high tolerance</a:t>
            </a:r>
          </a:p>
          <a:p>
            <a:pPr>
              <a:buFontTx/>
              <a:buChar char="-"/>
            </a:pPr>
            <a:r>
              <a:rPr lang="en-US" dirty="0"/>
              <a:t>Have more severe disease</a:t>
            </a:r>
          </a:p>
          <a:p>
            <a:pPr>
              <a:buFontTx/>
              <a:buChar char="-"/>
            </a:pPr>
            <a:r>
              <a:rPr lang="en-US" dirty="0"/>
              <a:t>May be using multiple other substances</a:t>
            </a:r>
          </a:p>
          <a:p>
            <a:pPr>
              <a:buFontTx/>
              <a:buChar char="-"/>
            </a:pPr>
            <a:r>
              <a:rPr lang="en-US" dirty="0"/>
              <a:t>Have higher psychiatric co-morbidity</a:t>
            </a:r>
          </a:p>
          <a:p>
            <a:pPr>
              <a:buFontTx/>
              <a:buChar char="-"/>
            </a:pPr>
            <a:r>
              <a:rPr lang="en-US" dirty="0"/>
              <a:t>Have failed other treatments</a:t>
            </a:r>
          </a:p>
          <a:p>
            <a:pPr>
              <a:buFontTx/>
              <a:buChar char="-"/>
            </a:pPr>
            <a:r>
              <a:rPr lang="en-US" dirty="0"/>
              <a:t>Have more “dysfunctional” lifestyle</a:t>
            </a:r>
          </a:p>
          <a:p>
            <a:pPr>
              <a:buFontTx/>
              <a:buChar char="-"/>
            </a:pPr>
            <a:endParaRPr lang="en-US" dirty="0"/>
          </a:p>
          <a:p>
            <a:pPr>
              <a:buNone/>
            </a:pPr>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p:txBody>
          <a:bodyPr/>
          <a:lstStyle/>
          <a:p>
            <a:pPr eaLnBrk="1" hangingPunct="1">
              <a:defRPr/>
            </a:pPr>
            <a:r>
              <a:rPr lang="en-US">
                <a:ea typeface="+mj-ea"/>
                <a:cs typeface="+mj-cs"/>
              </a:rPr>
              <a:t>Opioids - buprenorphine</a:t>
            </a:r>
          </a:p>
        </p:txBody>
      </p:sp>
      <p:sp>
        <p:nvSpPr>
          <p:cNvPr id="149507" name="Rectangle 3"/>
          <p:cNvSpPr>
            <a:spLocks noGrp="1" noChangeArrowheads="1"/>
          </p:cNvSpPr>
          <p:nvPr>
            <p:ph idx="1"/>
          </p:nvPr>
        </p:nvSpPr>
        <p:spPr/>
        <p:txBody>
          <a:bodyPr>
            <a:normAutofit fontScale="92500" lnSpcReduction="10000"/>
          </a:bodyPr>
          <a:lstStyle/>
          <a:p>
            <a:pPr eaLnBrk="1" hangingPunct="1">
              <a:buFont typeface="Wingdings" charset="2"/>
              <a:buBlip>
                <a:blip r:embed="rId2"/>
              </a:buBlip>
              <a:defRPr/>
            </a:pPr>
            <a:r>
              <a:rPr lang="en-US" dirty="0">
                <a:ea typeface="+mn-ea"/>
                <a:cs typeface="+mn-cs"/>
              </a:rPr>
              <a:t>Partial opiate agonist</a:t>
            </a:r>
          </a:p>
          <a:p>
            <a:pPr eaLnBrk="1" hangingPunct="1">
              <a:buFont typeface="Wingdings" charset="2"/>
              <a:buBlip>
                <a:blip r:embed="rId2"/>
              </a:buBlip>
              <a:defRPr/>
            </a:pPr>
            <a:r>
              <a:rPr lang="en-US" dirty="0" err="1">
                <a:ea typeface="+mn-ea"/>
                <a:cs typeface="+mn-cs"/>
              </a:rPr>
              <a:t>Buprenorphine</a:t>
            </a:r>
            <a:r>
              <a:rPr lang="en-US" dirty="0">
                <a:ea typeface="+mn-ea"/>
                <a:cs typeface="+mn-cs"/>
              </a:rPr>
              <a:t> = </a:t>
            </a:r>
            <a:r>
              <a:rPr lang="en-US" dirty="0" err="1">
                <a:ea typeface="+mn-ea"/>
                <a:cs typeface="+mn-cs"/>
              </a:rPr>
              <a:t>Subutex</a:t>
            </a:r>
            <a:endParaRPr lang="en-US" dirty="0">
              <a:ea typeface="+mn-ea"/>
              <a:cs typeface="+mn-cs"/>
            </a:endParaRPr>
          </a:p>
          <a:p>
            <a:pPr eaLnBrk="1" hangingPunct="1">
              <a:buFont typeface="Wingdings" charset="2"/>
              <a:buBlip>
                <a:blip r:embed="rId2"/>
              </a:buBlip>
              <a:defRPr/>
            </a:pPr>
            <a:r>
              <a:rPr lang="en-US" dirty="0" err="1">
                <a:ea typeface="+mn-ea"/>
                <a:cs typeface="+mn-cs"/>
              </a:rPr>
              <a:t>Buprenorphine</a:t>
            </a:r>
            <a:r>
              <a:rPr lang="en-US" dirty="0">
                <a:ea typeface="+mn-ea"/>
                <a:cs typeface="+mn-cs"/>
              </a:rPr>
              <a:t> + </a:t>
            </a:r>
            <a:r>
              <a:rPr lang="en-US" dirty="0" err="1">
                <a:ea typeface="+mn-ea"/>
                <a:cs typeface="+mn-cs"/>
              </a:rPr>
              <a:t>naloxone</a:t>
            </a:r>
            <a:r>
              <a:rPr lang="en-US" dirty="0">
                <a:ea typeface="+mn-ea"/>
                <a:cs typeface="+mn-cs"/>
              </a:rPr>
              <a:t> = </a:t>
            </a:r>
            <a:r>
              <a:rPr lang="en-US" dirty="0" err="1">
                <a:ea typeface="+mn-ea"/>
                <a:cs typeface="+mn-cs"/>
              </a:rPr>
              <a:t>Suboxone</a:t>
            </a:r>
            <a:endParaRPr lang="en-US" dirty="0">
              <a:ea typeface="+mn-ea"/>
              <a:cs typeface="+mn-cs"/>
            </a:endParaRPr>
          </a:p>
          <a:p>
            <a:pPr eaLnBrk="1" hangingPunct="1">
              <a:buFont typeface="Wingdings" charset="2"/>
              <a:buBlip>
                <a:blip r:embed="rId2"/>
              </a:buBlip>
              <a:defRPr/>
            </a:pPr>
            <a:r>
              <a:rPr lang="en-US" dirty="0" err="1">
                <a:ea typeface="+mn-ea"/>
                <a:cs typeface="+mn-cs"/>
              </a:rPr>
              <a:t>Buprenorphine</a:t>
            </a:r>
            <a:r>
              <a:rPr lang="en-US" dirty="0">
                <a:ea typeface="+mn-ea"/>
                <a:cs typeface="+mn-cs"/>
              </a:rPr>
              <a:t> sublingually absorbed, </a:t>
            </a:r>
            <a:r>
              <a:rPr lang="en-US" dirty="0" err="1">
                <a:ea typeface="+mn-ea"/>
                <a:cs typeface="+mn-cs"/>
              </a:rPr>
              <a:t>naloxone</a:t>
            </a:r>
            <a:r>
              <a:rPr lang="en-US" dirty="0">
                <a:ea typeface="+mn-ea"/>
                <a:cs typeface="+mn-cs"/>
              </a:rPr>
              <a:t> not</a:t>
            </a:r>
          </a:p>
          <a:p>
            <a:pPr eaLnBrk="1" hangingPunct="1">
              <a:buFont typeface="Wingdings" charset="2"/>
              <a:buBlip>
                <a:blip r:embed="rId2"/>
              </a:buBlip>
              <a:defRPr/>
            </a:pPr>
            <a:r>
              <a:rPr lang="en-US" dirty="0">
                <a:ea typeface="+mn-ea"/>
                <a:cs typeface="+mn-cs"/>
              </a:rPr>
              <a:t>But if broken down to use IV, the </a:t>
            </a:r>
            <a:r>
              <a:rPr lang="en-US" dirty="0" err="1">
                <a:ea typeface="+mn-ea"/>
                <a:cs typeface="+mn-cs"/>
              </a:rPr>
              <a:t>naloxone’s</a:t>
            </a:r>
            <a:r>
              <a:rPr lang="en-US" dirty="0">
                <a:ea typeface="+mn-ea"/>
                <a:cs typeface="+mn-cs"/>
              </a:rPr>
              <a:t> </a:t>
            </a:r>
            <a:r>
              <a:rPr lang="en-US" dirty="0" err="1">
                <a:ea typeface="+mn-ea"/>
                <a:cs typeface="+mn-cs"/>
              </a:rPr>
              <a:t>opioid</a:t>
            </a:r>
            <a:r>
              <a:rPr lang="en-US" dirty="0">
                <a:ea typeface="+mn-ea"/>
                <a:cs typeface="+mn-cs"/>
              </a:rPr>
              <a:t> blocking effect predominates, preventing intoxication and possibly precipitating acute withdrawal</a:t>
            </a:r>
          </a:p>
          <a:p>
            <a:pPr eaLnBrk="1" hangingPunct="1">
              <a:buFont typeface="Wingdings" charset="2"/>
              <a:buBlip>
                <a:blip r:embed="rId2"/>
              </a:buBlip>
              <a:defRPr/>
            </a:pPr>
            <a:r>
              <a:rPr lang="en-US" dirty="0"/>
              <a:t>Slow-release implant = </a:t>
            </a:r>
            <a:r>
              <a:rPr lang="en-US" dirty="0" err="1"/>
              <a:t>Probuphine</a:t>
            </a:r>
            <a:r>
              <a:rPr lang="en-US" dirty="0"/>
              <a:t>; lasts 6 months</a:t>
            </a:r>
            <a:endParaRPr lang="en-US" dirty="0">
              <a:ea typeface="+mn-ea"/>
              <a:cs typeface="+mn-cs"/>
            </a:endParaRPr>
          </a:p>
          <a:p>
            <a:pPr eaLnBrk="1" hangingPunct="1">
              <a:buFont typeface="Wingdings" charset="2"/>
              <a:buBlip>
                <a:blip r:embed="rId2"/>
              </a:buBlip>
              <a:defRPr/>
            </a:pPr>
            <a:r>
              <a:rPr lang="en-US" dirty="0" err="1"/>
              <a:t>Injectable</a:t>
            </a:r>
            <a:r>
              <a:rPr lang="en-US" dirty="0"/>
              <a:t> slow-release = </a:t>
            </a:r>
            <a:r>
              <a:rPr lang="en-US" dirty="0" err="1"/>
              <a:t>Sublocade</a:t>
            </a:r>
            <a:r>
              <a:rPr lang="en-US" dirty="0"/>
              <a:t>; lasts 30 days</a:t>
            </a:r>
            <a:endParaRPr lang="en-US" dirty="0">
              <a:ea typeface="+mn-ea"/>
              <a:cs typeface="+mn-c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a:ea typeface="+mj-ea"/>
                <a:cs typeface="+mj-cs"/>
              </a:rPr>
              <a:t>Opioids - buprenorphine</a:t>
            </a:r>
          </a:p>
        </p:txBody>
      </p:sp>
      <p:sp>
        <p:nvSpPr>
          <p:cNvPr id="150531" name="Rectangle 3"/>
          <p:cNvSpPr>
            <a:spLocks noGrp="1" noChangeArrowheads="1"/>
          </p:cNvSpPr>
          <p:nvPr>
            <p:ph idx="1"/>
          </p:nvPr>
        </p:nvSpPr>
        <p:spPr/>
        <p:txBody>
          <a:bodyPr>
            <a:normAutofit fontScale="92500" lnSpcReduction="10000"/>
          </a:bodyPr>
          <a:lstStyle/>
          <a:p>
            <a:pPr eaLnBrk="1" hangingPunct="1">
              <a:buFont typeface="Wingdings" charset="2"/>
              <a:buBlip>
                <a:blip r:embed="rId2"/>
              </a:buBlip>
              <a:defRPr/>
            </a:pPr>
            <a:r>
              <a:rPr lang="en-US" sz="2800" dirty="0">
                <a:ea typeface="+mn-ea"/>
                <a:cs typeface="+mn-cs"/>
              </a:rPr>
              <a:t>DATA 2000 (Drug Addiction Treatment Act)</a:t>
            </a:r>
          </a:p>
          <a:p>
            <a:pPr eaLnBrk="1" hangingPunct="1">
              <a:buFont typeface="Wingdings" charset="2"/>
              <a:buBlip>
                <a:blip r:embed="rId2"/>
              </a:buBlip>
              <a:defRPr/>
            </a:pPr>
            <a:r>
              <a:rPr lang="en-US" sz="2800" dirty="0"/>
              <a:t>Allows licensed physicians who undertake the required education to be “waivered”</a:t>
            </a:r>
          </a:p>
          <a:p>
            <a:pPr eaLnBrk="1" hangingPunct="1">
              <a:buFont typeface="Wingdings" charset="2"/>
              <a:buBlip>
                <a:blip r:embed="rId2"/>
              </a:buBlip>
              <a:defRPr/>
            </a:pPr>
            <a:r>
              <a:rPr lang="en-US" sz="2800" dirty="0">
                <a:ea typeface="+mn-ea"/>
                <a:cs typeface="+mn-cs"/>
              </a:rPr>
              <a:t>Receive special “X” DEA number to allow use of </a:t>
            </a:r>
            <a:r>
              <a:rPr lang="en-US" sz="2800" dirty="0" err="1">
                <a:ea typeface="+mn-ea"/>
                <a:cs typeface="+mn-cs"/>
              </a:rPr>
              <a:t>buprenorphine</a:t>
            </a:r>
            <a:r>
              <a:rPr lang="en-US" sz="2800" dirty="0">
                <a:ea typeface="+mn-ea"/>
                <a:cs typeface="+mn-cs"/>
              </a:rPr>
              <a:t> for treating opiate addiction in office practice  --  OBOT=office-based opiate treatment</a:t>
            </a:r>
          </a:p>
          <a:p>
            <a:pPr eaLnBrk="1" hangingPunct="1">
              <a:buFont typeface="Wingdings" charset="2"/>
              <a:buBlip>
                <a:blip r:embed="rId2"/>
              </a:buBlip>
              <a:defRPr/>
            </a:pPr>
            <a:r>
              <a:rPr lang="en-US" sz="2800" dirty="0"/>
              <a:t>Note: there is no such special training required for </a:t>
            </a:r>
            <a:r>
              <a:rPr lang="en-US" sz="2800" dirty="0" err="1"/>
              <a:t>opioid</a:t>
            </a:r>
            <a:r>
              <a:rPr lang="en-US" sz="2800" dirty="0"/>
              <a:t> prescribing for pain!</a:t>
            </a:r>
            <a:endParaRPr lang="en-US" sz="2800" dirty="0">
              <a:ea typeface="+mn-ea"/>
              <a:cs typeface="+mn-c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p:txBody>
          <a:bodyPr/>
          <a:lstStyle/>
          <a:p>
            <a:pPr eaLnBrk="1" hangingPunct="1">
              <a:defRPr/>
            </a:pPr>
            <a:r>
              <a:rPr lang="en-US">
                <a:ea typeface="+mj-ea"/>
                <a:cs typeface="+mj-cs"/>
              </a:rPr>
              <a:t>Opioids - buprenorphine</a:t>
            </a:r>
          </a:p>
        </p:txBody>
      </p:sp>
      <p:sp>
        <p:nvSpPr>
          <p:cNvPr id="150531" name="Rectangle 3"/>
          <p:cNvSpPr>
            <a:spLocks noGrp="1" noChangeArrowheads="1"/>
          </p:cNvSpPr>
          <p:nvPr>
            <p:ph idx="1"/>
          </p:nvPr>
        </p:nvSpPr>
        <p:spPr/>
        <p:txBody>
          <a:bodyPr>
            <a:normAutofit/>
          </a:bodyPr>
          <a:lstStyle/>
          <a:p>
            <a:pPr eaLnBrk="1" hangingPunct="1">
              <a:buFont typeface="Wingdings" charset="2"/>
              <a:buBlip>
                <a:blip r:embed="rId2"/>
              </a:buBlip>
              <a:defRPr/>
            </a:pPr>
            <a:r>
              <a:rPr lang="en-US" sz="2800" dirty="0" err="1">
                <a:ea typeface="+mn-ea"/>
                <a:cs typeface="+mn-cs"/>
              </a:rPr>
              <a:t>Suboxone</a:t>
            </a:r>
            <a:r>
              <a:rPr lang="en-US" sz="2800" dirty="0">
                <a:ea typeface="+mn-ea"/>
                <a:cs typeface="+mn-cs"/>
              </a:rPr>
              <a:t> use is </a:t>
            </a:r>
            <a:r>
              <a:rPr lang="en-US" sz="2800" dirty="0" err="1">
                <a:ea typeface="+mn-ea"/>
                <a:cs typeface="+mn-cs"/>
              </a:rPr>
              <a:t>opioid</a:t>
            </a:r>
            <a:r>
              <a:rPr lang="en-US" sz="2800" dirty="0">
                <a:ea typeface="+mn-ea"/>
                <a:cs typeface="+mn-cs"/>
              </a:rPr>
              <a:t> maintenance analogous to methadone maintenance</a:t>
            </a:r>
          </a:p>
          <a:p>
            <a:pPr eaLnBrk="1" hangingPunct="1">
              <a:buFont typeface="Wingdings" charset="2"/>
              <a:buBlip>
                <a:blip r:embed="rId2"/>
              </a:buBlip>
              <a:defRPr/>
            </a:pPr>
            <a:r>
              <a:rPr lang="en-US" sz="2800" dirty="0">
                <a:ea typeface="+mn-ea"/>
                <a:cs typeface="+mn-cs"/>
              </a:rPr>
              <a:t>Schedule III medication</a:t>
            </a:r>
          </a:p>
          <a:p>
            <a:pPr eaLnBrk="1" hangingPunct="1">
              <a:buFont typeface="Wingdings" charset="2"/>
              <a:buBlip>
                <a:blip r:embed="rId2"/>
              </a:buBlip>
              <a:defRPr/>
            </a:pPr>
            <a:r>
              <a:rPr lang="en-US" sz="2800" dirty="0">
                <a:ea typeface="+mn-ea"/>
                <a:cs typeface="+mn-cs"/>
              </a:rPr>
              <a:t>The idea is to bring drug treatment into the privacy of the primary care doctor’s office, de-stigmatizing </a:t>
            </a:r>
            <a:r>
              <a:rPr lang="en-US" sz="2800" dirty="0" err="1">
                <a:ea typeface="+mn-ea"/>
                <a:cs typeface="+mn-cs"/>
              </a:rPr>
              <a:t>opioid</a:t>
            </a:r>
            <a:r>
              <a:rPr lang="en-US" sz="2800" dirty="0">
                <a:ea typeface="+mn-ea"/>
                <a:cs typeface="+mn-cs"/>
              </a:rPr>
              <a:t> dependence, and getting people into treatment earlier in the course of their disease</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0FE967-201E-B942-95AF-3A3199D0296A}"/>
              </a:ext>
            </a:extLst>
          </p:cNvPr>
          <p:cNvSpPr>
            <a:spLocks noGrp="1"/>
          </p:cNvSpPr>
          <p:nvPr>
            <p:ph type="title"/>
          </p:nvPr>
        </p:nvSpPr>
        <p:spPr/>
        <p:txBody>
          <a:bodyPr/>
          <a:lstStyle/>
          <a:p>
            <a:r>
              <a:rPr lang="en-US" dirty="0"/>
              <a:t>Pregnancy</a:t>
            </a:r>
          </a:p>
        </p:txBody>
      </p:sp>
      <p:sp>
        <p:nvSpPr>
          <p:cNvPr id="3" name="Content Placeholder 2">
            <a:extLst>
              <a:ext uri="{FF2B5EF4-FFF2-40B4-BE49-F238E27FC236}">
                <a16:creationId xmlns:a16="http://schemas.microsoft.com/office/drawing/2014/main" xmlns="" id="{0FB763A5-4FE1-FE44-BE82-91794D7E19C2}"/>
              </a:ext>
            </a:extLst>
          </p:cNvPr>
          <p:cNvSpPr>
            <a:spLocks noGrp="1"/>
          </p:cNvSpPr>
          <p:nvPr>
            <p:ph idx="1"/>
          </p:nvPr>
        </p:nvSpPr>
        <p:spPr/>
        <p:txBody>
          <a:bodyPr/>
          <a:lstStyle/>
          <a:p>
            <a:r>
              <a:rPr lang="en-US" dirty="0"/>
              <a:t>Dramatic increase in opioid use disorder in pregnant women</a:t>
            </a:r>
          </a:p>
          <a:p>
            <a:r>
              <a:rPr lang="en-US" dirty="0"/>
              <a:t>Between 2000 and 2012 there was a 5-fold increase in babies born with neonatal abstinence syndrome (NAS)</a:t>
            </a:r>
          </a:p>
          <a:p>
            <a:r>
              <a:rPr lang="en-US" dirty="0"/>
              <a:t>This rise was disproportionately found in rural and suburban populations</a:t>
            </a:r>
          </a:p>
          <a:p>
            <a:r>
              <a:rPr lang="en-US" dirty="0"/>
              <a:t>The rate continued to increase at least through 2014</a:t>
            </a:r>
          </a:p>
        </p:txBody>
      </p:sp>
    </p:spTree>
    <p:extLst>
      <p:ext uri="{BB962C8B-B14F-4D97-AF65-F5344CB8AC3E}">
        <p14:creationId xmlns:p14="http://schemas.microsoft.com/office/powerpoint/2010/main" val="7458642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p:txBody>
          <a:bodyPr/>
          <a:lstStyle/>
          <a:p>
            <a:pPr eaLnBrk="1" hangingPunct="1">
              <a:defRPr/>
            </a:pPr>
            <a:r>
              <a:rPr lang="en-US">
                <a:ea typeface="+mj-ea"/>
                <a:cs typeface="+mj-cs"/>
              </a:rPr>
              <a:t>Opioids - buprehorphine</a:t>
            </a:r>
          </a:p>
        </p:txBody>
      </p:sp>
      <p:sp>
        <p:nvSpPr>
          <p:cNvPr id="151555" name="Rectangle 3"/>
          <p:cNvSpPr>
            <a:spLocks noGrp="1" noChangeArrowheads="1"/>
          </p:cNvSpPr>
          <p:nvPr>
            <p:ph idx="1"/>
          </p:nvPr>
        </p:nvSpPr>
        <p:spPr/>
        <p:txBody>
          <a:bodyPr>
            <a:normAutofit/>
          </a:bodyPr>
          <a:lstStyle/>
          <a:p>
            <a:pPr eaLnBrk="1" hangingPunct="1">
              <a:buFont typeface="Wingdings" charset="2"/>
              <a:buBlip>
                <a:blip r:embed="rId2"/>
              </a:buBlip>
              <a:defRPr/>
            </a:pPr>
            <a:r>
              <a:rPr lang="en-US" dirty="0">
                <a:ea typeface="+mn-ea"/>
                <a:cs typeface="+mn-cs"/>
              </a:rPr>
              <a:t>Does it work</a:t>
            </a:r>
          </a:p>
          <a:p>
            <a:pPr eaLnBrk="1" hangingPunct="1">
              <a:buFont typeface="Wingdings" charset="2"/>
              <a:buBlip>
                <a:blip r:embed="rId2"/>
              </a:buBlip>
              <a:defRPr/>
            </a:pPr>
            <a:r>
              <a:rPr lang="en-US" dirty="0">
                <a:ea typeface="+mn-ea"/>
                <a:cs typeface="+mn-cs"/>
              </a:rPr>
              <a:t>Yes, but –</a:t>
            </a:r>
          </a:p>
          <a:p>
            <a:pPr eaLnBrk="1" hangingPunct="1">
              <a:buFont typeface="Wingdings" charset="2"/>
              <a:buBlip>
                <a:blip r:embed="rId2"/>
              </a:buBlip>
              <a:defRPr/>
            </a:pPr>
            <a:r>
              <a:rPr lang="en-US" dirty="0">
                <a:ea typeface="+mn-ea"/>
                <a:cs typeface="+mn-cs"/>
              </a:rPr>
              <a:t>Not all doctors (or their office staff) are skilled at dealing with the addicted population</a:t>
            </a:r>
          </a:p>
          <a:p>
            <a:pPr eaLnBrk="1" hangingPunct="1">
              <a:buFont typeface="Wingdings" charset="2"/>
              <a:buBlip>
                <a:blip r:embed="rId2"/>
              </a:buBlip>
              <a:defRPr/>
            </a:pPr>
            <a:r>
              <a:rPr lang="en-US" dirty="0">
                <a:ea typeface="+mn-ea"/>
                <a:cs typeface="+mn-cs"/>
              </a:rPr>
              <a:t>Counseling still necessary, but availability is not always optimum </a:t>
            </a:r>
          </a:p>
          <a:p>
            <a:pPr eaLnBrk="1" hangingPunct="1">
              <a:buFont typeface="Wingdings" charset="2"/>
              <a:buBlip>
                <a:blip r:embed="rId2"/>
              </a:buBlip>
              <a:defRPr/>
            </a:pPr>
            <a:r>
              <a:rPr lang="en-US" dirty="0"/>
              <a:t>An individual doc can only treat 30 patients at a time for the first year, and no more than 100 at a time thereafter; up to 275 now, under certain circumstances</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Opioids</a:t>
            </a:r>
            <a:r>
              <a:rPr lang="en-US" dirty="0"/>
              <a:t> - </a:t>
            </a:r>
            <a:r>
              <a:rPr lang="en-US" dirty="0" err="1"/>
              <a:t>buprenorphine</a:t>
            </a:r>
            <a:endParaRPr lang="en-US" dirty="0"/>
          </a:p>
        </p:txBody>
      </p:sp>
      <p:sp>
        <p:nvSpPr>
          <p:cNvPr id="3" name="Content Placeholder 2"/>
          <p:cNvSpPr>
            <a:spLocks noGrp="1"/>
          </p:cNvSpPr>
          <p:nvPr>
            <p:ph idx="1"/>
          </p:nvPr>
        </p:nvSpPr>
        <p:spPr/>
        <p:txBody>
          <a:bodyPr/>
          <a:lstStyle/>
          <a:p>
            <a:pPr>
              <a:buNone/>
            </a:pPr>
            <a:r>
              <a:rPr lang="en-US" dirty="0"/>
              <a:t>Best used for patients who:</a:t>
            </a:r>
          </a:p>
          <a:p>
            <a:pPr>
              <a:buFontTx/>
              <a:buChar char="-"/>
            </a:pPr>
            <a:r>
              <a:rPr lang="en-US" dirty="0"/>
              <a:t>Have less developed tolerance</a:t>
            </a:r>
          </a:p>
          <a:p>
            <a:pPr>
              <a:buFontTx/>
              <a:buChar char="-"/>
            </a:pPr>
            <a:r>
              <a:rPr lang="en-US" dirty="0"/>
              <a:t>Have less severe disease or are earlier in disease course</a:t>
            </a:r>
          </a:p>
          <a:p>
            <a:pPr>
              <a:buFontTx/>
              <a:buChar char="-"/>
            </a:pPr>
            <a:r>
              <a:rPr lang="en-US" dirty="0"/>
              <a:t>Are using no other substances, or using only minimally</a:t>
            </a:r>
          </a:p>
          <a:p>
            <a:pPr>
              <a:buFontTx/>
              <a:buChar char="-"/>
            </a:pPr>
            <a:r>
              <a:rPr lang="en-US" dirty="0"/>
              <a:t>Have less psychiatric co-morbidity</a:t>
            </a:r>
          </a:p>
          <a:p>
            <a:pPr>
              <a:buFontTx/>
              <a:buChar char="-"/>
            </a:pPr>
            <a:r>
              <a:rPr lang="en-US" dirty="0"/>
              <a:t>Have a more functional lifestyle, who have “lost less”</a:t>
            </a:r>
          </a:p>
          <a:p>
            <a:pPr>
              <a:buFontTx/>
              <a:buChar char="-"/>
            </a:pPr>
            <a:r>
              <a:rPr lang="en-US" dirty="0"/>
              <a:t>Are able to be more compliant with recommendations</a:t>
            </a:r>
          </a:p>
          <a:p>
            <a:pPr>
              <a:buFontTx/>
              <a:buChar char="-"/>
            </a:pPr>
            <a:endParaRPr lang="en-US" dirty="0"/>
          </a:p>
          <a:p>
            <a:pPr>
              <a:buFontTx/>
              <a:buChar char="-"/>
            </a:pPr>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a:ea typeface="+mj-ea"/>
                <a:cs typeface="+mj-cs"/>
              </a:rPr>
              <a:t>Opioids - naltrexone</a:t>
            </a:r>
          </a:p>
        </p:txBody>
      </p:sp>
      <p:sp>
        <p:nvSpPr>
          <p:cNvPr id="148483" name="Rectangle 3"/>
          <p:cNvSpPr>
            <a:spLocks noGrp="1" noChangeArrowheads="1"/>
          </p:cNvSpPr>
          <p:nvPr>
            <p:ph idx="1"/>
          </p:nvPr>
        </p:nvSpPr>
        <p:spPr/>
        <p:txBody>
          <a:bodyPr>
            <a:normAutofit/>
          </a:bodyPr>
          <a:lstStyle/>
          <a:p>
            <a:pPr eaLnBrk="1" hangingPunct="1">
              <a:buFont typeface="Wingdings" charset="2"/>
              <a:buBlip>
                <a:blip r:embed="rId2"/>
              </a:buBlip>
              <a:defRPr/>
            </a:pPr>
            <a:r>
              <a:rPr lang="en-US" dirty="0" err="1">
                <a:ea typeface="+mn-ea"/>
                <a:cs typeface="+mn-cs"/>
              </a:rPr>
              <a:t>Naltrexone</a:t>
            </a:r>
            <a:r>
              <a:rPr lang="en-US" dirty="0">
                <a:ea typeface="+mn-ea"/>
                <a:cs typeface="+mn-cs"/>
              </a:rPr>
              <a:t> is a </a:t>
            </a:r>
            <a:r>
              <a:rPr lang="en-US" dirty="0"/>
              <a:t>complete opiate antagonist</a:t>
            </a:r>
          </a:p>
          <a:p>
            <a:pPr>
              <a:buBlip>
                <a:blip r:embed="rId2"/>
              </a:buBlip>
              <a:defRPr/>
            </a:pPr>
            <a:r>
              <a:rPr lang="en-US" dirty="0">
                <a:ea typeface="+mn-ea"/>
                <a:cs typeface="+mn-cs"/>
              </a:rPr>
              <a:t>If taking </a:t>
            </a:r>
            <a:r>
              <a:rPr lang="en-US" dirty="0" err="1">
                <a:ea typeface="+mn-ea"/>
                <a:cs typeface="+mn-cs"/>
              </a:rPr>
              <a:t>naltrexone</a:t>
            </a:r>
            <a:r>
              <a:rPr lang="en-US" dirty="0">
                <a:ea typeface="+mn-ea"/>
                <a:cs typeface="+mn-cs"/>
              </a:rPr>
              <a:t>, t</a:t>
            </a:r>
            <a:r>
              <a:rPr lang="en-US" dirty="0"/>
              <a:t>he idea is to block all effects of any </a:t>
            </a:r>
            <a:r>
              <a:rPr lang="en-US" dirty="0" err="1"/>
              <a:t>opioid</a:t>
            </a:r>
            <a:r>
              <a:rPr lang="en-US" dirty="0"/>
              <a:t> administered, thereby preventing intoxication, hopefully ultimately extinguishing </a:t>
            </a:r>
            <a:r>
              <a:rPr lang="en-US" dirty="0" err="1"/>
              <a:t>opioid</a:t>
            </a:r>
            <a:r>
              <a:rPr lang="en-US" dirty="0"/>
              <a:t> drug-taking behavior</a:t>
            </a:r>
            <a:endParaRPr lang="en-US" dirty="0">
              <a:ea typeface="+mn-ea"/>
              <a:cs typeface="+mn-cs"/>
            </a:endParaRPr>
          </a:p>
          <a:p>
            <a:pPr eaLnBrk="1" hangingPunct="1">
              <a:buFont typeface="Wingdings" charset="2"/>
              <a:buBlip>
                <a:blip r:embed="rId2"/>
              </a:buBlip>
              <a:defRPr/>
            </a:pPr>
            <a:r>
              <a:rPr lang="en-US" dirty="0"/>
              <a:t>May reduce craving as well</a:t>
            </a:r>
            <a:endParaRPr lang="en-US" dirty="0">
              <a:ea typeface="+mn-ea"/>
              <a:cs typeface="+mn-cs"/>
            </a:endParaRPr>
          </a:p>
          <a:p>
            <a:pPr eaLnBrk="1" hangingPunct="1">
              <a:buFont typeface="Wingdings" charset="2"/>
              <a:buBlip>
                <a:blip r:embed="rId2"/>
              </a:buBlip>
              <a:defRPr/>
            </a:pPr>
            <a:r>
              <a:rPr lang="en-US" dirty="0"/>
              <a:t>May be given orally or by IM injection</a:t>
            </a:r>
          </a:p>
          <a:p>
            <a:pPr eaLnBrk="1" hangingPunct="1">
              <a:buFont typeface="Wingdings" charset="2"/>
              <a:buBlip>
                <a:blip r:embed="rId2"/>
              </a:buBlip>
              <a:defRPr/>
            </a:pPr>
            <a:r>
              <a:rPr lang="en-US" dirty="0">
                <a:ea typeface="+mn-ea"/>
                <a:cs typeface="+mn-cs"/>
              </a:rPr>
              <a:t>Not a controlled substance, can be </a:t>
            </a:r>
            <a:r>
              <a:rPr lang="en-US" dirty="0" err="1">
                <a:ea typeface="+mn-ea"/>
                <a:cs typeface="+mn-cs"/>
              </a:rPr>
              <a:t>Rx’ed</a:t>
            </a:r>
            <a:r>
              <a:rPr lang="en-US" dirty="0">
                <a:ea typeface="+mn-ea"/>
                <a:cs typeface="+mn-cs"/>
              </a:rPr>
              <a:t> by any licensed physician</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pPr eaLnBrk="1" hangingPunct="1">
              <a:defRPr/>
            </a:pPr>
            <a:r>
              <a:rPr lang="en-US" dirty="0" err="1">
                <a:ea typeface="+mj-ea"/>
                <a:cs typeface="+mj-cs"/>
              </a:rPr>
              <a:t>Opioids</a:t>
            </a:r>
            <a:r>
              <a:rPr lang="en-US" dirty="0">
                <a:ea typeface="+mj-ea"/>
                <a:cs typeface="+mj-cs"/>
              </a:rPr>
              <a:t> – </a:t>
            </a:r>
            <a:r>
              <a:rPr lang="en-US" dirty="0" err="1">
                <a:ea typeface="+mj-ea"/>
                <a:cs typeface="+mj-cs"/>
              </a:rPr>
              <a:t>naltrexone</a:t>
            </a:r>
            <a:r>
              <a:rPr lang="en-US" dirty="0">
                <a:ea typeface="+mj-ea"/>
                <a:cs typeface="+mj-cs"/>
              </a:rPr>
              <a:t>: oral</a:t>
            </a:r>
          </a:p>
        </p:txBody>
      </p:sp>
      <p:sp>
        <p:nvSpPr>
          <p:cNvPr id="148483" name="Rectangle 3"/>
          <p:cNvSpPr>
            <a:spLocks noGrp="1" noChangeArrowheads="1"/>
          </p:cNvSpPr>
          <p:nvPr>
            <p:ph idx="1"/>
          </p:nvPr>
        </p:nvSpPr>
        <p:spPr/>
        <p:txBody>
          <a:bodyPr/>
          <a:lstStyle/>
          <a:p>
            <a:pPr eaLnBrk="1" hangingPunct="1">
              <a:buFont typeface="Wingdings" charset="2"/>
              <a:buBlip>
                <a:blip r:embed="rId2"/>
              </a:buBlip>
              <a:defRPr/>
            </a:pPr>
            <a:r>
              <a:rPr lang="en-US" dirty="0">
                <a:ea typeface="+mn-ea"/>
                <a:cs typeface="+mn-cs"/>
              </a:rPr>
              <a:t>Does it work</a:t>
            </a:r>
          </a:p>
          <a:p>
            <a:pPr eaLnBrk="1" hangingPunct="1">
              <a:buFont typeface="Wingdings" charset="2"/>
              <a:buBlip>
                <a:blip r:embed="rId2"/>
              </a:buBlip>
              <a:defRPr/>
            </a:pPr>
            <a:r>
              <a:rPr lang="en-US" dirty="0"/>
              <a:t>Yes, but – </a:t>
            </a:r>
          </a:p>
          <a:p>
            <a:pPr eaLnBrk="1" hangingPunct="1">
              <a:buFont typeface="Wingdings" charset="2"/>
              <a:buBlip>
                <a:blip r:embed="rId2"/>
              </a:buBlip>
              <a:defRPr/>
            </a:pPr>
            <a:r>
              <a:rPr lang="en-US" dirty="0">
                <a:ea typeface="+mn-ea"/>
                <a:cs typeface="+mn-cs"/>
              </a:rPr>
              <a:t>Compliance is an issue; one can just stop taking it</a:t>
            </a:r>
          </a:p>
          <a:p>
            <a:pPr eaLnBrk="1" hangingPunct="1">
              <a:buFont typeface="Wingdings" charset="2"/>
              <a:buBlip>
                <a:blip r:embed="rId2"/>
              </a:buBlip>
              <a:defRPr/>
            </a:pPr>
            <a:r>
              <a:rPr lang="en-US" dirty="0"/>
              <a:t>Probably works best with supervised/closely followed administration</a:t>
            </a:r>
          </a:p>
          <a:p>
            <a:pPr eaLnBrk="1" hangingPunct="1">
              <a:buFont typeface="Wingdings" charset="2"/>
              <a:buBlip>
                <a:blip r:embed="rId2"/>
              </a:buBlip>
              <a:defRPr/>
            </a:pPr>
            <a:r>
              <a:rPr lang="en-US" dirty="0">
                <a:ea typeface="+mn-ea"/>
                <a:cs typeface="+mn-cs"/>
              </a:rPr>
              <a:t>Has been </a:t>
            </a:r>
            <a:r>
              <a:rPr lang="en-US" dirty="0"/>
              <a:t>useful especially in professionals </a:t>
            </a:r>
            <a:endParaRPr lang="en-US" dirty="0">
              <a:ea typeface="+mn-ea"/>
              <a:cs typeface="+mn-c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Opioids</a:t>
            </a:r>
            <a:r>
              <a:rPr lang="en-US" dirty="0"/>
              <a:t> – </a:t>
            </a:r>
            <a:r>
              <a:rPr lang="en-US" dirty="0" err="1"/>
              <a:t>naltrexone</a:t>
            </a:r>
            <a:r>
              <a:rPr lang="en-US" dirty="0"/>
              <a:t>: IM</a:t>
            </a:r>
          </a:p>
        </p:txBody>
      </p:sp>
      <p:sp>
        <p:nvSpPr>
          <p:cNvPr id="3" name="Content Placeholder 2"/>
          <p:cNvSpPr>
            <a:spLocks noGrp="1"/>
          </p:cNvSpPr>
          <p:nvPr>
            <p:ph idx="1"/>
          </p:nvPr>
        </p:nvSpPr>
        <p:spPr/>
        <p:txBody>
          <a:bodyPr>
            <a:normAutofit lnSpcReduction="10000"/>
          </a:bodyPr>
          <a:lstStyle/>
          <a:p>
            <a:r>
              <a:rPr lang="en-US" dirty="0"/>
              <a:t>Brand name </a:t>
            </a:r>
            <a:r>
              <a:rPr lang="en-US" dirty="0" err="1"/>
              <a:t>Vivitrol</a:t>
            </a:r>
            <a:r>
              <a:rPr lang="en-US" dirty="0"/>
              <a:t>, lasts 28 days through slow release</a:t>
            </a:r>
          </a:p>
          <a:p>
            <a:r>
              <a:rPr lang="en-US" dirty="0"/>
              <a:t>Does it work</a:t>
            </a:r>
          </a:p>
          <a:p>
            <a:r>
              <a:rPr lang="en-US" dirty="0"/>
              <a:t>Yes, but –</a:t>
            </a:r>
          </a:p>
          <a:p>
            <a:r>
              <a:rPr lang="en-US" dirty="0"/>
              <a:t>Very expensive (~$1,000/dose)</a:t>
            </a:r>
          </a:p>
          <a:p>
            <a:r>
              <a:rPr lang="en-US" dirty="0"/>
              <a:t>Must be off opiates for 5-14 days before it can be given</a:t>
            </a:r>
          </a:p>
          <a:p>
            <a:r>
              <a:rPr lang="en-US" dirty="0"/>
              <a:t>You can’t get any pain relief from </a:t>
            </a:r>
            <a:r>
              <a:rPr lang="en-US" dirty="0" err="1"/>
              <a:t>opioids</a:t>
            </a:r>
            <a:r>
              <a:rPr lang="en-US" dirty="0"/>
              <a:t> if you need it</a:t>
            </a:r>
          </a:p>
          <a:p>
            <a:r>
              <a:rPr lang="en-US" dirty="0"/>
              <a:t>Can be over-ridden under close medical supervision in an emergency</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Opioids</a:t>
            </a:r>
            <a:r>
              <a:rPr lang="en-US" dirty="0"/>
              <a:t> - </a:t>
            </a:r>
            <a:r>
              <a:rPr lang="en-US" dirty="0" err="1"/>
              <a:t>naltrexone</a:t>
            </a:r>
            <a:endParaRPr lang="en-US" dirty="0"/>
          </a:p>
        </p:txBody>
      </p:sp>
      <p:sp>
        <p:nvSpPr>
          <p:cNvPr id="3" name="Content Placeholder 2"/>
          <p:cNvSpPr>
            <a:spLocks noGrp="1"/>
          </p:cNvSpPr>
          <p:nvPr>
            <p:ph idx="1"/>
          </p:nvPr>
        </p:nvSpPr>
        <p:spPr/>
        <p:txBody>
          <a:bodyPr/>
          <a:lstStyle/>
          <a:p>
            <a:pPr>
              <a:buNone/>
            </a:pPr>
            <a:r>
              <a:rPr lang="en-US" dirty="0"/>
              <a:t>Best used for patients who:</a:t>
            </a:r>
          </a:p>
          <a:p>
            <a:pPr>
              <a:buFontTx/>
              <a:buChar char="-"/>
            </a:pPr>
            <a:r>
              <a:rPr lang="en-US" dirty="0"/>
              <a:t>Have less severe disease</a:t>
            </a:r>
          </a:p>
          <a:p>
            <a:pPr>
              <a:buFontTx/>
              <a:buChar char="-"/>
            </a:pPr>
            <a:r>
              <a:rPr lang="en-US" dirty="0"/>
              <a:t>Do not need </a:t>
            </a:r>
            <a:r>
              <a:rPr lang="en-US" dirty="0" err="1"/>
              <a:t>opioids</a:t>
            </a:r>
            <a:r>
              <a:rPr lang="en-US" dirty="0"/>
              <a:t> for chronic pain</a:t>
            </a:r>
          </a:p>
          <a:p>
            <a:pPr>
              <a:buFontTx/>
              <a:buChar char="-"/>
            </a:pPr>
            <a:r>
              <a:rPr lang="en-US" dirty="0"/>
              <a:t>Refuse, for whatever reason, the use of agonist therapy</a:t>
            </a:r>
          </a:p>
          <a:p>
            <a:pPr>
              <a:buFontTx/>
              <a:buChar char="-"/>
            </a:pPr>
            <a:r>
              <a:rPr lang="en-US" dirty="0"/>
              <a:t>Have professional standing, and/or may be under close monitoring</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3"/>
          <p:cNvSpPr>
            <a:spLocks noGrp="1"/>
          </p:cNvSpPr>
          <p:nvPr>
            <p:ph type="title"/>
          </p:nvPr>
        </p:nvSpPr>
        <p:spPr/>
        <p:txBody>
          <a:bodyPr/>
          <a:lstStyle/>
          <a:p>
            <a:r>
              <a:rPr lang="en-US"/>
              <a:t>Pregnancy Considerations</a:t>
            </a:r>
          </a:p>
        </p:txBody>
      </p:sp>
      <p:sp>
        <p:nvSpPr>
          <p:cNvPr id="56323" name="Content Placeholder 4"/>
          <p:cNvSpPr>
            <a:spLocks noGrp="1"/>
          </p:cNvSpPr>
          <p:nvPr>
            <p:ph idx="1"/>
          </p:nvPr>
        </p:nvSpPr>
        <p:spPr/>
        <p:txBody>
          <a:bodyPr/>
          <a:lstStyle/>
          <a:p>
            <a:r>
              <a:rPr lang="en-US"/>
              <a:t>Misuse of short-acting opiate drugs is associated with complications: miscarriage, infections, premature delivery, low birth weight and others </a:t>
            </a:r>
          </a:p>
          <a:p>
            <a:r>
              <a:rPr lang="en-US"/>
              <a:t>Other factors influence outcomes: access to prenatal care, socioeconomic status, use of nicotine/alcohol/non-opiate drugs, and other factors</a:t>
            </a:r>
          </a:p>
          <a:p>
            <a:endParaRPr lang="en-US"/>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a:t> (Cont)</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a:ea typeface="+mn-ea"/>
                <a:cs typeface="+mn-cs"/>
              </a:rPr>
              <a:t>Relapse to opiate drugs after a detoxification (medically supervised withdrawal) is &gt;90%</a:t>
            </a:r>
          </a:p>
          <a:p>
            <a:pPr fontAlgn="auto">
              <a:spcAft>
                <a:spcPts val="0"/>
              </a:spcAft>
              <a:buFont typeface="Arial"/>
              <a:buChar char="•"/>
              <a:defRPr/>
            </a:pPr>
            <a:r>
              <a:rPr lang="en-US" dirty="0">
                <a:ea typeface="+mn-ea"/>
                <a:cs typeface="+mn-cs"/>
              </a:rPr>
              <a:t>After decades of research, the standard of care is: maintenance medication through pregnancy</a:t>
            </a:r>
          </a:p>
          <a:p>
            <a:pPr fontAlgn="auto">
              <a:spcAft>
                <a:spcPts val="0"/>
              </a:spcAft>
              <a:buFont typeface="Arial"/>
              <a:buChar char="•"/>
              <a:defRPr/>
            </a:pPr>
            <a:r>
              <a:rPr lang="en-US" dirty="0">
                <a:ea typeface="+mn-ea"/>
                <a:cs typeface="+mn-cs"/>
              </a:rPr>
              <a:t>Measurable/treatable neonatal abstinence syndrome is preferable to “invisible” fetal abstinence syndrome</a:t>
            </a:r>
          </a:p>
          <a:p>
            <a:pPr fontAlgn="auto">
              <a:spcAft>
                <a:spcPts val="0"/>
              </a:spcAft>
              <a:buFont typeface="Arial"/>
              <a:buChar char="•"/>
              <a:defRPr/>
            </a:pPr>
            <a:r>
              <a:rPr lang="en-US" dirty="0"/>
              <a:t>Can choose </a:t>
            </a:r>
            <a:r>
              <a:rPr lang="en-US" dirty="0" err="1"/>
              <a:t>buprenorphine</a:t>
            </a:r>
            <a:r>
              <a:rPr lang="en-US" dirty="0"/>
              <a:t> or methadone: equal efficacy</a:t>
            </a:r>
            <a:endParaRPr lang="en-US" dirty="0">
              <a:ea typeface="+mn-ea"/>
              <a:cs typeface="+mn-c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a:t>Pregnancy: Proper Dose</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a:ea typeface="+mn-ea"/>
                <a:cs typeface="+mn-cs"/>
              </a:rPr>
              <a:t>Individualized</a:t>
            </a:r>
          </a:p>
          <a:p>
            <a:pPr fontAlgn="auto">
              <a:spcAft>
                <a:spcPts val="0"/>
              </a:spcAft>
              <a:buFont typeface="Arial"/>
              <a:buChar char="•"/>
              <a:defRPr/>
            </a:pPr>
            <a:r>
              <a:rPr lang="en-US" dirty="0">
                <a:ea typeface="+mn-ea"/>
                <a:cs typeface="+mn-cs"/>
              </a:rPr>
              <a:t>Methadone dosing may need to be higher later in pregnancy due to increased volume of blood and tissue distribution</a:t>
            </a:r>
          </a:p>
          <a:p>
            <a:pPr fontAlgn="auto">
              <a:spcAft>
                <a:spcPts val="0"/>
              </a:spcAft>
              <a:buFont typeface="Arial"/>
              <a:buChar char="•"/>
              <a:defRPr/>
            </a:pPr>
            <a:r>
              <a:rPr lang="en-US" dirty="0">
                <a:ea typeface="+mn-ea"/>
                <a:cs typeface="+mn-cs"/>
              </a:rPr>
              <a:t>It’s not how many milligrams go down the throat, but rather what gets to the brain (and fetus) that matters</a:t>
            </a:r>
          </a:p>
          <a:p>
            <a:pPr fontAlgn="auto">
              <a:spcAft>
                <a:spcPts val="0"/>
              </a:spcAft>
              <a:buFont typeface="Arial"/>
              <a:buChar char="•"/>
              <a:defRPr/>
            </a:pPr>
            <a:r>
              <a:rPr lang="en-US" dirty="0">
                <a:ea typeface="+mn-ea"/>
                <a:cs typeface="+mn-cs"/>
              </a:rPr>
              <a:t>Patient report of effectiveness is generally reliable in adjusting dose</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dirty="0">
                <a:ea typeface="+mj-ea"/>
                <a:cs typeface="+mj-cs"/>
              </a:rPr>
              <a:t>Medically Supervised Withdrawal During Pregnancy?</a:t>
            </a:r>
          </a:p>
        </p:txBody>
      </p:sp>
      <p:sp>
        <p:nvSpPr>
          <p:cNvPr id="3" name="Content Placeholder 2"/>
          <p:cNvSpPr>
            <a:spLocks noGrp="1"/>
          </p:cNvSpPr>
          <p:nvPr>
            <p:ph idx="1"/>
          </p:nvPr>
        </p:nvSpPr>
        <p:spPr/>
        <p:txBody>
          <a:bodyPr rtlCol="0">
            <a:normAutofit lnSpcReduction="10000"/>
          </a:bodyPr>
          <a:lstStyle/>
          <a:p>
            <a:pPr fontAlgn="auto">
              <a:spcAft>
                <a:spcPts val="0"/>
              </a:spcAft>
              <a:buFont typeface="Arial"/>
              <a:buChar char="•"/>
              <a:defRPr/>
            </a:pPr>
            <a:r>
              <a:rPr lang="en-US" dirty="0">
                <a:ea typeface="+mn-ea"/>
                <a:cs typeface="+mn-cs"/>
              </a:rPr>
              <a:t>Not “officially” advised at this time due to risk of relapse</a:t>
            </a:r>
          </a:p>
          <a:p>
            <a:pPr fontAlgn="auto">
              <a:spcAft>
                <a:spcPts val="0"/>
              </a:spcAft>
              <a:buFont typeface="Arial"/>
              <a:buChar char="•"/>
              <a:defRPr/>
            </a:pPr>
            <a:r>
              <a:rPr lang="en-US" dirty="0">
                <a:ea typeface="+mn-ea"/>
                <a:cs typeface="+mn-cs"/>
              </a:rPr>
              <a:t>But patients may (1) refuse meds, (2) not tolerate meds, (3) have financial or geographic barriers to getting meds</a:t>
            </a:r>
          </a:p>
          <a:p>
            <a:pPr fontAlgn="auto">
              <a:spcAft>
                <a:spcPts val="0"/>
              </a:spcAft>
              <a:buFont typeface="Arial"/>
              <a:buChar char="•"/>
              <a:defRPr/>
            </a:pPr>
            <a:r>
              <a:rPr lang="en-US" dirty="0">
                <a:ea typeface="+mn-ea"/>
                <a:cs typeface="+mn-cs"/>
              </a:rPr>
              <a:t>Slow taper in second trimester is advised, avoiding increased chance of miscarriage in the first trimester and premature labor in the third; recent literature says first or third may be ok, but second trimester is still officially advised</a:t>
            </a:r>
          </a:p>
          <a:p>
            <a:pPr fontAlgn="auto">
              <a:spcAft>
                <a:spcPts val="0"/>
              </a:spcAft>
              <a:buFont typeface="Arial"/>
              <a:buChar char="•"/>
              <a:defRPr/>
            </a:pPr>
            <a:r>
              <a:rPr lang="en-US" dirty="0">
                <a:ea typeface="+mn-ea"/>
                <a:cs typeface="+mn-cs"/>
              </a:rPr>
              <a:t>Can use methadone or </a:t>
            </a:r>
            <a:r>
              <a:rPr lang="en-US" dirty="0" err="1">
                <a:ea typeface="+mn-ea"/>
                <a:cs typeface="+mn-cs"/>
              </a:rPr>
              <a:t>buprenorphine</a:t>
            </a:r>
            <a:r>
              <a:rPr lang="en-US" dirty="0">
                <a:ea typeface="+mn-ea"/>
                <a:cs typeface="+mn-cs"/>
              </a:rPr>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Medical/Public Health Priorities</a:t>
            </a:r>
          </a:p>
        </p:txBody>
      </p:sp>
      <p:sp>
        <p:nvSpPr>
          <p:cNvPr id="3" name="Content Placeholder 2"/>
          <p:cNvSpPr>
            <a:spLocks noGrp="1"/>
          </p:cNvSpPr>
          <p:nvPr>
            <p:ph idx="1"/>
          </p:nvPr>
        </p:nvSpPr>
        <p:spPr/>
        <p:txBody>
          <a:bodyPr/>
          <a:lstStyle/>
          <a:p>
            <a:r>
              <a:rPr lang="en-US" dirty="0"/>
              <a:t>Keep people NOT DEAD</a:t>
            </a:r>
          </a:p>
          <a:p>
            <a:r>
              <a:rPr lang="en-US" dirty="0"/>
              <a:t>Keep people FUNCTIONAL by helping to reduce DISEASE BURDEN </a:t>
            </a:r>
          </a:p>
          <a:p>
            <a:r>
              <a:rPr lang="en-US" dirty="0"/>
              <a:t>Keep people HEALTHY</a:t>
            </a:r>
          </a:p>
          <a:p>
            <a:r>
              <a:rPr lang="en-US" dirty="0"/>
              <a:t>Help people lead PRODUCTIVE LIVES</a:t>
            </a:r>
          </a:p>
          <a:p>
            <a:r>
              <a:rPr lang="en-US" dirty="0"/>
              <a:t>This is no place for ideology, stigma, judgmental attitudes, pre-conceived notions, etc.</a:t>
            </a:r>
          </a:p>
          <a:p>
            <a:r>
              <a:rPr lang="en-US" dirty="0"/>
              <a:t>It is the place for science and evidence</a:t>
            </a:r>
          </a:p>
          <a:p>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a:t>Outcomes</a:t>
            </a:r>
          </a:p>
        </p:txBody>
      </p:sp>
      <p:sp>
        <p:nvSpPr>
          <p:cNvPr id="3" name="Content Placeholder 2"/>
          <p:cNvSpPr>
            <a:spLocks noGrp="1"/>
          </p:cNvSpPr>
          <p:nvPr>
            <p:ph idx="1"/>
          </p:nvPr>
        </p:nvSpPr>
        <p:spPr/>
        <p:txBody>
          <a:bodyPr rtlCol="0">
            <a:normAutofit/>
          </a:bodyPr>
          <a:lstStyle/>
          <a:p>
            <a:pPr fontAlgn="auto">
              <a:spcAft>
                <a:spcPts val="0"/>
              </a:spcAft>
              <a:buFont typeface="Arial"/>
              <a:buChar char="•"/>
              <a:defRPr/>
            </a:pPr>
            <a:r>
              <a:rPr lang="en-US" dirty="0">
                <a:ea typeface="+mn-ea"/>
                <a:cs typeface="+mn-cs"/>
              </a:rPr>
              <a:t>Applies to methadone-maintained mothers, but probably applies to </a:t>
            </a:r>
            <a:r>
              <a:rPr lang="en-US" dirty="0" err="1">
                <a:ea typeface="+mn-ea"/>
                <a:cs typeface="+mn-cs"/>
              </a:rPr>
              <a:t>buprenorphine</a:t>
            </a:r>
            <a:r>
              <a:rPr lang="en-US" dirty="0">
                <a:ea typeface="+mn-ea"/>
                <a:cs typeface="+mn-cs"/>
              </a:rPr>
              <a:t> </a:t>
            </a:r>
          </a:p>
          <a:p>
            <a:pPr fontAlgn="auto">
              <a:spcAft>
                <a:spcPts val="0"/>
              </a:spcAft>
              <a:buFont typeface="Arial"/>
              <a:buChar char="•"/>
              <a:defRPr/>
            </a:pPr>
            <a:r>
              <a:rPr lang="en-US" dirty="0">
                <a:ea typeface="+mn-ea"/>
                <a:cs typeface="+mn-cs"/>
              </a:rPr>
              <a:t>May have slightly lower </a:t>
            </a:r>
            <a:r>
              <a:rPr lang="en-US" dirty="0" err="1">
                <a:ea typeface="+mn-ea"/>
                <a:cs typeface="+mn-cs"/>
              </a:rPr>
              <a:t>birthweight</a:t>
            </a:r>
            <a:r>
              <a:rPr lang="en-US" dirty="0">
                <a:ea typeface="+mn-ea"/>
                <a:cs typeface="+mn-cs"/>
              </a:rPr>
              <a:t>/head circumference than non-drug using, but still better than illicit opiate users</a:t>
            </a:r>
          </a:p>
          <a:p>
            <a:pPr fontAlgn="auto">
              <a:spcAft>
                <a:spcPts val="0"/>
              </a:spcAft>
              <a:buFont typeface="Arial"/>
              <a:buChar char="•"/>
              <a:defRPr/>
            </a:pPr>
            <a:r>
              <a:rPr lang="en-US" dirty="0">
                <a:ea typeface="+mn-ea"/>
                <a:cs typeface="+mn-cs"/>
              </a:rPr>
              <a:t>Neonates may be </a:t>
            </a:r>
            <a:r>
              <a:rPr lang="en-US" dirty="0" err="1">
                <a:ea typeface="+mn-ea"/>
                <a:cs typeface="+mn-cs"/>
              </a:rPr>
              <a:t>opioid</a:t>
            </a:r>
            <a:r>
              <a:rPr lang="en-US" dirty="0">
                <a:ea typeface="+mn-ea"/>
                <a:cs typeface="+mn-cs"/>
              </a:rPr>
              <a:t>-dependent, but they are     NOT ADDICTED</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a:t> NAS</a:t>
            </a:r>
          </a:p>
        </p:txBody>
      </p:sp>
      <p:sp>
        <p:nvSpPr>
          <p:cNvPr id="61443" name="Content Placeholder 2"/>
          <p:cNvSpPr>
            <a:spLocks noGrp="1"/>
          </p:cNvSpPr>
          <p:nvPr>
            <p:ph idx="1"/>
          </p:nvPr>
        </p:nvSpPr>
        <p:spPr/>
        <p:txBody>
          <a:bodyPr/>
          <a:lstStyle/>
          <a:p>
            <a:r>
              <a:rPr lang="en-US" dirty="0"/>
              <a:t>Neonatal abstinence syndrome may occur, but frequently does not</a:t>
            </a:r>
          </a:p>
          <a:p>
            <a:r>
              <a:rPr lang="en-US" dirty="0"/>
              <a:t>Occurrence/severity not consistently correlated with maternal dose of med</a:t>
            </a:r>
          </a:p>
          <a:p>
            <a:r>
              <a:rPr lang="en-US" dirty="0"/>
              <a:t>Occurrence/severity may be improved when neonate stays in room with mother </a:t>
            </a:r>
            <a:r>
              <a:rPr lang="en-US" dirty="0" err="1"/>
              <a:t>vs</a:t>
            </a:r>
            <a:r>
              <a:rPr lang="en-US" dirty="0"/>
              <a:t> NICU placement</a:t>
            </a:r>
          </a:p>
          <a:p>
            <a:r>
              <a:rPr lang="en-US" dirty="0"/>
              <a:t>Treatment can prevent complications (medications used for tapering include morphine, methadone </a:t>
            </a:r>
            <a:r>
              <a:rPr lang="en-US" dirty="0" err="1"/>
              <a:t>phenobarbital</a:t>
            </a:r>
            <a:r>
              <a:rPr lang="en-US" dirty="0"/>
              <a:t>, </a:t>
            </a:r>
            <a:r>
              <a:rPr lang="en-US" dirty="0" err="1"/>
              <a:t>clonidine</a:t>
            </a:r>
            <a:r>
              <a:rPr lang="en-US" dirty="0"/>
              <a:t>) </a:t>
            </a:r>
          </a:p>
          <a:p>
            <a:endParaRPr lang="en-US" dirty="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t>Breastfeeding</a:t>
            </a:r>
          </a:p>
        </p:txBody>
      </p:sp>
      <p:sp>
        <p:nvSpPr>
          <p:cNvPr id="62467" name="Content Placeholder 2"/>
          <p:cNvSpPr>
            <a:spLocks noGrp="1"/>
          </p:cNvSpPr>
          <p:nvPr>
            <p:ph idx="1"/>
          </p:nvPr>
        </p:nvSpPr>
        <p:spPr/>
        <p:txBody>
          <a:bodyPr/>
          <a:lstStyle/>
          <a:p>
            <a:r>
              <a:rPr lang="en-US"/>
              <a:t>Benefits outweigh any potential problems</a:t>
            </a:r>
          </a:p>
          <a:p>
            <a:r>
              <a:rPr lang="en-US"/>
              <a:t>Methadone shows minimally in breast milk, may ameliorate withdrawal symptoms somewhat, not shown to cause any developmental issues; same probably true of buprenorphine</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a:t>Conclusion</a:t>
            </a:r>
          </a:p>
        </p:txBody>
      </p:sp>
      <p:sp>
        <p:nvSpPr>
          <p:cNvPr id="64515" name="Content Placeholder 2"/>
          <p:cNvSpPr>
            <a:spLocks noGrp="1"/>
          </p:cNvSpPr>
          <p:nvPr>
            <p:ph idx="1"/>
          </p:nvPr>
        </p:nvSpPr>
        <p:spPr/>
        <p:txBody>
          <a:bodyPr/>
          <a:lstStyle/>
          <a:p>
            <a:r>
              <a:rPr lang="en-US" dirty="0"/>
              <a:t>Opiate dependent pregnant patients should be encouraged to use MAT, i.e., </a:t>
            </a:r>
            <a:r>
              <a:rPr lang="en-US" dirty="0" err="1"/>
              <a:t>opioid</a:t>
            </a:r>
            <a:r>
              <a:rPr lang="en-US" dirty="0"/>
              <a:t> maintenance treatment for the duration of pregnancy</a:t>
            </a:r>
          </a:p>
          <a:p>
            <a:r>
              <a:rPr lang="en-US" dirty="0"/>
              <a:t>However, tapering remains an option</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normAutofit lnSpcReduction="10000"/>
          </a:bodyPr>
          <a:lstStyle/>
          <a:p>
            <a:r>
              <a:rPr lang="en-US" dirty="0" err="1"/>
              <a:t>Opioid</a:t>
            </a:r>
            <a:r>
              <a:rPr lang="en-US" dirty="0"/>
              <a:t> use disorder (addiction) is a chronic brain disease like type 2 diabetes mellitus is a chronic disease of blood sugar regulation</a:t>
            </a:r>
          </a:p>
          <a:p>
            <a:r>
              <a:rPr lang="en-US" dirty="0"/>
              <a:t>It involves abnormal chemistry is some core brain areas and dysfunction in higher cortical centers</a:t>
            </a:r>
          </a:p>
          <a:p>
            <a:r>
              <a:rPr lang="en-US" dirty="0"/>
              <a:t>Counseling works on the cortical centers in the pre-frontal cortex (thinking and judgment)</a:t>
            </a:r>
          </a:p>
          <a:p>
            <a:r>
              <a:rPr lang="en-US" dirty="0"/>
              <a:t>Medications work on the core chemistry </a:t>
            </a:r>
          </a:p>
          <a:p>
            <a:r>
              <a:rPr lang="en-US" dirty="0"/>
              <a:t>Combined treatment (MAT) of </a:t>
            </a:r>
            <a:r>
              <a:rPr lang="en-US" dirty="0" err="1"/>
              <a:t>opioid</a:t>
            </a:r>
            <a:r>
              <a:rPr lang="en-US" dirty="0"/>
              <a:t> addiction is as successful as treatment of diabetes</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Opioid Use Disorder</a:t>
            </a:r>
            <a:br>
              <a:rPr lang="en-US" dirty="0"/>
            </a:br>
            <a:r>
              <a:rPr lang="en-US" dirty="0"/>
              <a:t>and MAT</a:t>
            </a:r>
          </a:p>
        </p:txBody>
      </p:sp>
      <p:sp>
        <p:nvSpPr>
          <p:cNvPr id="3" name="Subtitle 2"/>
          <p:cNvSpPr>
            <a:spLocks noGrp="1"/>
          </p:cNvSpPr>
          <p:nvPr>
            <p:ph type="subTitle" idx="1"/>
          </p:nvPr>
        </p:nvSpPr>
        <p:spPr>
          <a:xfrm>
            <a:off x="1403498" y="3966882"/>
            <a:ext cx="6762749" cy="1752600"/>
          </a:xfrm>
        </p:spPr>
        <p:txBody>
          <a:bodyPr/>
          <a:lstStyle/>
          <a:p>
            <a:r>
              <a:rPr lang="en-US" dirty="0"/>
              <a:t>John Emmel, MD</a:t>
            </a:r>
          </a:p>
          <a:p>
            <a:r>
              <a:rPr lang="en-US" dirty="0"/>
              <a:t>Medical Director, DAODAS and Charleston Center</a:t>
            </a:r>
          </a:p>
          <a:p>
            <a:r>
              <a:rPr lang="en-US" dirty="0" err="1"/>
              <a:t>jemmel@charlestoncounty.org</a:t>
            </a:r>
            <a:endParaRPr lang="en-US" dirty="0"/>
          </a:p>
        </p:txBody>
      </p:sp>
    </p:spTree>
    <p:extLst>
      <p:ext uri="{BB962C8B-B14F-4D97-AF65-F5344CB8AC3E}">
        <p14:creationId xmlns:p14="http://schemas.microsoft.com/office/powerpoint/2010/main" val="1443203338"/>
      </p:ext>
    </p:extLst>
  </p:cSld>
  <p:clrMapOvr>
    <a:masterClrMapping/>
  </p:clrMapOvr>
</p:sld>
</file>

<file path=ppt/theme/theme1.xml><?xml version="1.0" encoding="utf-8"?>
<a:theme xmlns:a="http://schemas.openxmlformats.org/drawingml/2006/main" name="Revolution">
  <a:themeElements>
    <a:clrScheme name="Revolution">
      <a:dk1>
        <a:sysClr val="windowText" lastClr="000000"/>
      </a:dk1>
      <a:lt1>
        <a:sysClr val="window" lastClr="FFFFFF"/>
      </a:lt1>
      <a:dk2>
        <a:srgbClr val="1B3861"/>
      </a:dk2>
      <a:lt2>
        <a:srgbClr val="38ABED"/>
      </a:lt2>
      <a:accent1>
        <a:srgbClr val="0C5986"/>
      </a:accent1>
      <a:accent2>
        <a:srgbClr val="DDF53D"/>
      </a:accent2>
      <a:accent3>
        <a:srgbClr val="508709"/>
      </a:accent3>
      <a:accent4>
        <a:srgbClr val="BF5E00"/>
      </a:accent4>
      <a:accent5>
        <a:srgbClr val="9C0001"/>
      </a:accent5>
      <a:accent6>
        <a:srgbClr val="660075"/>
      </a:accent6>
      <a:hlink>
        <a:srgbClr val="ABF24D"/>
      </a:hlink>
      <a:folHlink>
        <a:srgbClr val="A0E7FB"/>
      </a:folHlink>
    </a:clrScheme>
    <a:fontScheme name="Revolution">
      <a:majorFont>
        <a:latin typeface="Trebuchet MS"/>
        <a:ea typeface=""/>
        <a:cs typeface=""/>
        <a:font script="Jpan" typeface="ＭＳ ゴシック"/>
      </a:majorFont>
      <a:minorFont>
        <a:latin typeface="Trebuchet MS"/>
        <a:ea typeface=""/>
        <a:cs typeface=""/>
        <a:font script="Jpan" typeface="ＭＳ ゴシック"/>
      </a:minorFont>
    </a:fontScheme>
    <a:fmtScheme name="Revolution">
      <a:fillStyleLst>
        <a:solidFill>
          <a:schemeClr val="phClr"/>
        </a:solidFill>
        <a:solidFill>
          <a:schemeClr val="phClr"/>
        </a:soli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3175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0800000">
              <a:srgbClr val="808080">
                <a:alpha val="75000"/>
              </a:srgbClr>
            </a:innerShdw>
          </a:effectLst>
        </a:effectStyle>
        <a:effectStyle>
          <a:effectLst>
            <a:innerShdw blurRad="50800" dist="25400" dir="13500000">
              <a:srgbClr val="808080">
                <a:alpha val="75000"/>
              </a:srgbClr>
            </a:innerShdw>
            <a:outerShdw blurRad="63500" dist="50800" dir="5400000" algn="br" rotWithShape="0">
              <a:srgbClr val="000000">
                <a:alpha val="35000"/>
              </a:srgbClr>
            </a:outerShdw>
          </a:effectLst>
          <a:scene3d>
            <a:camera prst="orthographicFront">
              <a:rot lat="0" lon="0" rev="0"/>
            </a:camera>
            <a:lightRig rig="threePt" dir="tl">
              <a:rot lat="0" lon="0" rev="11400000"/>
            </a:lightRig>
          </a:scene3d>
          <a:sp3d contourW="12700" prstMaterial="softmetal">
            <a:bevelT w="63500" h="25400" prst="angle"/>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Revolution.thmx</Template>
  <TotalTime>3675</TotalTime>
  <Words>4505</Words>
  <Application>Microsoft Office PowerPoint</Application>
  <PresentationFormat>On-screen Show (4:3)</PresentationFormat>
  <Paragraphs>495</Paragraphs>
  <Slides>96</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96</vt:i4>
      </vt:variant>
    </vt:vector>
  </HeadingPairs>
  <TitlesOfParts>
    <vt:vector size="104" baseType="lpstr">
      <vt:lpstr>ＭＳ Ｐゴシック</vt:lpstr>
      <vt:lpstr>Arial</vt:lpstr>
      <vt:lpstr>Calibri</vt:lpstr>
      <vt:lpstr>Times New Roman</vt:lpstr>
      <vt:lpstr>Trebuchet MS</vt:lpstr>
      <vt:lpstr>Wingdings</vt:lpstr>
      <vt:lpstr>Wingdings 2</vt:lpstr>
      <vt:lpstr>Revolution</vt:lpstr>
      <vt:lpstr>Opioid Use Disorder and MAT</vt:lpstr>
      <vt:lpstr>INTRODUCTION</vt:lpstr>
      <vt:lpstr>INTRODUCTION (history)</vt:lpstr>
      <vt:lpstr>Contributors to the epidemic </vt:lpstr>
      <vt:lpstr>Race/Ethnicity</vt:lpstr>
      <vt:lpstr>LGBT and Opioids</vt:lpstr>
      <vt:lpstr>Teens</vt:lpstr>
      <vt:lpstr>Pregnancy</vt:lpstr>
      <vt:lpstr>Medical/Public Health Priorities</vt:lpstr>
      <vt:lpstr>The Science of Addiction</vt:lpstr>
      <vt:lpstr>       How did we get here:            the poppy plant</vt:lpstr>
      <vt:lpstr>Introduction: the use</vt:lpstr>
      <vt:lpstr>Introduction: the use</vt:lpstr>
      <vt:lpstr>How did we get here?</vt:lpstr>
      <vt:lpstr>How did we get here?</vt:lpstr>
      <vt:lpstr>How did we get here?</vt:lpstr>
      <vt:lpstr>How did we get here?</vt:lpstr>
      <vt:lpstr>How did we get here?</vt:lpstr>
      <vt:lpstr>How did we get here?</vt:lpstr>
      <vt:lpstr>Dole’s and Nyswander’s Findings</vt:lpstr>
      <vt:lpstr>PowerPoint Presentation</vt:lpstr>
      <vt:lpstr>PowerPoint Presentation</vt:lpstr>
      <vt:lpstr>Findings (cont.)</vt:lpstr>
      <vt:lpstr>10 Years of Continued Research Showed</vt:lpstr>
      <vt:lpstr>Research (cont.)</vt:lpstr>
      <vt:lpstr>How did we get here?</vt:lpstr>
      <vt:lpstr>How did we get here?</vt:lpstr>
      <vt:lpstr>How did we get here?</vt:lpstr>
      <vt:lpstr>Nomenclature</vt:lpstr>
      <vt:lpstr>Disease “Concept”</vt:lpstr>
      <vt:lpstr>The Three Questions</vt:lpstr>
      <vt:lpstr>Chronic Disease</vt:lpstr>
      <vt:lpstr>Chronic Disease Comparison Diabetes             Addiction</vt:lpstr>
      <vt:lpstr> Disease Comparison (cont.) Diabetes             Addiction</vt:lpstr>
      <vt:lpstr>Drug Dependence, a Chronic Medical Illness</vt:lpstr>
      <vt:lpstr>Disease Comparison (cont.) Diabetes             Addiction</vt:lpstr>
      <vt:lpstr>Disease Comparison (cont.) Diabetes             Addiction</vt:lpstr>
      <vt:lpstr>Disease Comparison (cont.) Diabetes             Addiction</vt:lpstr>
      <vt:lpstr>Disease Comparison: Conclusion</vt:lpstr>
      <vt:lpstr>Diabetes (type 2) the Disease</vt:lpstr>
      <vt:lpstr>Addiction the Disease</vt:lpstr>
      <vt:lpstr>        “Coming down with”           Addiction/Diabetes</vt:lpstr>
      <vt:lpstr>Treating Addiction/Diabetes</vt:lpstr>
      <vt:lpstr>Diabetes treatment</vt:lpstr>
      <vt:lpstr>Addiction treatment</vt:lpstr>
      <vt:lpstr>Medical Aspects</vt:lpstr>
      <vt:lpstr>PowerPoint Presentation</vt:lpstr>
      <vt:lpstr>PowerPoint Presentation</vt:lpstr>
      <vt:lpstr>PowerPoint Presentation</vt:lpstr>
      <vt:lpstr>PowerPoint Presentation</vt:lpstr>
      <vt:lpstr>Medical aspects/3 questions</vt:lpstr>
      <vt:lpstr>Neurobiology</vt:lpstr>
      <vt:lpstr>PowerPoint Presentation</vt:lpstr>
      <vt:lpstr>PowerPoint Presentation</vt:lpstr>
      <vt:lpstr>PowerPoint Presentation</vt:lpstr>
      <vt:lpstr>Neurobiology (cont)</vt:lpstr>
      <vt:lpstr>Neurobiology (cont)</vt:lpstr>
      <vt:lpstr>Neurobiology (cont)</vt:lpstr>
      <vt:lpstr>Choices in Dealing with  Opioid Addiction</vt:lpstr>
      <vt:lpstr>Withdrawal Management </vt:lpstr>
      <vt:lpstr>Short Term Medication</vt:lpstr>
      <vt:lpstr>Long Term Medication </vt:lpstr>
      <vt:lpstr>Medications for Opioid Addiction</vt:lpstr>
      <vt:lpstr>Opioids - methadone</vt:lpstr>
      <vt:lpstr>Opioids - methadone</vt:lpstr>
      <vt:lpstr> Why Opioid Maintenance? Theory                 Reality</vt:lpstr>
      <vt:lpstr>Why Opioid Maintenance? Theory                 Reality</vt:lpstr>
      <vt:lpstr>Why Opioid Maintenance? Theory                 Reality</vt:lpstr>
      <vt:lpstr>About dopamine levels</vt:lpstr>
      <vt:lpstr>Why Opioid Maintenance? Theory                 Reality</vt:lpstr>
      <vt:lpstr>Why All the Negative Press?</vt:lpstr>
      <vt:lpstr>Negative Press (cont.)</vt:lpstr>
      <vt:lpstr>Things have changed</vt:lpstr>
      <vt:lpstr>Opioids - methadone</vt:lpstr>
      <vt:lpstr>Opioids - methadone</vt:lpstr>
      <vt:lpstr>Opioids – methadone</vt:lpstr>
      <vt:lpstr>Opioids - buprenorphine</vt:lpstr>
      <vt:lpstr>Opioids - buprenorphine</vt:lpstr>
      <vt:lpstr>Opioids - buprenorphine</vt:lpstr>
      <vt:lpstr>Opioids - buprehorphine</vt:lpstr>
      <vt:lpstr>Opioids - buprenorphine</vt:lpstr>
      <vt:lpstr>Opioids - naltrexone</vt:lpstr>
      <vt:lpstr>Opioids – naltrexone: oral</vt:lpstr>
      <vt:lpstr>Opioids – naltrexone: IM</vt:lpstr>
      <vt:lpstr>Opioids - naltrexone</vt:lpstr>
      <vt:lpstr>Pregnancy Considerations</vt:lpstr>
      <vt:lpstr> (Cont)</vt:lpstr>
      <vt:lpstr>Pregnancy: Proper Dose</vt:lpstr>
      <vt:lpstr>Medically Supervised Withdrawal During Pregnancy?</vt:lpstr>
      <vt:lpstr>Outcomes</vt:lpstr>
      <vt:lpstr> NAS</vt:lpstr>
      <vt:lpstr>Breastfeeding</vt:lpstr>
      <vt:lpstr>Conclusion</vt:lpstr>
      <vt:lpstr>Summary</vt:lpstr>
      <vt:lpstr>Questions?</vt:lpstr>
      <vt:lpstr>Opioid Use Disorder and MAT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 Emmel</dc:creator>
  <cp:lastModifiedBy>public</cp:lastModifiedBy>
  <cp:revision>32</cp:revision>
  <dcterms:created xsi:type="dcterms:W3CDTF">2019-11-24T18:27:42Z</dcterms:created>
  <dcterms:modified xsi:type="dcterms:W3CDTF">2020-02-11T19:15:33Z</dcterms:modified>
</cp:coreProperties>
</file>