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3" r:id="rId5"/>
    <p:sldId id="264" r:id="rId6"/>
    <p:sldId id="265" r:id="rId7"/>
    <p:sldId id="262" r:id="rId8"/>
    <p:sldId id="257" r:id="rId9"/>
    <p:sldId id="271" r:id="rId10"/>
    <p:sldId id="266" r:id="rId11"/>
    <p:sldId id="267" r:id="rId12"/>
    <p:sldId id="268" r:id="rId13"/>
    <p:sldId id="269" r:id="rId14"/>
    <p:sldId id="270" r:id="rId15"/>
    <p:sldId id="275" r:id="rId16"/>
    <p:sldId id="261" r:id="rId17"/>
    <p:sldId id="273" r:id="rId18"/>
    <p:sldId id="258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E513E-50A4-40BD-BAF9-9CB6AEC41585}" type="doc">
      <dgm:prSet loTypeId="urn:microsoft.com/office/officeart/2005/8/layout/defaul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910C4B7-1396-4598-9EC3-E09523AA491D}">
      <dgm:prSet/>
      <dgm:spPr/>
      <dgm:t>
        <a:bodyPr/>
        <a:lstStyle/>
        <a:p>
          <a:r>
            <a:rPr lang="en-US" dirty="0"/>
            <a:t>Treatment options should include medication, psychotherapy and harm reduction</a:t>
          </a:r>
        </a:p>
      </dgm:t>
    </dgm:pt>
    <dgm:pt modelId="{E0470C77-ECCD-43A3-9CB3-5127A2505FB7}" type="parTrans" cxnId="{51049E92-A146-424E-BFC2-B9D379744E80}">
      <dgm:prSet/>
      <dgm:spPr/>
      <dgm:t>
        <a:bodyPr/>
        <a:lstStyle/>
        <a:p>
          <a:endParaRPr lang="en-US"/>
        </a:p>
      </dgm:t>
    </dgm:pt>
    <dgm:pt modelId="{5733BBD3-E500-40E8-B069-DF716D8126EE}" type="sibTrans" cxnId="{51049E92-A146-424E-BFC2-B9D379744E80}">
      <dgm:prSet/>
      <dgm:spPr/>
      <dgm:t>
        <a:bodyPr/>
        <a:lstStyle/>
        <a:p>
          <a:endParaRPr lang="en-US"/>
        </a:p>
      </dgm:t>
    </dgm:pt>
    <dgm:pt modelId="{49B66C90-5EC6-40BC-95D5-4BEB395C81A7}">
      <dgm:prSet/>
      <dgm:spPr/>
      <dgm:t>
        <a:bodyPr/>
        <a:lstStyle/>
        <a:p>
          <a:r>
            <a:rPr lang="en-US" dirty="0"/>
            <a:t>Often PTSD and SUD are co-occurring disorders and women need various treatment options</a:t>
          </a:r>
        </a:p>
      </dgm:t>
    </dgm:pt>
    <dgm:pt modelId="{4F2C04F0-D69A-4D79-8041-E92CC0518026}" type="parTrans" cxnId="{690327F7-7225-4663-95E5-F05BA5BFDF96}">
      <dgm:prSet/>
      <dgm:spPr/>
      <dgm:t>
        <a:bodyPr/>
        <a:lstStyle/>
        <a:p>
          <a:endParaRPr lang="en-US"/>
        </a:p>
      </dgm:t>
    </dgm:pt>
    <dgm:pt modelId="{97382E5A-C87F-406D-8A51-1554895BC31D}" type="sibTrans" cxnId="{690327F7-7225-4663-95E5-F05BA5BFDF96}">
      <dgm:prSet/>
      <dgm:spPr/>
      <dgm:t>
        <a:bodyPr/>
        <a:lstStyle/>
        <a:p>
          <a:endParaRPr lang="en-US"/>
        </a:p>
      </dgm:t>
    </dgm:pt>
    <dgm:pt modelId="{23377A31-131A-44FD-80E1-EC08863596E1}">
      <dgm:prSet/>
      <dgm:spPr/>
      <dgm:t>
        <a:bodyPr/>
        <a:lstStyle/>
        <a:p>
          <a:r>
            <a:rPr lang="en-US" dirty="0"/>
            <a:t>Helpful to encourage patient to do both trauma focused and substance use treatment at the same time</a:t>
          </a:r>
        </a:p>
      </dgm:t>
    </dgm:pt>
    <dgm:pt modelId="{A822E3E6-79DC-4BA5-87B9-4EE4BF166B38}" type="parTrans" cxnId="{5ADFB5C5-1E6E-4DF1-BF00-5A08E6DC941A}">
      <dgm:prSet/>
      <dgm:spPr/>
      <dgm:t>
        <a:bodyPr/>
        <a:lstStyle/>
        <a:p>
          <a:endParaRPr lang="en-US"/>
        </a:p>
      </dgm:t>
    </dgm:pt>
    <dgm:pt modelId="{1ECD05FF-2C15-42CB-8207-190404974A35}" type="sibTrans" cxnId="{5ADFB5C5-1E6E-4DF1-BF00-5A08E6DC941A}">
      <dgm:prSet/>
      <dgm:spPr/>
      <dgm:t>
        <a:bodyPr/>
        <a:lstStyle/>
        <a:p>
          <a:endParaRPr lang="en-US"/>
        </a:p>
      </dgm:t>
    </dgm:pt>
    <dgm:pt modelId="{7E900CE0-1EFF-42D3-8830-B198AA61E869}">
      <dgm:prSet/>
      <dgm:spPr/>
      <dgm:t>
        <a:bodyPr/>
        <a:lstStyle/>
        <a:p>
          <a:r>
            <a:rPr lang="en-US" dirty="0"/>
            <a:t>Offer women only group treatment options</a:t>
          </a:r>
        </a:p>
      </dgm:t>
    </dgm:pt>
    <dgm:pt modelId="{3D16EDB5-FD4F-43B5-A736-B71CE0FBEA7E}" type="parTrans" cxnId="{D2137A0E-C0C8-4096-8615-77B89B29C135}">
      <dgm:prSet/>
      <dgm:spPr/>
      <dgm:t>
        <a:bodyPr/>
        <a:lstStyle/>
        <a:p>
          <a:endParaRPr lang="en-US"/>
        </a:p>
      </dgm:t>
    </dgm:pt>
    <dgm:pt modelId="{F81370FA-6930-421F-BBEB-1D96B5DE6FA6}" type="sibTrans" cxnId="{D2137A0E-C0C8-4096-8615-77B89B29C135}">
      <dgm:prSet/>
      <dgm:spPr/>
      <dgm:t>
        <a:bodyPr/>
        <a:lstStyle/>
        <a:p>
          <a:endParaRPr lang="en-US"/>
        </a:p>
      </dgm:t>
    </dgm:pt>
    <dgm:pt modelId="{F8886055-E5C9-4508-8C5F-EF2E2597534D}">
      <dgm:prSet/>
      <dgm:spPr/>
      <dgm:t>
        <a:bodyPr/>
        <a:lstStyle/>
        <a:p>
          <a:r>
            <a:rPr lang="en-US" dirty="0"/>
            <a:t>Standardized screening including MST/IPV/Suicide screens</a:t>
          </a:r>
        </a:p>
      </dgm:t>
    </dgm:pt>
    <dgm:pt modelId="{7334A6D5-3632-4388-8970-CE6744268ED7}" type="parTrans" cxnId="{3CC47BBC-0E2E-4CFC-803C-8633AF4D3102}">
      <dgm:prSet/>
      <dgm:spPr/>
      <dgm:t>
        <a:bodyPr/>
        <a:lstStyle/>
        <a:p>
          <a:endParaRPr lang="en-US"/>
        </a:p>
      </dgm:t>
    </dgm:pt>
    <dgm:pt modelId="{DB886D73-81B6-4733-A50E-98E586981939}" type="sibTrans" cxnId="{3CC47BBC-0E2E-4CFC-803C-8633AF4D3102}">
      <dgm:prSet/>
      <dgm:spPr/>
      <dgm:t>
        <a:bodyPr/>
        <a:lstStyle/>
        <a:p>
          <a:endParaRPr lang="en-US"/>
        </a:p>
      </dgm:t>
    </dgm:pt>
    <dgm:pt modelId="{1DAB51DC-CC11-487A-A7FC-A355DBA0F800}" type="pres">
      <dgm:prSet presAssocID="{DE9E513E-50A4-40BD-BAF9-9CB6AEC415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6AF52A-9C76-4496-92E6-FA151390F8C8}" type="pres">
      <dgm:prSet presAssocID="{3910C4B7-1396-4598-9EC3-E09523AA491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53DA96-0985-44FA-A7B4-E486E62AEB68}" type="pres">
      <dgm:prSet presAssocID="{5733BBD3-E500-40E8-B069-DF716D8126EE}" presName="sibTrans" presStyleCnt="0"/>
      <dgm:spPr/>
    </dgm:pt>
    <dgm:pt modelId="{9D4926C3-0E05-40A6-8487-42756E8F862A}" type="pres">
      <dgm:prSet presAssocID="{49B66C90-5EC6-40BC-95D5-4BEB395C81A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34F1F-D96B-45E2-B715-3BF389ED4195}" type="pres">
      <dgm:prSet presAssocID="{97382E5A-C87F-406D-8A51-1554895BC31D}" presName="sibTrans" presStyleCnt="0"/>
      <dgm:spPr/>
    </dgm:pt>
    <dgm:pt modelId="{B2ABADA9-0B1E-478F-8C18-7CB0B1BB1860}" type="pres">
      <dgm:prSet presAssocID="{23377A31-131A-44FD-80E1-EC08863596E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570542-5322-4FDE-9236-9AF41411BA04}" type="pres">
      <dgm:prSet presAssocID="{1ECD05FF-2C15-42CB-8207-190404974A35}" presName="sibTrans" presStyleCnt="0"/>
      <dgm:spPr/>
    </dgm:pt>
    <dgm:pt modelId="{CB4BCCC6-12A7-4598-B954-5A03F1902B40}" type="pres">
      <dgm:prSet presAssocID="{7E900CE0-1EFF-42D3-8830-B198AA61E86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6480F-E5A1-4B23-BE28-9C1E0F206295}" type="pres">
      <dgm:prSet presAssocID="{F81370FA-6930-421F-BBEB-1D96B5DE6FA6}" presName="sibTrans" presStyleCnt="0"/>
      <dgm:spPr/>
    </dgm:pt>
    <dgm:pt modelId="{03A7D401-8D5C-485E-A905-D036D9F05B8D}" type="pres">
      <dgm:prSet presAssocID="{F8886055-E5C9-4508-8C5F-EF2E2597534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049E92-A146-424E-BFC2-B9D379744E80}" srcId="{DE9E513E-50A4-40BD-BAF9-9CB6AEC41585}" destId="{3910C4B7-1396-4598-9EC3-E09523AA491D}" srcOrd="0" destOrd="0" parTransId="{E0470C77-ECCD-43A3-9CB3-5127A2505FB7}" sibTransId="{5733BBD3-E500-40E8-B069-DF716D8126EE}"/>
    <dgm:cxn modelId="{B59B56DF-F581-446A-AB83-5DF3308B9C5B}" type="presOf" srcId="{7E900CE0-1EFF-42D3-8830-B198AA61E869}" destId="{CB4BCCC6-12A7-4598-B954-5A03F1902B40}" srcOrd="0" destOrd="0" presId="urn:microsoft.com/office/officeart/2005/8/layout/default"/>
    <dgm:cxn modelId="{EC6C10EE-8DAF-49E4-B602-C972F2694C69}" type="presOf" srcId="{49B66C90-5EC6-40BC-95D5-4BEB395C81A7}" destId="{9D4926C3-0E05-40A6-8487-42756E8F862A}" srcOrd="0" destOrd="0" presId="urn:microsoft.com/office/officeart/2005/8/layout/default"/>
    <dgm:cxn modelId="{FCB8490E-E70C-453B-82F3-24C5F2FA6D06}" type="presOf" srcId="{3910C4B7-1396-4598-9EC3-E09523AA491D}" destId="{A76AF52A-9C76-4496-92E6-FA151390F8C8}" srcOrd="0" destOrd="0" presId="urn:microsoft.com/office/officeart/2005/8/layout/default"/>
    <dgm:cxn modelId="{4AA41325-48B5-4CB6-AF9D-1486CAB4A5A1}" type="presOf" srcId="{F8886055-E5C9-4508-8C5F-EF2E2597534D}" destId="{03A7D401-8D5C-485E-A905-D036D9F05B8D}" srcOrd="0" destOrd="0" presId="urn:microsoft.com/office/officeart/2005/8/layout/default"/>
    <dgm:cxn modelId="{3CC47BBC-0E2E-4CFC-803C-8633AF4D3102}" srcId="{DE9E513E-50A4-40BD-BAF9-9CB6AEC41585}" destId="{F8886055-E5C9-4508-8C5F-EF2E2597534D}" srcOrd="4" destOrd="0" parTransId="{7334A6D5-3632-4388-8970-CE6744268ED7}" sibTransId="{DB886D73-81B6-4733-A50E-98E586981939}"/>
    <dgm:cxn modelId="{D2137A0E-C0C8-4096-8615-77B89B29C135}" srcId="{DE9E513E-50A4-40BD-BAF9-9CB6AEC41585}" destId="{7E900CE0-1EFF-42D3-8830-B198AA61E869}" srcOrd="3" destOrd="0" parTransId="{3D16EDB5-FD4F-43B5-A736-B71CE0FBEA7E}" sibTransId="{F81370FA-6930-421F-BBEB-1D96B5DE6FA6}"/>
    <dgm:cxn modelId="{BDA018C0-9362-490F-B4F9-3169039A9026}" type="presOf" srcId="{23377A31-131A-44FD-80E1-EC08863596E1}" destId="{B2ABADA9-0B1E-478F-8C18-7CB0B1BB1860}" srcOrd="0" destOrd="0" presId="urn:microsoft.com/office/officeart/2005/8/layout/default"/>
    <dgm:cxn modelId="{690327F7-7225-4663-95E5-F05BA5BFDF96}" srcId="{DE9E513E-50A4-40BD-BAF9-9CB6AEC41585}" destId="{49B66C90-5EC6-40BC-95D5-4BEB395C81A7}" srcOrd="1" destOrd="0" parTransId="{4F2C04F0-D69A-4D79-8041-E92CC0518026}" sibTransId="{97382E5A-C87F-406D-8A51-1554895BC31D}"/>
    <dgm:cxn modelId="{14319E92-BF09-4DD3-98AA-5EB84B4B03BA}" type="presOf" srcId="{DE9E513E-50A4-40BD-BAF9-9CB6AEC41585}" destId="{1DAB51DC-CC11-487A-A7FC-A355DBA0F800}" srcOrd="0" destOrd="0" presId="urn:microsoft.com/office/officeart/2005/8/layout/default"/>
    <dgm:cxn modelId="{5ADFB5C5-1E6E-4DF1-BF00-5A08E6DC941A}" srcId="{DE9E513E-50A4-40BD-BAF9-9CB6AEC41585}" destId="{23377A31-131A-44FD-80E1-EC08863596E1}" srcOrd="2" destOrd="0" parTransId="{A822E3E6-79DC-4BA5-87B9-4EE4BF166B38}" sibTransId="{1ECD05FF-2C15-42CB-8207-190404974A35}"/>
    <dgm:cxn modelId="{70CE110C-EC27-4A86-860F-9499C1B5CC37}" type="presParOf" srcId="{1DAB51DC-CC11-487A-A7FC-A355DBA0F800}" destId="{A76AF52A-9C76-4496-92E6-FA151390F8C8}" srcOrd="0" destOrd="0" presId="urn:microsoft.com/office/officeart/2005/8/layout/default"/>
    <dgm:cxn modelId="{C1C71B04-B6B2-4211-AFEA-660E7CEECDA6}" type="presParOf" srcId="{1DAB51DC-CC11-487A-A7FC-A355DBA0F800}" destId="{5653DA96-0985-44FA-A7B4-E486E62AEB68}" srcOrd="1" destOrd="0" presId="urn:microsoft.com/office/officeart/2005/8/layout/default"/>
    <dgm:cxn modelId="{0AA8C34A-E82A-4FB3-B7F4-5278C5487801}" type="presParOf" srcId="{1DAB51DC-CC11-487A-A7FC-A355DBA0F800}" destId="{9D4926C3-0E05-40A6-8487-42756E8F862A}" srcOrd="2" destOrd="0" presId="urn:microsoft.com/office/officeart/2005/8/layout/default"/>
    <dgm:cxn modelId="{F7ED1A42-675D-4A66-8D2E-E3ABAE837212}" type="presParOf" srcId="{1DAB51DC-CC11-487A-A7FC-A355DBA0F800}" destId="{36934F1F-D96B-45E2-B715-3BF389ED4195}" srcOrd="3" destOrd="0" presId="urn:microsoft.com/office/officeart/2005/8/layout/default"/>
    <dgm:cxn modelId="{80AE13DA-1589-431A-A718-92DAAC2081CE}" type="presParOf" srcId="{1DAB51DC-CC11-487A-A7FC-A355DBA0F800}" destId="{B2ABADA9-0B1E-478F-8C18-7CB0B1BB1860}" srcOrd="4" destOrd="0" presId="urn:microsoft.com/office/officeart/2005/8/layout/default"/>
    <dgm:cxn modelId="{CF37F476-5F31-4370-8D77-0FC3515B8823}" type="presParOf" srcId="{1DAB51DC-CC11-487A-A7FC-A355DBA0F800}" destId="{3E570542-5322-4FDE-9236-9AF41411BA04}" srcOrd="5" destOrd="0" presId="urn:microsoft.com/office/officeart/2005/8/layout/default"/>
    <dgm:cxn modelId="{D14B1F4A-5DEF-49AA-A1A9-1DB8AA616318}" type="presParOf" srcId="{1DAB51DC-CC11-487A-A7FC-A355DBA0F800}" destId="{CB4BCCC6-12A7-4598-B954-5A03F1902B40}" srcOrd="6" destOrd="0" presId="urn:microsoft.com/office/officeart/2005/8/layout/default"/>
    <dgm:cxn modelId="{36F91AAB-D2E3-45B0-BCD7-8A52E26D5ABC}" type="presParOf" srcId="{1DAB51DC-CC11-487A-A7FC-A355DBA0F800}" destId="{69E6480F-E5A1-4B23-BE28-9C1E0F206295}" srcOrd="7" destOrd="0" presId="urn:microsoft.com/office/officeart/2005/8/layout/default"/>
    <dgm:cxn modelId="{CE59DAB8-2FC8-48D1-94EF-BFE62AEB79C7}" type="presParOf" srcId="{1DAB51DC-CC11-487A-A7FC-A355DBA0F800}" destId="{03A7D401-8D5C-485E-A905-D036D9F05B8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E513E-50A4-40BD-BAF9-9CB6AEC41585}" type="doc">
      <dgm:prSet loTypeId="urn:microsoft.com/office/officeart/2005/8/layout/default" loCatId="list" qsTypeId="urn:microsoft.com/office/officeart/2005/8/quickstyle/simple3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3910C4B7-1396-4598-9EC3-E09523AA491D}">
      <dgm:prSet/>
      <dgm:spPr/>
      <dgm:t>
        <a:bodyPr/>
        <a:lstStyle/>
        <a:p>
          <a:r>
            <a:rPr lang="en-US" dirty="0"/>
            <a:t>Treatment options should include medication, psychotherapy and harm reduction</a:t>
          </a:r>
        </a:p>
      </dgm:t>
    </dgm:pt>
    <dgm:pt modelId="{E0470C77-ECCD-43A3-9CB3-5127A2505FB7}" type="parTrans" cxnId="{51049E92-A146-424E-BFC2-B9D379744E80}">
      <dgm:prSet/>
      <dgm:spPr/>
      <dgm:t>
        <a:bodyPr/>
        <a:lstStyle/>
        <a:p>
          <a:endParaRPr lang="en-US"/>
        </a:p>
      </dgm:t>
    </dgm:pt>
    <dgm:pt modelId="{5733BBD3-E500-40E8-B069-DF716D8126EE}" type="sibTrans" cxnId="{51049E92-A146-424E-BFC2-B9D379744E80}">
      <dgm:prSet/>
      <dgm:spPr/>
      <dgm:t>
        <a:bodyPr/>
        <a:lstStyle/>
        <a:p>
          <a:endParaRPr lang="en-US"/>
        </a:p>
      </dgm:t>
    </dgm:pt>
    <dgm:pt modelId="{49B66C90-5EC6-40BC-95D5-4BEB395C81A7}">
      <dgm:prSet/>
      <dgm:spPr/>
      <dgm:t>
        <a:bodyPr/>
        <a:lstStyle/>
        <a:p>
          <a:r>
            <a:rPr lang="en-US" dirty="0"/>
            <a:t>Often PTSD and SUD are co-occurring disorders and women need various treatment options</a:t>
          </a:r>
        </a:p>
      </dgm:t>
    </dgm:pt>
    <dgm:pt modelId="{4F2C04F0-D69A-4D79-8041-E92CC0518026}" type="parTrans" cxnId="{690327F7-7225-4663-95E5-F05BA5BFDF96}">
      <dgm:prSet/>
      <dgm:spPr/>
      <dgm:t>
        <a:bodyPr/>
        <a:lstStyle/>
        <a:p>
          <a:endParaRPr lang="en-US"/>
        </a:p>
      </dgm:t>
    </dgm:pt>
    <dgm:pt modelId="{97382E5A-C87F-406D-8A51-1554895BC31D}" type="sibTrans" cxnId="{690327F7-7225-4663-95E5-F05BA5BFDF96}">
      <dgm:prSet/>
      <dgm:spPr/>
      <dgm:t>
        <a:bodyPr/>
        <a:lstStyle/>
        <a:p>
          <a:endParaRPr lang="en-US"/>
        </a:p>
      </dgm:t>
    </dgm:pt>
    <dgm:pt modelId="{23377A31-131A-44FD-80E1-EC08863596E1}">
      <dgm:prSet/>
      <dgm:spPr/>
      <dgm:t>
        <a:bodyPr/>
        <a:lstStyle/>
        <a:p>
          <a:r>
            <a:rPr lang="en-US" dirty="0"/>
            <a:t>Helpful to encourage patient to do both trauma focused and substance use treatment at the same time</a:t>
          </a:r>
        </a:p>
      </dgm:t>
    </dgm:pt>
    <dgm:pt modelId="{A822E3E6-79DC-4BA5-87B9-4EE4BF166B38}" type="parTrans" cxnId="{5ADFB5C5-1E6E-4DF1-BF00-5A08E6DC941A}">
      <dgm:prSet/>
      <dgm:spPr/>
      <dgm:t>
        <a:bodyPr/>
        <a:lstStyle/>
        <a:p>
          <a:endParaRPr lang="en-US"/>
        </a:p>
      </dgm:t>
    </dgm:pt>
    <dgm:pt modelId="{1ECD05FF-2C15-42CB-8207-190404974A35}" type="sibTrans" cxnId="{5ADFB5C5-1E6E-4DF1-BF00-5A08E6DC941A}">
      <dgm:prSet/>
      <dgm:spPr/>
      <dgm:t>
        <a:bodyPr/>
        <a:lstStyle/>
        <a:p>
          <a:endParaRPr lang="en-US"/>
        </a:p>
      </dgm:t>
    </dgm:pt>
    <dgm:pt modelId="{7E900CE0-1EFF-42D3-8830-B198AA61E869}">
      <dgm:prSet/>
      <dgm:spPr/>
      <dgm:t>
        <a:bodyPr/>
        <a:lstStyle/>
        <a:p>
          <a:r>
            <a:rPr lang="en-US" dirty="0"/>
            <a:t>Offer women only group treatment options</a:t>
          </a:r>
        </a:p>
      </dgm:t>
    </dgm:pt>
    <dgm:pt modelId="{3D16EDB5-FD4F-43B5-A736-B71CE0FBEA7E}" type="parTrans" cxnId="{D2137A0E-C0C8-4096-8615-77B89B29C135}">
      <dgm:prSet/>
      <dgm:spPr/>
      <dgm:t>
        <a:bodyPr/>
        <a:lstStyle/>
        <a:p>
          <a:endParaRPr lang="en-US"/>
        </a:p>
      </dgm:t>
    </dgm:pt>
    <dgm:pt modelId="{F81370FA-6930-421F-BBEB-1D96B5DE6FA6}" type="sibTrans" cxnId="{D2137A0E-C0C8-4096-8615-77B89B29C135}">
      <dgm:prSet/>
      <dgm:spPr/>
      <dgm:t>
        <a:bodyPr/>
        <a:lstStyle/>
        <a:p>
          <a:endParaRPr lang="en-US"/>
        </a:p>
      </dgm:t>
    </dgm:pt>
    <dgm:pt modelId="{F8886055-E5C9-4508-8C5F-EF2E2597534D}">
      <dgm:prSet/>
      <dgm:spPr/>
      <dgm:t>
        <a:bodyPr/>
        <a:lstStyle/>
        <a:p>
          <a:r>
            <a:rPr lang="en-US" dirty="0"/>
            <a:t>Standardized screening including MST/IPV/Suicide screens</a:t>
          </a:r>
        </a:p>
      </dgm:t>
    </dgm:pt>
    <dgm:pt modelId="{7334A6D5-3632-4388-8970-CE6744268ED7}" type="parTrans" cxnId="{3CC47BBC-0E2E-4CFC-803C-8633AF4D3102}">
      <dgm:prSet/>
      <dgm:spPr/>
      <dgm:t>
        <a:bodyPr/>
        <a:lstStyle/>
        <a:p>
          <a:endParaRPr lang="en-US"/>
        </a:p>
      </dgm:t>
    </dgm:pt>
    <dgm:pt modelId="{DB886D73-81B6-4733-A50E-98E586981939}" type="sibTrans" cxnId="{3CC47BBC-0E2E-4CFC-803C-8633AF4D3102}">
      <dgm:prSet/>
      <dgm:spPr/>
      <dgm:t>
        <a:bodyPr/>
        <a:lstStyle/>
        <a:p>
          <a:endParaRPr lang="en-US"/>
        </a:p>
      </dgm:t>
    </dgm:pt>
    <dgm:pt modelId="{C418A76C-DB40-42E8-8E53-2BDF29B4987B}" type="pres">
      <dgm:prSet presAssocID="{DE9E513E-50A4-40BD-BAF9-9CB6AEC415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F9BB19-45D0-417E-B4E0-50DF71B2D267}" type="pres">
      <dgm:prSet presAssocID="{3910C4B7-1396-4598-9EC3-E09523AA491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0F0142-7A84-45CE-BA2A-50C7F8272FE4}" type="pres">
      <dgm:prSet presAssocID="{5733BBD3-E500-40E8-B069-DF716D8126EE}" presName="sibTrans" presStyleCnt="0"/>
      <dgm:spPr/>
    </dgm:pt>
    <dgm:pt modelId="{96AD5BC1-7864-4EAB-BC8C-9D0282DFADFB}" type="pres">
      <dgm:prSet presAssocID="{49B66C90-5EC6-40BC-95D5-4BEB395C81A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EF41EB-1E1A-4083-AB72-9DBCFAC49359}" type="pres">
      <dgm:prSet presAssocID="{97382E5A-C87F-406D-8A51-1554895BC31D}" presName="sibTrans" presStyleCnt="0"/>
      <dgm:spPr/>
    </dgm:pt>
    <dgm:pt modelId="{39A4DAD0-9872-402F-BC9C-B94BD1EA4B6A}" type="pres">
      <dgm:prSet presAssocID="{23377A31-131A-44FD-80E1-EC08863596E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3A1C6-A638-4D57-850F-AC935073BE8A}" type="pres">
      <dgm:prSet presAssocID="{1ECD05FF-2C15-42CB-8207-190404974A35}" presName="sibTrans" presStyleCnt="0"/>
      <dgm:spPr/>
    </dgm:pt>
    <dgm:pt modelId="{28D083F4-BD4C-4812-8009-73E25D7975CE}" type="pres">
      <dgm:prSet presAssocID="{7E900CE0-1EFF-42D3-8830-B198AA61E86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21CAD-FC30-42AE-8408-6F1B195648F0}" type="pres">
      <dgm:prSet presAssocID="{F81370FA-6930-421F-BBEB-1D96B5DE6FA6}" presName="sibTrans" presStyleCnt="0"/>
      <dgm:spPr/>
    </dgm:pt>
    <dgm:pt modelId="{13820972-F4E7-437D-9A7E-4DD676CA96E7}" type="pres">
      <dgm:prSet presAssocID="{F8886055-E5C9-4508-8C5F-EF2E2597534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049E92-A146-424E-BFC2-B9D379744E80}" srcId="{DE9E513E-50A4-40BD-BAF9-9CB6AEC41585}" destId="{3910C4B7-1396-4598-9EC3-E09523AA491D}" srcOrd="0" destOrd="0" parTransId="{E0470C77-ECCD-43A3-9CB3-5127A2505FB7}" sibTransId="{5733BBD3-E500-40E8-B069-DF716D8126EE}"/>
    <dgm:cxn modelId="{FF9A4873-030F-4025-8C80-707A9D0B5881}" type="presOf" srcId="{49B66C90-5EC6-40BC-95D5-4BEB395C81A7}" destId="{96AD5BC1-7864-4EAB-BC8C-9D0282DFADFB}" srcOrd="0" destOrd="0" presId="urn:microsoft.com/office/officeart/2005/8/layout/default"/>
    <dgm:cxn modelId="{E78EA433-3D72-4FFC-B5E3-76AD316EC9D2}" type="presOf" srcId="{3910C4B7-1396-4598-9EC3-E09523AA491D}" destId="{F6F9BB19-45D0-417E-B4E0-50DF71B2D267}" srcOrd="0" destOrd="0" presId="urn:microsoft.com/office/officeart/2005/8/layout/default"/>
    <dgm:cxn modelId="{ECEF7AFB-5582-4207-92F3-ACC33C8E1468}" type="presOf" srcId="{DE9E513E-50A4-40BD-BAF9-9CB6AEC41585}" destId="{C418A76C-DB40-42E8-8E53-2BDF29B4987B}" srcOrd="0" destOrd="0" presId="urn:microsoft.com/office/officeart/2005/8/layout/default"/>
    <dgm:cxn modelId="{FDD7899A-8C88-4C33-A0DC-F3B1174FF7CF}" type="presOf" srcId="{7E900CE0-1EFF-42D3-8830-B198AA61E869}" destId="{28D083F4-BD4C-4812-8009-73E25D7975CE}" srcOrd="0" destOrd="0" presId="urn:microsoft.com/office/officeart/2005/8/layout/default"/>
    <dgm:cxn modelId="{3CC47BBC-0E2E-4CFC-803C-8633AF4D3102}" srcId="{DE9E513E-50A4-40BD-BAF9-9CB6AEC41585}" destId="{F8886055-E5C9-4508-8C5F-EF2E2597534D}" srcOrd="4" destOrd="0" parTransId="{7334A6D5-3632-4388-8970-CE6744268ED7}" sibTransId="{DB886D73-81B6-4733-A50E-98E586981939}"/>
    <dgm:cxn modelId="{D2137A0E-C0C8-4096-8615-77B89B29C135}" srcId="{DE9E513E-50A4-40BD-BAF9-9CB6AEC41585}" destId="{7E900CE0-1EFF-42D3-8830-B198AA61E869}" srcOrd="3" destOrd="0" parTransId="{3D16EDB5-FD4F-43B5-A736-B71CE0FBEA7E}" sibTransId="{F81370FA-6930-421F-BBEB-1D96B5DE6FA6}"/>
    <dgm:cxn modelId="{111158A0-02C6-4A14-8427-EA84673E06D3}" type="presOf" srcId="{F8886055-E5C9-4508-8C5F-EF2E2597534D}" destId="{13820972-F4E7-437D-9A7E-4DD676CA96E7}" srcOrd="0" destOrd="0" presId="urn:microsoft.com/office/officeart/2005/8/layout/default"/>
    <dgm:cxn modelId="{690327F7-7225-4663-95E5-F05BA5BFDF96}" srcId="{DE9E513E-50A4-40BD-BAF9-9CB6AEC41585}" destId="{49B66C90-5EC6-40BC-95D5-4BEB395C81A7}" srcOrd="1" destOrd="0" parTransId="{4F2C04F0-D69A-4D79-8041-E92CC0518026}" sibTransId="{97382E5A-C87F-406D-8A51-1554895BC31D}"/>
    <dgm:cxn modelId="{2E43615A-F983-4285-AA79-A996D1F0E09D}" type="presOf" srcId="{23377A31-131A-44FD-80E1-EC08863596E1}" destId="{39A4DAD0-9872-402F-BC9C-B94BD1EA4B6A}" srcOrd="0" destOrd="0" presId="urn:microsoft.com/office/officeart/2005/8/layout/default"/>
    <dgm:cxn modelId="{5ADFB5C5-1E6E-4DF1-BF00-5A08E6DC941A}" srcId="{DE9E513E-50A4-40BD-BAF9-9CB6AEC41585}" destId="{23377A31-131A-44FD-80E1-EC08863596E1}" srcOrd="2" destOrd="0" parTransId="{A822E3E6-79DC-4BA5-87B9-4EE4BF166B38}" sibTransId="{1ECD05FF-2C15-42CB-8207-190404974A35}"/>
    <dgm:cxn modelId="{9401F37E-A87E-45A6-87F5-8127F9C8A3E4}" type="presParOf" srcId="{C418A76C-DB40-42E8-8E53-2BDF29B4987B}" destId="{F6F9BB19-45D0-417E-B4E0-50DF71B2D267}" srcOrd="0" destOrd="0" presId="urn:microsoft.com/office/officeart/2005/8/layout/default"/>
    <dgm:cxn modelId="{5188F198-C26A-46B8-9C65-793F69FEF05C}" type="presParOf" srcId="{C418A76C-DB40-42E8-8E53-2BDF29B4987B}" destId="{830F0142-7A84-45CE-BA2A-50C7F8272FE4}" srcOrd="1" destOrd="0" presId="urn:microsoft.com/office/officeart/2005/8/layout/default"/>
    <dgm:cxn modelId="{11F3F437-579B-4239-9C92-43DC8ECC72FA}" type="presParOf" srcId="{C418A76C-DB40-42E8-8E53-2BDF29B4987B}" destId="{96AD5BC1-7864-4EAB-BC8C-9D0282DFADFB}" srcOrd="2" destOrd="0" presId="urn:microsoft.com/office/officeart/2005/8/layout/default"/>
    <dgm:cxn modelId="{E9B98A5A-3646-4564-A7F2-E2517FC81BAA}" type="presParOf" srcId="{C418A76C-DB40-42E8-8E53-2BDF29B4987B}" destId="{E4EF41EB-1E1A-4083-AB72-9DBCFAC49359}" srcOrd="3" destOrd="0" presId="urn:microsoft.com/office/officeart/2005/8/layout/default"/>
    <dgm:cxn modelId="{2DBA90E2-0CA3-472B-BF18-722D2DF17279}" type="presParOf" srcId="{C418A76C-DB40-42E8-8E53-2BDF29B4987B}" destId="{39A4DAD0-9872-402F-BC9C-B94BD1EA4B6A}" srcOrd="4" destOrd="0" presId="urn:microsoft.com/office/officeart/2005/8/layout/default"/>
    <dgm:cxn modelId="{013705E3-45EA-49C6-BCA7-5D199A0514C2}" type="presParOf" srcId="{C418A76C-DB40-42E8-8E53-2BDF29B4987B}" destId="{D7F3A1C6-A638-4D57-850F-AC935073BE8A}" srcOrd="5" destOrd="0" presId="urn:microsoft.com/office/officeart/2005/8/layout/default"/>
    <dgm:cxn modelId="{BC51F1DF-5D01-4495-BECE-46BB98399199}" type="presParOf" srcId="{C418A76C-DB40-42E8-8E53-2BDF29B4987B}" destId="{28D083F4-BD4C-4812-8009-73E25D7975CE}" srcOrd="6" destOrd="0" presId="urn:microsoft.com/office/officeart/2005/8/layout/default"/>
    <dgm:cxn modelId="{4FAC3FE8-534E-4547-99BF-F58106D21028}" type="presParOf" srcId="{C418A76C-DB40-42E8-8E53-2BDF29B4987B}" destId="{62E21CAD-FC30-42AE-8408-6F1B195648F0}" srcOrd="7" destOrd="0" presId="urn:microsoft.com/office/officeart/2005/8/layout/default"/>
    <dgm:cxn modelId="{B155872F-6D14-403F-8B4B-1E02593E5A20}" type="presParOf" srcId="{C418A76C-DB40-42E8-8E53-2BDF29B4987B}" destId="{13820972-F4E7-437D-9A7E-4DD676CA96E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4F2372A-C239-406C-A772-E0B22E87DF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C6FFBA6-129C-427C-9FFE-1A1B336B24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A4FF5-3018-47C0-9965-D6EA7F2D70B3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510A567-A7A4-4FBB-BB97-A2B2A46331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A5F541C-149A-4801-BB36-225DB7D61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96B17-D0F6-43E3-8C7B-0EBE8162D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79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F1644-FA86-496C-8EF8-E3615DEEB09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9370B-BD84-4DB9-87D0-49D730D27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35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74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805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32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Source:  Taking Military Sexual Trauma Seriously by Juleyka L. Williams (The Atlantic)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905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63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612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14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examples of screening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958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examples of screening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370B-BD84-4DB9-87D0-49D730D27A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89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6792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2780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579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97537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3236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7716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9703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3042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4897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3606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6753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4999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5624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4404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525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839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45654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3F50E7-63D8-43CB-A466-CBB616450FE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7189818-D3C3-4892-B35E-DD33DAB4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4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geranddepressionhelp.com/can-serious-brain-injury-lead-to-depression-and-anger-outbursts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LASHANDA.PALMER@V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HY-FD863-f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B736A1-283D-4DD9-9C94-B2A0C663AA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Substance Use Among Female Soldier/Veteran Populations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9B43E09-4C85-48C1-BA67-CA2C7222FF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Lashanda Palmer, LISW-CP, MAC</a:t>
            </a:r>
          </a:p>
        </p:txBody>
      </p:sp>
    </p:spTree>
    <p:extLst>
      <p:ext uri="{BB962C8B-B14F-4D97-AF65-F5344CB8AC3E}">
        <p14:creationId xmlns:p14="http://schemas.microsoft.com/office/powerpoint/2010/main" val="58719775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&#10;&#10;Description generated with very high confidence">
            <a:extLst>
              <a:ext uri="{FF2B5EF4-FFF2-40B4-BE49-F238E27FC236}">
                <a16:creationId xmlns="" xmlns:a16="http://schemas.microsoft.com/office/drawing/2014/main" id="{0E1BCDDA-0B73-46A9-A295-90D2F8A342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r="1" b="8604"/>
          <a:stretch/>
        </p:blipFill>
        <p:spPr>
          <a:xfrm>
            <a:off x="5120640" y="1904281"/>
            <a:ext cx="6233160" cy="42726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388B39-05D5-4956-A02A-E5BB49A6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Responses to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AABC53-BCC9-4507-BD2C-272A9CD0BB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25625"/>
            <a:ext cx="379780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Intrusive memories/Flashbacks</a:t>
            </a:r>
          </a:p>
          <a:p>
            <a:r>
              <a:rPr lang="en-US" sz="2000" dirty="0"/>
              <a:t>Nightmares</a:t>
            </a:r>
          </a:p>
          <a:p>
            <a:r>
              <a:rPr lang="en-US" sz="2000" dirty="0"/>
              <a:t>Guilt</a:t>
            </a:r>
          </a:p>
          <a:p>
            <a:r>
              <a:rPr lang="en-US" sz="2000" dirty="0"/>
              <a:t>Fear/Anxiety/Hypervigilance </a:t>
            </a:r>
          </a:p>
          <a:p>
            <a:r>
              <a:rPr lang="en-US" sz="2000" dirty="0"/>
              <a:t>Anger</a:t>
            </a:r>
          </a:p>
          <a:p>
            <a:r>
              <a:rPr lang="en-US" sz="2000" dirty="0"/>
              <a:t>Guilt</a:t>
            </a:r>
          </a:p>
          <a:p>
            <a:r>
              <a:rPr lang="en-US" sz="2000" dirty="0"/>
              <a:t>Lack of Trust</a:t>
            </a:r>
          </a:p>
          <a:p>
            <a:r>
              <a:rPr lang="en-US" sz="2000" dirty="0"/>
              <a:t>Maladaptive Coping Strategies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E235510-0DD6-4489-AC47-78FFA3850B57}"/>
              </a:ext>
            </a:extLst>
          </p:cNvPr>
          <p:cNvSpPr txBox="1"/>
          <p:nvPr/>
        </p:nvSpPr>
        <p:spPr>
          <a:xfrm>
            <a:off x="9166984" y="5976907"/>
            <a:ext cx="218681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 dirty="0">
                <a:solidFill>
                  <a:srgbClr val="FFFFFF"/>
                </a:solidFill>
                <a:hlinkClick r:id="rId3" tooltip="http://www.angeranddepressionhelp.com/can-serious-brain-injury-lead-to-depression-and-anger-outbursts"/>
              </a:rPr>
              <a:t>This Photo</a:t>
            </a:r>
            <a:r>
              <a:rPr lang="en-US" sz="700" dirty="0">
                <a:solidFill>
                  <a:srgbClr val="FFFFFF"/>
                </a:solidFill>
              </a:rPr>
              <a:t> by Unknown Author is licensed under </a:t>
            </a:r>
            <a:r>
              <a:rPr lang="en-US" sz="700" dirty="0">
                <a:solidFill>
                  <a:srgbClr val="FFFFFF"/>
                </a:solidFill>
                <a:hlinkClick r:id="rId4" tooltip="https://creativecommons.org/licenses/by/3.0/"/>
              </a:rPr>
              <a:t>CC BY</a:t>
            </a:r>
            <a:endParaRPr lang="en-US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64517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DB0930-C08D-49E7-9EAC-73EB36C1E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Co-occurring Mental Illness and Substance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10DC0-B2A9-42AE-9E6E-C576DD67E5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Substance use disorders and other mental illnesses can be caused by overlapping factors such as underlying brain deficits, genetic vulnerabilities, and/or early exposure to stress or trauma.</a:t>
            </a:r>
          </a:p>
        </p:txBody>
      </p:sp>
    </p:spTree>
    <p:extLst>
      <p:ext uri="{BB962C8B-B14F-4D97-AF65-F5344CB8AC3E}">
        <p14:creationId xmlns:p14="http://schemas.microsoft.com/office/powerpoint/2010/main" val="218895503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E53598-0580-4F35-BD0E-51CA6C01D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Co-occurring Mental Illness and Substance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EAD979-BE61-4ADF-A76F-0CC7438846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Mental illnesses can lead to drug abuse. Individuals with overt, mild, or even subclinical mental disorders may abuse drugs as a form of self-medication.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Substance use may increase vulnerability to other mental illness.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79352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9D91C8-5DE5-4EA8-B7FB-C8AF35803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Other co-occurring disorders in women Veterans</a:t>
            </a:r>
          </a:p>
        </p:txBody>
      </p:sp>
      <p:pic>
        <p:nvPicPr>
          <p:cNvPr id="5" name="Content Placeholder 4" descr="A close up of a map&#10;&#10;Description generated with high confidence">
            <a:extLst>
              <a:ext uri="{FF2B5EF4-FFF2-40B4-BE49-F238E27FC236}">
                <a16:creationId xmlns="" xmlns:a16="http://schemas.microsoft.com/office/drawing/2014/main" id="{89846DCB-A77F-45CE-85AE-05B35E6CBAC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991744"/>
            <a:ext cx="7188199" cy="487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6900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E74CD6-53B9-4CFA-B854-CA6ABAE8E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related to Co-occurring disorders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A9A1E8-041E-4BB5-8307-01E2767E49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Homelessness</a:t>
            </a:r>
          </a:p>
          <a:p>
            <a:r>
              <a:rPr lang="en-US" dirty="0"/>
              <a:t>Some 80% or more of women seeking substance use treatment have lifetime histories of sexual and/or physical abuse</a:t>
            </a:r>
          </a:p>
          <a:p>
            <a:r>
              <a:rPr lang="en-US" dirty="0"/>
              <a:t>Struggle to engage in treatment</a:t>
            </a:r>
          </a:p>
          <a:p>
            <a:r>
              <a:rPr lang="en-US" dirty="0"/>
              <a:t>High risk of relapse</a:t>
            </a:r>
          </a:p>
          <a:p>
            <a:r>
              <a:rPr lang="en-US" dirty="0"/>
              <a:t>Potential for complex and severe clinical presentation </a:t>
            </a:r>
          </a:p>
        </p:txBody>
      </p:sp>
    </p:spTree>
    <p:extLst>
      <p:ext uri="{BB962C8B-B14F-4D97-AF65-F5344CB8AC3E}">
        <p14:creationId xmlns:p14="http://schemas.microsoft.com/office/powerpoint/2010/main" val="390652812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8395609-E6C4-4703-A244-1F88C1539B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333943-B5AB-4350-9DBA-6B99E70BF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US" sz="4800" dirty="0"/>
              <a:t>Vignette</a:t>
            </a:r>
            <a:r>
              <a:rPr lang="en-US" sz="4000" dirty="0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0DD573-5842-4EC0-9FCF-4C4F4475EDE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26181" y="407964"/>
            <a:ext cx="7428912" cy="621088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Ann, 56 y/o, African-American, Female, Veteran, self-referral- not allowed to care for her grandchildren because her daughter has concerns for safety due to veteran’s drinking behavior </a:t>
            </a:r>
          </a:p>
          <a:p>
            <a:r>
              <a:rPr lang="en-US" dirty="0"/>
              <a:t>On-set of drug use @ age 13 (cannabis), age 16 (cocaine), age 21 (alcohol)</a:t>
            </a:r>
          </a:p>
          <a:p>
            <a:r>
              <a:rPr lang="en-US" dirty="0"/>
              <a:t>Hx of childhood physical and sexual abuse starting @ age 7</a:t>
            </a:r>
          </a:p>
          <a:p>
            <a:r>
              <a:rPr lang="en-US" dirty="0"/>
              <a:t>Hx of intimate partner violence as an adult/ recently moved to sc from another state as a result of physical violence and rape by former boyfriend @ age 55</a:t>
            </a:r>
          </a:p>
          <a:p>
            <a:r>
              <a:rPr lang="en-US" dirty="0"/>
              <a:t>Came to dorn va and joined hchv- health care for homeless veterans</a:t>
            </a:r>
          </a:p>
          <a:p>
            <a:endParaRPr lang="en-US" dirty="0"/>
          </a:p>
          <a:p>
            <a:pPr>
              <a:buFontTx/>
              <a:buChar char="-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9806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6426DF-5B3E-44D1-BF51-79D9EC53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 for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C6756E6-E6A7-4EC4-A9F6-B401212863C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Build rapport and remain non-threatening</a:t>
            </a:r>
          </a:p>
          <a:p>
            <a:r>
              <a:rPr lang="en-US" dirty="0"/>
              <a:t>Allow patient to share at her own pace, take extra time to Listen</a:t>
            </a:r>
          </a:p>
          <a:p>
            <a:r>
              <a:rPr lang="en-US" dirty="0"/>
              <a:t>Respect choices, as many women who experienced trauma may refuse to see male providers.</a:t>
            </a:r>
          </a:p>
          <a:p>
            <a:r>
              <a:rPr lang="en-US" dirty="0"/>
              <a:t>Ensure as much privacy in waiting rooms, hallways as possible</a:t>
            </a:r>
          </a:p>
          <a:p>
            <a:r>
              <a:rPr lang="en-US" dirty="0"/>
              <a:t>Secure permission before touching patients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2922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333716-6F4C-448D-9740-61FF0013E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Practices for Treatment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56112662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2194148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333716-6F4C-448D-9740-61FF0013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en-US" dirty="0"/>
              <a:t>Best Practices for Treatment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612995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8349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42E7D0-998F-4BB1-90E8-FA153EEA6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discussion/questions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F90C28C-BC7A-4183-BFF7-6C698D36D6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Contact Information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Lashanda palmer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Social worker, substance abuse treatment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Intimate partner violence program coordinator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dorn </a:t>
            </a:r>
            <a:r>
              <a:rPr lang="en-US" dirty="0" err="1"/>
              <a:t>va</a:t>
            </a:r>
            <a:r>
              <a:rPr lang="en-US" dirty="0"/>
              <a:t>, Columbia </a:t>
            </a:r>
            <a:r>
              <a:rPr lang="en-US" dirty="0" err="1"/>
              <a:t>sc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803-776-4000 x6052</a:t>
            </a:r>
          </a:p>
          <a:p>
            <a:pPr marL="0" indent="0">
              <a:buNone/>
            </a:pPr>
            <a:r>
              <a:rPr lang="en-US" dirty="0">
                <a:highlight>
                  <a:srgbClr val="000000"/>
                </a:highlight>
                <a:hlinkClick r:id="rId2"/>
              </a:rPr>
              <a:t>LASHANDA.PALMER@VA.GOV</a:t>
            </a:r>
            <a:r>
              <a:rPr lang="en-US" dirty="0">
                <a:highlight>
                  <a:srgbClr val="0000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06484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79CAD3-284A-4F75-AB07-64947FFF9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D2C49F-E864-42C4-873E-36138419A72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Veterans Administration Medical Facilities treats over 9,000,000 Veterans per year</a:t>
            </a:r>
          </a:p>
          <a:p>
            <a:r>
              <a:rPr lang="en-US" sz="2400" dirty="0"/>
              <a:t>2,000,000 of those Veterans are Women (9.4%)</a:t>
            </a:r>
          </a:p>
          <a:p>
            <a:r>
              <a:rPr lang="en-US" sz="2400" dirty="0"/>
              <a:t>Estimates indicate that Women will comprise 16% of all Veterans by 2043 </a:t>
            </a:r>
          </a:p>
        </p:txBody>
      </p:sp>
    </p:spTree>
    <p:extLst>
      <p:ext uri="{BB962C8B-B14F-4D97-AF65-F5344CB8AC3E}">
        <p14:creationId xmlns:p14="http://schemas.microsoft.com/office/powerpoint/2010/main" val="208750239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07D34C-AF46-4F2E-A339-FF20AE19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Risk Factors for Women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B8AFA98-1D0C-4926-9092-3A50860541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7952"/>
            <a:ext cx="10363826" cy="372324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sz="2400" b="1" dirty="0"/>
              <a:t>Women with a history of MST (Military Sexual Trauma) experience suicidal thoughts at rates up to 43%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900" dirty="0"/>
              <a:t>Kelly et al (2011)</a:t>
            </a:r>
          </a:p>
          <a:p>
            <a:endParaRPr lang="en-US" dirty="0"/>
          </a:p>
          <a:p>
            <a:r>
              <a:rPr lang="en-US" sz="2400" b="1" dirty="0"/>
              <a:t>Women Veterans with PTSD are at a higher risk of suicidal thoughts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sz="1900" dirty="0"/>
              <a:t>Rand et al (2017)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200" b="1" dirty="0"/>
              <a:t> Women are more vulnerable to violence (sexual assault, intimate partner    	</a:t>
            </a:r>
            <a:r>
              <a:rPr lang="en-US" dirty="0"/>
              <a:t>violence/DV)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75943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DEB24E-ECA1-43E7-ABDD-612B001C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MST (Military Sexual Trauma)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285894-0198-4A52-BC85-E3D3A6723BB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MST is defined as “psychological trauma resulting from a physical assault of a sexual nature, battery of a sexual nature, or sexual harassment which occurred while the Veteran was serving on active duty, active duty for training, or inactive duty training.”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6507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4E695E-ABF9-4AB5-B256-4F487A6EF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05657C-4714-4841-8238-973BD67BEC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5748"/>
            <a:ext cx="10363826" cy="3995224"/>
          </a:xfrm>
        </p:spPr>
        <p:txBody>
          <a:bodyPr>
            <a:normAutofit fontScale="70000" lnSpcReduction="20000"/>
          </a:bodyPr>
          <a:lstStyle/>
          <a:p>
            <a:r>
              <a:rPr lang="en-US" sz="2900" b="1" dirty="0"/>
              <a:t>An estimated 1 in 5 women Veterans screen positive for MST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100" dirty="0"/>
              <a:t>Department of Veteran’s Affairs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sz="3200" dirty="0"/>
              <a:t> </a:t>
            </a:r>
            <a:r>
              <a:rPr lang="en-US" sz="2900" b="1" dirty="0"/>
              <a:t>The Army had the highest rate of sexual assault reports in 2012 (2.3 per 1000 service members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100" dirty="0"/>
              <a:t>The American Psychological Association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900" b="1" dirty="0"/>
              <a:t> Less than 15% of those who experience MST report the issue to a military authority (Restricted/Unrestricted Reporting)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100" dirty="0"/>
              <a:t>Department of Defense (DOD)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4321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880DAE-74F0-44AC-838C-4CEF22832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PTSD (Post Traumatic Stress Disorder)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0BCA2A-E83D-4688-BE8E-BD4103D02D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b="1" dirty="0"/>
              <a:t>1 out of every 9 women are diagnosed with PTSD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sz="1700" dirty="0"/>
              <a:t>Vogt 2017</a:t>
            </a:r>
          </a:p>
          <a:p>
            <a:endParaRPr lang="en-US" sz="2200" dirty="0"/>
          </a:p>
          <a:p>
            <a:r>
              <a:rPr lang="en-US" sz="2200" b="1" dirty="0"/>
              <a:t>women experience PTSD at 2 to 3 times the rate that men do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700" dirty="0"/>
              <a:t>Vogt 2017 </a:t>
            </a:r>
          </a:p>
          <a:p>
            <a:endParaRPr lang="en-US" dirty="0"/>
          </a:p>
          <a:p>
            <a:r>
              <a:rPr lang="en-US" sz="2200" b="1" dirty="0"/>
              <a:t>60% of those with PTSD also experience MST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700" dirty="0"/>
              <a:t>Yager et al (2006)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37840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953AEA-3F34-489D-BD0F-4A3330C63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68351"/>
            <a:ext cx="10364451" cy="1596177"/>
          </a:xfrm>
        </p:spPr>
        <p:txBody>
          <a:bodyPr/>
          <a:lstStyle/>
          <a:p>
            <a:r>
              <a:rPr lang="en-US" dirty="0"/>
              <a:t> Violence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CCD66BC-416C-4D3E-9AD8-79E8ED530EC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575582"/>
            <a:ext cx="10515600" cy="460138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Approximately 1 in 5 women in the US have been raped at some time in their lives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700" dirty="0"/>
              <a:t>CDC National Intimate Partner Violence Survey (2010)</a:t>
            </a:r>
          </a:p>
          <a:p>
            <a:pPr marL="0" indent="0">
              <a:buNone/>
            </a:pPr>
            <a:endParaRPr lang="en-US" sz="1700" dirty="0"/>
          </a:p>
          <a:p>
            <a:r>
              <a:rPr lang="en-US" b="1" dirty="0"/>
              <a:t>1 in 6 women and 1 in 33 men will experience attempted or completed rape in their lifetime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600" dirty="0"/>
              <a:t>endsexualviolence.org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b="1" dirty="0"/>
              <a:t>Each year, an estimated 25,000 American women will become pregnant following an act of sexual violence.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600" dirty="0"/>
              <a:t>endsexualviolence.org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8809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book&#10;&#10;Description generated with very high confidence">
            <a:extLst>
              <a:ext uri="{FF2B5EF4-FFF2-40B4-BE49-F238E27FC236}">
                <a16:creationId xmlns="" xmlns:a16="http://schemas.microsoft.com/office/drawing/2014/main" id="{A5F58805-8239-4F9B-9544-05B75A0B18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4" b="-1"/>
          <a:stretch/>
        </p:blipFill>
        <p:spPr>
          <a:xfrm>
            <a:off x="5739618" y="1904281"/>
            <a:ext cx="5672768" cy="47768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FC3323-DD1D-4CC7-802A-9787200ED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you do when something wants to eat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A7B86A0-F1AF-4ED5-8A33-4E2305D4D0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25625"/>
            <a:ext cx="501548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4"/>
              </a:rPr>
              <a:t>https://www.youtube.com/watch?v=HY-FD863-f0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400" dirty="0"/>
              <a:t>***Analogy by Jan Langbein, CEO Genesis Women’s Shelter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634223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8395609-E6C4-4703-A244-1F88C1539B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333943-B5AB-4350-9DBA-6B99E70BF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Vignette</a:t>
            </a:r>
            <a:r>
              <a:rPr lang="en-US" sz="4000" dirty="0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0DD573-5842-4EC0-9FCF-4C4F4475EDE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33680" y="1290945"/>
            <a:ext cx="6198420" cy="47262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CARLA – 21 y/o, Caucasian, Female, Army Specialist (E4), CMD referral for Substance Use Treatment due to positive Urine Drug Test (cocaine) 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Onset of drug use @ age 16 (alcohol)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Hx of childhood sexual abuse age 6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Presentation: angry, hypervigilant, poor hx of sleep/appetite </a:t>
            </a:r>
          </a:p>
          <a:p>
            <a:pPr>
              <a:buFontTx/>
              <a:buChar char="-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26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376</TotalTime>
  <Words>743</Words>
  <Application>Microsoft Office PowerPoint</Application>
  <PresentationFormat>Widescreen</PresentationFormat>
  <Paragraphs>133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Tw Cen MT</vt:lpstr>
      <vt:lpstr>Droplet</vt:lpstr>
      <vt:lpstr>Substance Use Among Female Soldier/Veteran Populations</vt:lpstr>
      <vt:lpstr>Population</vt:lpstr>
      <vt:lpstr> Risk Factors for Women  </vt:lpstr>
      <vt:lpstr>MST (Military Sexual Trauma)</vt:lpstr>
      <vt:lpstr>MST</vt:lpstr>
      <vt:lpstr>PTSD (Post Traumatic Stress Disorder)</vt:lpstr>
      <vt:lpstr> Violence </vt:lpstr>
      <vt:lpstr>What do you do when something wants to eat you?</vt:lpstr>
      <vt:lpstr>Vignette </vt:lpstr>
      <vt:lpstr>Responses to Trauma</vt:lpstr>
      <vt:lpstr>Co-occurring Mental Illness and Substance Use</vt:lpstr>
      <vt:lpstr>Co-occurring Mental Illness and Substance Use</vt:lpstr>
      <vt:lpstr>Other co-occurring disorders in women Veterans</vt:lpstr>
      <vt:lpstr>Challenges related to Co-occurring disorders </vt:lpstr>
      <vt:lpstr>Vignette </vt:lpstr>
      <vt:lpstr>Best Practices for Treatment</vt:lpstr>
      <vt:lpstr>Best Practices for Treatment</vt:lpstr>
      <vt:lpstr>Best Practices for Treatment</vt:lpstr>
      <vt:lpstr>Final discussion/questions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Veterans</dc:title>
  <dc:creator>lashanda Palmer</dc:creator>
  <cp:lastModifiedBy>Nadine Livingston</cp:lastModifiedBy>
  <cp:revision>45</cp:revision>
  <dcterms:created xsi:type="dcterms:W3CDTF">2018-01-03T10:32:48Z</dcterms:created>
  <dcterms:modified xsi:type="dcterms:W3CDTF">2018-02-22T02:08:53Z</dcterms:modified>
</cp:coreProperties>
</file>