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 id="2147483685" r:id="rId3"/>
  </p:sldMasterIdLst>
  <p:notesMasterIdLst>
    <p:notesMasterId r:id="rId68"/>
  </p:notesMasterIdLst>
  <p:sldIdLst>
    <p:sldId id="256" r:id="rId4"/>
    <p:sldId id="280" r:id="rId5"/>
    <p:sldId id="336" r:id="rId6"/>
    <p:sldId id="363" r:id="rId7"/>
    <p:sldId id="338" r:id="rId8"/>
    <p:sldId id="339" r:id="rId9"/>
    <p:sldId id="341" r:id="rId10"/>
    <p:sldId id="344" r:id="rId11"/>
    <p:sldId id="345" r:id="rId12"/>
    <p:sldId id="346" r:id="rId13"/>
    <p:sldId id="364" r:id="rId14"/>
    <p:sldId id="365" r:id="rId15"/>
    <p:sldId id="348" r:id="rId16"/>
    <p:sldId id="351" r:id="rId17"/>
    <p:sldId id="352" r:id="rId18"/>
    <p:sldId id="367" r:id="rId19"/>
    <p:sldId id="368" r:id="rId20"/>
    <p:sldId id="310" r:id="rId21"/>
    <p:sldId id="353" r:id="rId22"/>
    <p:sldId id="262" r:id="rId23"/>
    <p:sldId id="273" r:id="rId24"/>
    <p:sldId id="282" r:id="rId25"/>
    <p:sldId id="284" r:id="rId26"/>
    <p:sldId id="283" r:id="rId27"/>
    <p:sldId id="274" r:id="rId28"/>
    <p:sldId id="275" r:id="rId29"/>
    <p:sldId id="369" r:id="rId30"/>
    <p:sldId id="276" r:id="rId31"/>
    <p:sldId id="278" r:id="rId32"/>
    <p:sldId id="279" r:id="rId33"/>
    <p:sldId id="286" r:id="rId34"/>
    <p:sldId id="287" r:id="rId35"/>
    <p:sldId id="355" r:id="rId36"/>
    <p:sldId id="356" r:id="rId37"/>
    <p:sldId id="357" r:id="rId38"/>
    <p:sldId id="358" r:id="rId39"/>
    <p:sldId id="359" r:id="rId40"/>
    <p:sldId id="314" r:id="rId41"/>
    <p:sldId id="291" r:id="rId42"/>
    <p:sldId id="293" r:id="rId43"/>
    <p:sldId id="294" r:id="rId44"/>
    <p:sldId id="295" r:id="rId45"/>
    <p:sldId id="296" r:id="rId46"/>
    <p:sldId id="297" r:id="rId47"/>
    <p:sldId id="298" r:id="rId48"/>
    <p:sldId id="299" r:id="rId49"/>
    <p:sldId id="304" r:id="rId50"/>
    <p:sldId id="301" r:id="rId51"/>
    <p:sldId id="300" r:id="rId52"/>
    <p:sldId id="303" r:id="rId53"/>
    <p:sldId id="374" r:id="rId54"/>
    <p:sldId id="315" r:id="rId55"/>
    <p:sldId id="375" r:id="rId56"/>
    <p:sldId id="362" r:id="rId57"/>
    <p:sldId id="324" r:id="rId58"/>
    <p:sldId id="325" r:id="rId59"/>
    <p:sldId id="319" r:id="rId60"/>
    <p:sldId id="320" r:id="rId61"/>
    <p:sldId id="317" r:id="rId62"/>
    <p:sldId id="327" r:id="rId63"/>
    <p:sldId id="334" r:id="rId64"/>
    <p:sldId id="326" r:id="rId65"/>
    <p:sldId id="335" r:id="rId66"/>
    <p:sldId id="376" r:id="rId6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88"/>
    <p:restoredTop sz="93164"/>
  </p:normalViewPr>
  <p:slideViewPr>
    <p:cSldViewPr snapToGrid="0" snapToObjects="1">
      <p:cViewPr varScale="1">
        <p:scale>
          <a:sx n="80" d="100"/>
          <a:sy n="80" d="100"/>
        </p:scale>
        <p:origin x="1482" y="9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notesMaster" Target="notesMasters/notesMaster1.xml"/><Relationship Id="rId7" Type="http://schemas.openxmlformats.org/officeDocument/2006/relationships/slide" Target="slides/slide4.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401483-8BEB-C64D-B44B-90084C382CC0}" type="doc">
      <dgm:prSet loTypeId="urn:microsoft.com/office/officeart/2005/8/layout/process1" loCatId="process" qsTypeId="urn:microsoft.com/office/officeart/2005/8/quickstyle/simple4" qsCatId="simple" csTypeId="urn:microsoft.com/office/officeart/2005/8/colors/accent1_2" csCatId="accent1" phldr="1"/>
      <dgm:spPr/>
    </dgm:pt>
    <dgm:pt modelId="{26E9358F-7174-2F43-A7F3-06F629F14198}">
      <dgm:prSet phldrT="[Text]"/>
      <dgm:spPr/>
      <dgm:t>
        <a:bodyPr/>
        <a:lstStyle/>
        <a:p>
          <a:r>
            <a:rPr lang="en-US" dirty="0"/>
            <a:t>Organ</a:t>
          </a:r>
        </a:p>
      </dgm:t>
    </dgm:pt>
    <dgm:pt modelId="{06799F70-33A9-5344-9283-93441E0F6EFD}" type="parTrans" cxnId="{DEEC7BDB-E0C1-8545-AD72-BA3D3B63DC92}">
      <dgm:prSet/>
      <dgm:spPr/>
      <dgm:t>
        <a:bodyPr/>
        <a:lstStyle/>
        <a:p>
          <a:endParaRPr lang="en-US"/>
        </a:p>
      </dgm:t>
    </dgm:pt>
    <dgm:pt modelId="{CFCA1E8C-8F9C-A744-BFCD-31682C90E12E}" type="sibTrans" cxnId="{DEEC7BDB-E0C1-8545-AD72-BA3D3B63DC92}">
      <dgm:prSet/>
      <dgm:spPr/>
      <dgm:t>
        <a:bodyPr/>
        <a:lstStyle/>
        <a:p>
          <a:endParaRPr lang="en-US"/>
        </a:p>
      </dgm:t>
    </dgm:pt>
    <dgm:pt modelId="{24103777-6E8C-3E49-939D-8A993237F191}">
      <dgm:prSet phldrT="[Text]"/>
      <dgm:spPr/>
      <dgm:t>
        <a:bodyPr/>
        <a:lstStyle/>
        <a:p>
          <a:r>
            <a:rPr lang="en-US" dirty="0"/>
            <a:t>Defect</a:t>
          </a:r>
        </a:p>
      </dgm:t>
    </dgm:pt>
    <dgm:pt modelId="{10F57136-ED0B-6240-8EAC-19B396A5A6A2}" type="parTrans" cxnId="{777E9E20-6996-E945-983C-B601C8E4ABB7}">
      <dgm:prSet/>
      <dgm:spPr/>
      <dgm:t>
        <a:bodyPr/>
        <a:lstStyle/>
        <a:p>
          <a:endParaRPr lang="en-US"/>
        </a:p>
      </dgm:t>
    </dgm:pt>
    <dgm:pt modelId="{AC1F1D1F-AE07-CB47-9073-3FA8EAABF2E5}" type="sibTrans" cxnId="{777E9E20-6996-E945-983C-B601C8E4ABB7}">
      <dgm:prSet/>
      <dgm:spPr/>
      <dgm:t>
        <a:bodyPr/>
        <a:lstStyle/>
        <a:p>
          <a:endParaRPr lang="en-US"/>
        </a:p>
      </dgm:t>
    </dgm:pt>
    <dgm:pt modelId="{9BCC5379-1DE7-874B-B7D7-28AAFD16641E}">
      <dgm:prSet phldrT="[Text]"/>
      <dgm:spPr/>
      <dgm:t>
        <a:bodyPr/>
        <a:lstStyle/>
        <a:p>
          <a:r>
            <a:rPr lang="en-US" dirty="0"/>
            <a:t>Symptoms</a:t>
          </a:r>
        </a:p>
      </dgm:t>
    </dgm:pt>
    <dgm:pt modelId="{DD9935E6-B6A7-E04A-AD54-A452D008E3B2}" type="parTrans" cxnId="{5BC49FE8-ECD4-C44E-AF53-A893C56E8CA2}">
      <dgm:prSet/>
      <dgm:spPr/>
      <dgm:t>
        <a:bodyPr/>
        <a:lstStyle/>
        <a:p>
          <a:endParaRPr lang="en-US"/>
        </a:p>
      </dgm:t>
    </dgm:pt>
    <dgm:pt modelId="{F37A100F-6EAB-314E-91C4-67151314F123}" type="sibTrans" cxnId="{5BC49FE8-ECD4-C44E-AF53-A893C56E8CA2}">
      <dgm:prSet/>
      <dgm:spPr/>
      <dgm:t>
        <a:bodyPr/>
        <a:lstStyle/>
        <a:p>
          <a:endParaRPr lang="en-US"/>
        </a:p>
      </dgm:t>
    </dgm:pt>
    <dgm:pt modelId="{77041B62-868D-604E-BDE7-D72A8898EF87}" type="pres">
      <dgm:prSet presAssocID="{19401483-8BEB-C64D-B44B-90084C382CC0}" presName="Name0" presStyleCnt="0">
        <dgm:presLayoutVars>
          <dgm:dir/>
          <dgm:resizeHandles val="exact"/>
        </dgm:presLayoutVars>
      </dgm:prSet>
      <dgm:spPr/>
    </dgm:pt>
    <dgm:pt modelId="{1869BE8E-058B-154C-9129-4D277B5B2E90}" type="pres">
      <dgm:prSet presAssocID="{26E9358F-7174-2F43-A7F3-06F629F14198}" presName="node" presStyleLbl="node1" presStyleIdx="0" presStyleCnt="3">
        <dgm:presLayoutVars>
          <dgm:bulletEnabled val="1"/>
        </dgm:presLayoutVars>
      </dgm:prSet>
      <dgm:spPr/>
      <dgm:t>
        <a:bodyPr/>
        <a:lstStyle/>
        <a:p>
          <a:endParaRPr lang="en-US"/>
        </a:p>
      </dgm:t>
    </dgm:pt>
    <dgm:pt modelId="{30438F66-FE5C-AA49-8795-5FFE86F7DCB1}" type="pres">
      <dgm:prSet presAssocID="{CFCA1E8C-8F9C-A744-BFCD-31682C90E12E}" presName="sibTrans" presStyleLbl="sibTrans2D1" presStyleIdx="0" presStyleCnt="2"/>
      <dgm:spPr/>
      <dgm:t>
        <a:bodyPr/>
        <a:lstStyle/>
        <a:p>
          <a:endParaRPr lang="en-US"/>
        </a:p>
      </dgm:t>
    </dgm:pt>
    <dgm:pt modelId="{E8CF89BD-7B88-544F-97AC-623CEF102C87}" type="pres">
      <dgm:prSet presAssocID="{CFCA1E8C-8F9C-A744-BFCD-31682C90E12E}" presName="connectorText" presStyleLbl="sibTrans2D1" presStyleIdx="0" presStyleCnt="2"/>
      <dgm:spPr/>
      <dgm:t>
        <a:bodyPr/>
        <a:lstStyle/>
        <a:p>
          <a:endParaRPr lang="en-US"/>
        </a:p>
      </dgm:t>
    </dgm:pt>
    <dgm:pt modelId="{EC3EE58D-D771-624D-9E5F-033A99AACF5F}" type="pres">
      <dgm:prSet presAssocID="{24103777-6E8C-3E49-939D-8A993237F191}" presName="node" presStyleLbl="node1" presStyleIdx="1" presStyleCnt="3">
        <dgm:presLayoutVars>
          <dgm:bulletEnabled val="1"/>
        </dgm:presLayoutVars>
      </dgm:prSet>
      <dgm:spPr/>
      <dgm:t>
        <a:bodyPr/>
        <a:lstStyle/>
        <a:p>
          <a:endParaRPr lang="en-US"/>
        </a:p>
      </dgm:t>
    </dgm:pt>
    <dgm:pt modelId="{00C18C3B-FCB7-A840-A3B5-C730DCCB81B3}" type="pres">
      <dgm:prSet presAssocID="{AC1F1D1F-AE07-CB47-9073-3FA8EAABF2E5}" presName="sibTrans" presStyleLbl="sibTrans2D1" presStyleIdx="1" presStyleCnt="2"/>
      <dgm:spPr/>
      <dgm:t>
        <a:bodyPr/>
        <a:lstStyle/>
        <a:p>
          <a:endParaRPr lang="en-US"/>
        </a:p>
      </dgm:t>
    </dgm:pt>
    <dgm:pt modelId="{3FA58569-1B89-4E42-92E0-ECEE35AD34D5}" type="pres">
      <dgm:prSet presAssocID="{AC1F1D1F-AE07-CB47-9073-3FA8EAABF2E5}" presName="connectorText" presStyleLbl="sibTrans2D1" presStyleIdx="1" presStyleCnt="2"/>
      <dgm:spPr/>
      <dgm:t>
        <a:bodyPr/>
        <a:lstStyle/>
        <a:p>
          <a:endParaRPr lang="en-US"/>
        </a:p>
      </dgm:t>
    </dgm:pt>
    <dgm:pt modelId="{9579C936-B273-5541-8853-90C440518EF0}" type="pres">
      <dgm:prSet presAssocID="{9BCC5379-1DE7-874B-B7D7-28AAFD16641E}" presName="node" presStyleLbl="node1" presStyleIdx="2" presStyleCnt="3">
        <dgm:presLayoutVars>
          <dgm:bulletEnabled val="1"/>
        </dgm:presLayoutVars>
      </dgm:prSet>
      <dgm:spPr/>
      <dgm:t>
        <a:bodyPr/>
        <a:lstStyle/>
        <a:p>
          <a:endParaRPr lang="en-US"/>
        </a:p>
      </dgm:t>
    </dgm:pt>
  </dgm:ptLst>
  <dgm:cxnLst>
    <dgm:cxn modelId="{5BC49FE8-ECD4-C44E-AF53-A893C56E8CA2}" srcId="{19401483-8BEB-C64D-B44B-90084C382CC0}" destId="{9BCC5379-1DE7-874B-B7D7-28AAFD16641E}" srcOrd="2" destOrd="0" parTransId="{DD9935E6-B6A7-E04A-AD54-A452D008E3B2}" sibTransId="{F37A100F-6EAB-314E-91C4-67151314F123}"/>
    <dgm:cxn modelId="{A43884C5-F574-2149-95B3-B8FFFAAA05B0}" type="presOf" srcId="{26E9358F-7174-2F43-A7F3-06F629F14198}" destId="{1869BE8E-058B-154C-9129-4D277B5B2E90}" srcOrd="0" destOrd="0" presId="urn:microsoft.com/office/officeart/2005/8/layout/process1"/>
    <dgm:cxn modelId="{9F0C4113-33F3-0E46-A1CD-AD5885C169CC}" type="presOf" srcId="{CFCA1E8C-8F9C-A744-BFCD-31682C90E12E}" destId="{30438F66-FE5C-AA49-8795-5FFE86F7DCB1}" srcOrd="0" destOrd="0" presId="urn:microsoft.com/office/officeart/2005/8/layout/process1"/>
    <dgm:cxn modelId="{DDF2BCE3-3F14-DA4C-9DC7-A4DFCF96DD82}" type="presOf" srcId="{AC1F1D1F-AE07-CB47-9073-3FA8EAABF2E5}" destId="{00C18C3B-FCB7-A840-A3B5-C730DCCB81B3}" srcOrd="0" destOrd="0" presId="urn:microsoft.com/office/officeart/2005/8/layout/process1"/>
    <dgm:cxn modelId="{06E37553-427C-F14B-BCBD-B94328BEF6DF}" type="presOf" srcId="{19401483-8BEB-C64D-B44B-90084C382CC0}" destId="{77041B62-868D-604E-BDE7-D72A8898EF87}" srcOrd="0" destOrd="0" presId="urn:microsoft.com/office/officeart/2005/8/layout/process1"/>
    <dgm:cxn modelId="{B196F563-604B-3445-8E1A-13712C138BDB}" type="presOf" srcId="{24103777-6E8C-3E49-939D-8A993237F191}" destId="{EC3EE58D-D771-624D-9E5F-033A99AACF5F}" srcOrd="0" destOrd="0" presId="urn:microsoft.com/office/officeart/2005/8/layout/process1"/>
    <dgm:cxn modelId="{777E9E20-6996-E945-983C-B601C8E4ABB7}" srcId="{19401483-8BEB-C64D-B44B-90084C382CC0}" destId="{24103777-6E8C-3E49-939D-8A993237F191}" srcOrd="1" destOrd="0" parTransId="{10F57136-ED0B-6240-8EAC-19B396A5A6A2}" sibTransId="{AC1F1D1F-AE07-CB47-9073-3FA8EAABF2E5}"/>
    <dgm:cxn modelId="{DEEC7BDB-E0C1-8545-AD72-BA3D3B63DC92}" srcId="{19401483-8BEB-C64D-B44B-90084C382CC0}" destId="{26E9358F-7174-2F43-A7F3-06F629F14198}" srcOrd="0" destOrd="0" parTransId="{06799F70-33A9-5344-9283-93441E0F6EFD}" sibTransId="{CFCA1E8C-8F9C-A744-BFCD-31682C90E12E}"/>
    <dgm:cxn modelId="{6FB2AF03-C251-BE4C-9B2F-CA7A65978697}" type="presOf" srcId="{AC1F1D1F-AE07-CB47-9073-3FA8EAABF2E5}" destId="{3FA58569-1B89-4E42-92E0-ECEE35AD34D5}" srcOrd="1" destOrd="0" presId="urn:microsoft.com/office/officeart/2005/8/layout/process1"/>
    <dgm:cxn modelId="{1599DDC1-E456-454D-BB33-5B37C460618F}" type="presOf" srcId="{CFCA1E8C-8F9C-A744-BFCD-31682C90E12E}" destId="{E8CF89BD-7B88-544F-97AC-623CEF102C87}" srcOrd="1" destOrd="0" presId="urn:microsoft.com/office/officeart/2005/8/layout/process1"/>
    <dgm:cxn modelId="{E5525573-1970-C648-8295-517FB6B8B555}" type="presOf" srcId="{9BCC5379-1DE7-874B-B7D7-28AAFD16641E}" destId="{9579C936-B273-5541-8853-90C440518EF0}" srcOrd="0" destOrd="0" presId="urn:microsoft.com/office/officeart/2005/8/layout/process1"/>
    <dgm:cxn modelId="{DB0499E3-6AA4-9C48-A144-32D2A9FCDE47}" type="presParOf" srcId="{77041B62-868D-604E-BDE7-D72A8898EF87}" destId="{1869BE8E-058B-154C-9129-4D277B5B2E90}" srcOrd="0" destOrd="0" presId="urn:microsoft.com/office/officeart/2005/8/layout/process1"/>
    <dgm:cxn modelId="{5E108B2D-68E1-6249-9EBC-08405B7BAAC6}" type="presParOf" srcId="{77041B62-868D-604E-BDE7-D72A8898EF87}" destId="{30438F66-FE5C-AA49-8795-5FFE86F7DCB1}" srcOrd="1" destOrd="0" presId="urn:microsoft.com/office/officeart/2005/8/layout/process1"/>
    <dgm:cxn modelId="{7EE55F36-C44A-5947-962B-B58BE44C4D7D}" type="presParOf" srcId="{30438F66-FE5C-AA49-8795-5FFE86F7DCB1}" destId="{E8CF89BD-7B88-544F-97AC-623CEF102C87}" srcOrd="0" destOrd="0" presId="urn:microsoft.com/office/officeart/2005/8/layout/process1"/>
    <dgm:cxn modelId="{B46A53A8-D02D-DA43-B6A6-4378B6DB0B83}" type="presParOf" srcId="{77041B62-868D-604E-BDE7-D72A8898EF87}" destId="{EC3EE58D-D771-624D-9E5F-033A99AACF5F}" srcOrd="2" destOrd="0" presId="urn:microsoft.com/office/officeart/2005/8/layout/process1"/>
    <dgm:cxn modelId="{19FF63CA-6249-E34D-B6EC-E6873050294A}" type="presParOf" srcId="{77041B62-868D-604E-BDE7-D72A8898EF87}" destId="{00C18C3B-FCB7-A840-A3B5-C730DCCB81B3}" srcOrd="3" destOrd="0" presId="urn:microsoft.com/office/officeart/2005/8/layout/process1"/>
    <dgm:cxn modelId="{E01738EF-CAD0-1849-93FC-7272B376AABB}" type="presParOf" srcId="{00C18C3B-FCB7-A840-A3B5-C730DCCB81B3}" destId="{3FA58569-1B89-4E42-92E0-ECEE35AD34D5}" srcOrd="0" destOrd="0" presId="urn:microsoft.com/office/officeart/2005/8/layout/process1"/>
    <dgm:cxn modelId="{274A8A7E-24CB-204C-87C1-3AB466EFE09F}" type="presParOf" srcId="{77041B62-868D-604E-BDE7-D72A8898EF87}" destId="{9579C936-B273-5541-8853-90C440518EF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401483-8BEB-C64D-B44B-90084C382CC0}" type="doc">
      <dgm:prSet loTypeId="urn:microsoft.com/office/officeart/2005/8/layout/process1" loCatId="process" qsTypeId="urn:microsoft.com/office/officeart/2005/8/quickstyle/simple4" qsCatId="simple" csTypeId="urn:microsoft.com/office/officeart/2005/8/colors/accent1_2" csCatId="accent1" phldr="1"/>
      <dgm:spPr/>
    </dgm:pt>
    <dgm:pt modelId="{26E9358F-7174-2F43-A7F3-06F629F14198}">
      <dgm:prSet phldrT="[Text]"/>
      <dgm:spPr/>
      <dgm:t>
        <a:bodyPr/>
        <a:lstStyle/>
        <a:p>
          <a:r>
            <a:rPr lang="en-US" dirty="0"/>
            <a:t>Organ</a:t>
          </a:r>
        </a:p>
      </dgm:t>
    </dgm:pt>
    <dgm:pt modelId="{06799F70-33A9-5344-9283-93441E0F6EFD}" type="parTrans" cxnId="{DEEC7BDB-E0C1-8545-AD72-BA3D3B63DC92}">
      <dgm:prSet/>
      <dgm:spPr/>
      <dgm:t>
        <a:bodyPr/>
        <a:lstStyle/>
        <a:p>
          <a:endParaRPr lang="en-US"/>
        </a:p>
      </dgm:t>
    </dgm:pt>
    <dgm:pt modelId="{CFCA1E8C-8F9C-A744-BFCD-31682C90E12E}" type="sibTrans" cxnId="{DEEC7BDB-E0C1-8545-AD72-BA3D3B63DC92}">
      <dgm:prSet/>
      <dgm:spPr/>
      <dgm:t>
        <a:bodyPr/>
        <a:lstStyle/>
        <a:p>
          <a:endParaRPr lang="en-US"/>
        </a:p>
      </dgm:t>
    </dgm:pt>
    <dgm:pt modelId="{24103777-6E8C-3E49-939D-8A993237F191}">
      <dgm:prSet phldrT="[Text]"/>
      <dgm:spPr/>
      <dgm:t>
        <a:bodyPr/>
        <a:lstStyle/>
        <a:p>
          <a:r>
            <a:rPr lang="en-US" dirty="0"/>
            <a:t>Defect</a:t>
          </a:r>
        </a:p>
      </dgm:t>
    </dgm:pt>
    <dgm:pt modelId="{10F57136-ED0B-6240-8EAC-19B396A5A6A2}" type="parTrans" cxnId="{777E9E20-6996-E945-983C-B601C8E4ABB7}">
      <dgm:prSet/>
      <dgm:spPr/>
      <dgm:t>
        <a:bodyPr/>
        <a:lstStyle/>
        <a:p>
          <a:endParaRPr lang="en-US"/>
        </a:p>
      </dgm:t>
    </dgm:pt>
    <dgm:pt modelId="{AC1F1D1F-AE07-CB47-9073-3FA8EAABF2E5}" type="sibTrans" cxnId="{777E9E20-6996-E945-983C-B601C8E4ABB7}">
      <dgm:prSet/>
      <dgm:spPr/>
      <dgm:t>
        <a:bodyPr/>
        <a:lstStyle/>
        <a:p>
          <a:endParaRPr lang="en-US"/>
        </a:p>
      </dgm:t>
    </dgm:pt>
    <dgm:pt modelId="{9BCC5379-1DE7-874B-B7D7-28AAFD16641E}">
      <dgm:prSet phldrT="[Text]"/>
      <dgm:spPr/>
      <dgm:t>
        <a:bodyPr/>
        <a:lstStyle/>
        <a:p>
          <a:r>
            <a:rPr lang="en-US" dirty="0"/>
            <a:t>Symptoms</a:t>
          </a:r>
        </a:p>
      </dgm:t>
    </dgm:pt>
    <dgm:pt modelId="{DD9935E6-B6A7-E04A-AD54-A452D008E3B2}" type="parTrans" cxnId="{5BC49FE8-ECD4-C44E-AF53-A893C56E8CA2}">
      <dgm:prSet/>
      <dgm:spPr/>
      <dgm:t>
        <a:bodyPr/>
        <a:lstStyle/>
        <a:p>
          <a:endParaRPr lang="en-US"/>
        </a:p>
      </dgm:t>
    </dgm:pt>
    <dgm:pt modelId="{F37A100F-6EAB-314E-91C4-67151314F123}" type="sibTrans" cxnId="{5BC49FE8-ECD4-C44E-AF53-A893C56E8CA2}">
      <dgm:prSet/>
      <dgm:spPr/>
      <dgm:t>
        <a:bodyPr/>
        <a:lstStyle/>
        <a:p>
          <a:endParaRPr lang="en-US"/>
        </a:p>
      </dgm:t>
    </dgm:pt>
    <dgm:pt modelId="{77041B62-868D-604E-BDE7-D72A8898EF87}" type="pres">
      <dgm:prSet presAssocID="{19401483-8BEB-C64D-B44B-90084C382CC0}" presName="Name0" presStyleCnt="0">
        <dgm:presLayoutVars>
          <dgm:dir/>
          <dgm:resizeHandles val="exact"/>
        </dgm:presLayoutVars>
      </dgm:prSet>
      <dgm:spPr/>
    </dgm:pt>
    <dgm:pt modelId="{1869BE8E-058B-154C-9129-4D277B5B2E90}" type="pres">
      <dgm:prSet presAssocID="{26E9358F-7174-2F43-A7F3-06F629F14198}" presName="node" presStyleLbl="node1" presStyleIdx="0" presStyleCnt="3" custLinFactNeighborX="46747">
        <dgm:presLayoutVars>
          <dgm:bulletEnabled val="1"/>
        </dgm:presLayoutVars>
      </dgm:prSet>
      <dgm:spPr/>
      <dgm:t>
        <a:bodyPr/>
        <a:lstStyle/>
        <a:p>
          <a:endParaRPr lang="en-US"/>
        </a:p>
      </dgm:t>
    </dgm:pt>
    <dgm:pt modelId="{30438F66-FE5C-AA49-8795-5FFE86F7DCB1}" type="pres">
      <dgm:prSet presAssocID="{CFCA1E8C-8F9C-A744-BFCD-31682C90E12E}" presName="sibTrans" presStyleLbl="sibTrans2D1" presStyleIdx="0" presStyleCnt="2"/>
      <dgm:spPr/>
      <dgm:t>
        <a:bodyPr/>
        <a:lstStyle/>
        <a:p>
          <a:endParaRPr lang="en-US"/>
        </a:p>
      </dgm:t>
    </dgm:pt>
    <dgm:pt modelId="{E8CF89BD-7B88-544F-97AC-623CEF102C87}" type="pres">
      <dgm:prSet presAssocID="{CFCA1E8C-8F9C-A744-BFCD-31682C90E12E}" presName="connectorText" presStyleLbl="sibTrans2D1" presStyleIdx="0" presStyleCnt="2"/>
      <dgm:spPr/>
      <dgm:t>
        <a:bodyPr/>
        <a:lstStyle/>
        <a:p>
          <a:endParaRPr lang="en-US"/>
        </a:p>
      </dgm:t>
    </dgm:pt>
    <dgm:pt modelId="{EC3EE58D-D771-624D-9E5F-033A99AACF5F}" type="pres">
      <dgm:prSet presAssocID="{24103777-6E8C-3E49-939D-8A993237F191}" presName="node" presStyleLbl="node1" presStyleIdx="1" presStyleCnt="3">
        <dgm:presLayoutVars>
          <dgm:bulletEnabled val="1"/>
        </dgm:presLayoutVars>
      </dgm:prSet>
      <dgm:spPr/>
      <dgm:t>
        <a:bodyPr/>
        <a:lstStyle/>
        <a:p>
          <a:endParaRPr lang="en-US"/>
        </a:p>
      </dgm:t>
    </dgm:pt>
    <dgm:pt modelId="{00C18C3B-FCB7-A840-A3B5-C730DCCB81B3}" type="pres">
      <dgm:prSet presAssocID="{AC1F1D1F-AE07-CB47-9073-3FA8EAABF2E5}" presName="sibTrans" presStyleLbl="sibTrans2D1" presStyleIdx="1" presStyleCnt="2"/>
      <dgm:spPr/>
      <dgm:t>
        <a:bodyPr/>
        <a:lstStyle/>
        <a:p>
          <a:endParaRPr lang="en-US"/>
        </a:p>
      </dgm:t>
    </dgm:pt>
    <dgm:pt modelId="{3FA58569-1B89-4E42-92E0-ECEE35AD34D5}" type="pres">
      <dgm:prSet presAssocID="{AC1F1D1F-AE07-CB47-9073-3FA8EAABF2E5}" presName="connectorText" presStyleLbl="sibTrans2D1" presStyleIdx="1" presStyleCnt="2"/>
      <dgm:spPr/>
      <dgm:t>
        <a:bodyPr/>
        <a:lstStyle/>
        <a:p>
          <a:endParaRPr lang="en-US"/>
        </a:p>
      </dgm:t>
    </dgm:pt>
    <dgm:pt modelId="{9579C936-B273-5541-8853-90C440518EF0}" type="pres">
      <dgm:prSet presAssocID="{9BCC5379-1DE7-874B-B7D7-28AAFD16641E}" presName="node" presStyleLbl="node1" presStyleIdx="2" presStyleCnt="3">
        <dgm:presLayoutVars>
          <dgm:bulletEnabled val="1"/>
        </dgm:presLayoutVars>
      </dgm:prSet>
      <dgm:spPr/>
      <dgm:t>
        <a:bodyPr/>
        <a:lstStyle/>
        <a:p>
          <a:endParaRPr lang="en-US"/>
        </a:p>
      </dgm:t>
    </dgm:pt>
  </dgm:ptLst>
  <dgm:cxnLst>
    <dgm:cxn modelId="{058DD058-7776-0C45-9902-D69EE848F0B0}" type="presOf" srcId="{CFCA1E8C-8F9C-A744-BFCD-31682C90E12E}" destId="{E8CF89BD-7B88-544F-97AC-623CEF102C87}" srcOrd="1" destOrd="0" presId="urn:microsoft.com/office/officeart/2005/8/layout/process1"/>
    <dgm:cxn modelId="{CC0DC029-6A0E-3843-B90F-AA87C3B7A60D}" type="presOf" srcId="{19401483-8BEB-C64D-B44B-90084C382CC0}" destId="{77041B62-868D-604E-BDE7-D72A8898EF87}" srcOrd="0" destOrd="0" presId="urn:microsoft.com/office/officeart/2005/8/layout/process1"/>
    <dgm:cxn modelId="{3D29DE03-4A83-C14E-97CF-6520583DA18D}" type="presOf" srcId="{AC1F1D1F-AE07-CB47-9073-3FA8EAABF2E5}" destId="{00C18C3B-FCB7-A840-A3B5-C730DCCB81B3}" srcOrd="0" destOrd="0" presId="urn:microsoft.com/office/officeart/2005/8/layout/process1"/>
    <dgm:cxn modelId="{5BC49FE8-ECD4-C44E-AF53-A893C56E8CA2}" srcId="{19401483-8BEB-C64D-B44B-90084C382CC0}" destId="{9BCC5379-1DE7-874B-B7D7-28AAFD16641E}" srcOrd="2" destOrd="0" parTransId="{DD9935E6-B6A7-E04A-AD54-A452D008E3B2}" sibTransId="{F37A100F-6EAB-314E-91C4-67151314F123}"/>
    <dgm:cxn modelId="{3266E8E7-37EE-0B43-9B09-3F52C12A8780}" type="presOf" srcId="{CFCA1E8C-8F9C-A744-BFCD-31682C90E12E}" destId="{30438F66-FE5C-AA49-8795-5FFE86F7DCB1}" srcOrd="0" destOrd="0" presId="urn:microsoft.com/office/officeart/2005/8/layout/process1"/>
    <dgm:cxn modelId="{0EF99BE3-5FCC-8148-BFD8-C41E9DBCEA21}" type="presOf" srcId="{26E9358F-7174-2F43-A7F3-06F629F14198}" destId="{1869BE8E-058B-154C-9129-4D277B5B2E90}" srcOrd="0" destOrd="0" presId="urn:microsoft.com/office/officeart/2005/8/layout/process1"/>
    <dgm:cxn modelId="{777E9E20-6996-E945-983C-B601C8E4ABB7}" srcId="{19401483-8BEB-C64D-B44B-90084C382CC0}" destId="{24103777-6E8C-3E49-939D-8A993237F191}" srcOrd="1" destOrd="0" parTransId="{10F57136-ED0B-6240-8EAC-19B396A5A6A2}" sibTransId="{AC1F1D1F-AE07-CB47-9073-3FA8EAABF2E5}"/>
    <dgm:cxn modelId="{A893477F-F2E5-B44F-A993-93209D6F9704}" type="presOf" srcId="{AC1F1D1F-AE07-CB47-9073-3FA8EAABF2E5}" destId="{3FA58569-1B89-4E42-92E0-ECEE35AD34D5}" srcOrd="1" destOrd="0" presId="urn:microsoft.com/office/officeart/2005/8/layout/process1"/>
    <dgm:cxn modelId="{DA9FD2A5-D483-CC4B-9EE3-CE64712C4D0D}" type="presOf" srcId="{24103777-6E8C-3E49-939D-8A993237F191}" destId="{EC3EE58D-D771-624D-9E5F-033A99AACF5F}" srcOrd="0" destOrd="0" presId="urn:microsoft.com/office/officeart/2005/8/layout/process1"/>
    <dgm:cxn modelId="{DEEC7BDB-E0C1-8545-AD72-BA3D3B63DC92}" srcId="{19401483-8BEB-C64D-B44B-90084C382CC0}" destId="{26E9358F-7174-2F43-A7F3-06F629F14198}" srcOrd="0" destOrd="0" parTransId="{06799F70-33A9-5344-9283-93441E0F6EFD}" sibTransId="{CFCA1E8C-8F9C-A744-BFCD-31682C90E12E}"/>
    <dgm:cxn modelId="{EAAF0A64-360A-B542-B28E-EEF528835A7E}" type="presOf" srcId="{9BCC5379-1DE7-874B-B7D7-28AAFD16641E}" destId="{9579C936-B273-5541-8853-90C440518EF0}" srcOrd="0" destOrd="0" presId="urn:microsoft.com/office/officeart/2005/8/layout/process1"/>
    <dgm:cxn modelId="{E397D6AC-8BFF-A04D-98CD-312BC12F0358}" type="presParOf" srcId="{77041B62-868D-604E-BDE7-D72A8898EF87}" destId="{1869BE8E-058B-154C-9129-4D277B5B2E90}" srcOrd="0" destOrd="0" presId="urn:microsoft.com/office/officeart/2005/8/layout/process1"/>
    <dgm:cxn modelId="{1E18237E-38B9-2F4F-88B0-60F7077646D0}" type="presParOf" srcId="{77041B62-868D-604E-BDE7-D72A8898EF87}" destId="{30438F66-FE5C-AA49-8795-5FFE86F7DCB1}" srcOrd="1" destOrd="0" presId="urn:microsoft.com/office/officeart/2005/8/layout/process1"/>
    <dgm:cxn modelId="{E952D64E-311C-B640-80FE-E1930C617280}" type="presParOf" srcId="{30438F66-FE5C-AA49-8795-5FFE86F7DCB1}" destId="{E8CF89BD-7B88-544F-97AC-623CEF102C87}" srcOrd="0" destOrd="0" presId="urn:microsoft.com/office/officeart/2005/8/layout/process1"/>
    <dgm:cxn modelId="{90689192-76FD-BD4A-9068-398267672EBB}" type="presParOf" srcId="{77041B62-868D-604E-BDE7-D72A8898EF87}" destId="{EC3EE58D-D771-624D-9E5F-033A99AACF5F}" srcOrd="2" destOrd="0" presId="urn:microsoft.com/office/officeart/2005/8/layout/process1"/>
    <dgm:cxn modelId="{8BB6EC58-8A37-A645-A99D-73DF266EDB93}" type="presParOf" srcId="{77041B62-868D-604E-BDE7-D72A8898EF87}" destId="{00C18C3B-FCB7-A840-A3B5-C730DCCB81B3}" srcOrd="3" destOrd="0" presId="urn:microsoft.com/office/officeart/2005/8/layout/process1"/>
    <dgm:cxn modelId="{280F5241-16E0-584B-890D-FC9FB19B7DFE}" type="presParOf" srcId="{00C18C3B-FCB7-A840-A3B5-C730DCCB81B3}" destId="{3FA58569-1B89-4E42-92E0-ECEE35AD34D5}" srcOrd="0" destOrd="0" presId="urn:microsoft.com/office/officeart/2005/8/layout/process1"/>
    <dgm:cxn modelId="{CF22EE91-16A0-674C-A421-C96619D1D1FE}" type="presParOf" srcId="{77041B62-868D-604E-BDE7-D72A8898EF87}" destId="{9579C936-B273-5541-8853-90C440518EF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8E2BAD-0D78-BF4F-A8C9-BFE6DF593E9C}" type="doc">
      <dgm:prSet loTypeId="urn:microsoft.com/office/officeart/2005/8/layout/process1" loCatId="process" qsTypeId="urn:microsoft.com/office/officeart/2005/8/quickstyle/simple4" qsCatId="simple" csTypeId="urn:microsoft.com/office/officeart/2005/8/colors/accent1_2" csCatId="accent1" phldr="1"/>
      <dgm:spPr/>
    </dgm:pt>
    <dgm:pt modelId="{5E07E94E-8948-1245-B5F2-24E2ED865779}">
      <dgm:prSet phldrT="[Text]"/>
      <dgm:spPr/>
      <dgm:t>
        <a:bodyPr/>
        <a:lstStyle/>
        <a:p>
          <a:r>
            <a:rPr lang="en-US" dirty="0"/>
            <a:t>Pancreas</a:t>
          </a:r>
        </a:p>
      </dgm:t>
    </dgm:pt>
    <dgm:pt modelId="{4B66CF61-0C35-4944-A6A9-ABA9E2CE4656}" type="parTrans" cxnId="{40E7741A-F724-9249-B78E-3252C2AE8E3E}">
      <dgm:prSet/>
      <dgm:spPr/>
      <dgm:t>
        <a:bodyPr/>
        <a:lstStyle/>
        <a:p>
          <a:endParaRPr lang="en-US"/>
        </a:p>
      </dgm:t>
    </dgm:pt>
    <dgm:pt modelId="{A0FC4458-33D5-D049-95E3-60002B609643}" type="sibTrans" cxnId="{40E7741A-F724-9249-B78E-3252C2AE8E3E}">
      <dgm:prSet/>
      <dgm:spPr/>
      <dgm:t>
        <a:bodyPr/>
        <a:lstStyle/>
        <a:p>
          <a:endParaRPr lang="en-US"/>
        </a:p>
      </dgm:t>
    </dgm:pt>
    <dgm:pt modelId="{4FBF82FC-74D5-AF4C-931A-AAF16D0C09DB}">
      <dgm:prSet phldrT="[Text]"/>
      <dgm:spPr/>
      <dgm:t>
        <a:bodyPr/>
        <a:lstStyle/>
        <a:p>
          <a:r>
            <a:rPr lang="en-US" dirty="0"/>
            <a:t>Islet Cells Death</a:t>
          </a:r>
        </a:p>
      </dgm:t>
    </dgm:pt>
    <dgm:pt modelId="{AE369001-F24F-BC4E-A050-948EE906116E}" type="parTrans" cxnId="{4D3B722F-1D86-9646-A0EA-9D3E49657C20}">
      <dgm:prSet/>
      <dgm:spPr/>
      <dgm:t>
        <a:bodyPr/>
        <a:lstStyle/>
        <a:p>
          <a:endParaRPr lang="en-US"/>
        </a:p>
      </dgm:t>
    </dgm:pt>
    <dgm:pt modelId="{87474C6F-B2FD-AA4E-8FE6-58A5310F0CCB}" type="sibTrans" cxnId="{4D3B722F-1D86-9646-A0EA-9D3E49657C20}">
      <dgm:prSet/>
      <dgm:spPr/>
      <dgm:t>
        <a:bodyPr/>
        <a:lstStyle/>
        <a:p>
          <a:endParaRPr lang="en-US"/>
        </a:p>
      </dgm:t>
    </dgm:pt>
    <dgm:pt modelId="{DBC2EB67-3FDC-AA45-987C-A406CF2B2EFC}">
      <dgm:prSet phldrT="[Text]"/>
      <dgm:spPr/>
      <dgm:t>
        <a:bodyPr/>
        <a:lstStyle/>
        <a:p>
          <a:r>
            <a:rPr lang="en-US" dirty="0"/>
            <a:t>Blurred Vision, Numbness, Coma</a:t>
          </a:r>
        </a:p>
      </dgm:t>
    </dgm:pt>
    <dgm:pt modelId="{9B1985F2-70E1-2A42-A1D0-DEA09F3EEE04}" type="parTrans" cxnId="{4859F38D-8259-0B4B-A68D-A8E1971A41A2}">
      <dgm:prSet/>
      <dgm:spPr/>
      <dgm:t>
        <a:bodyPr/>
        <a:lstStyle/>
        <a:p>
          <a:endParaRPr lang="en-US"/>
        </a:p>
      </dgm:t>
    </dgm:pt>
    <dgm:pt modelId="{89F5094B-CFA0-6C45-9D69-FF80A508D44F}" type="sibTrans" cxnId="{4859F38D-8259-0B4B-A68D-A8E1971A41A2}">
      <dgm:prSet/>
      <dgm:spPr/>
      <dgm:t>
        <a:bodyPr/>
        <a:lstStyle/>
        <a:p>
          <a:endParaRPr lang="en-US"/>
        </a:p>
      </dgm:t>
    </dgm:pt>
    <dgm:pt modelId="{814CE1F3-2516-E342-90D0-954C0BE3D609}" type="pres">
      <dgm:prSet presAssocID="{FA8E2BAD-0D78-BF4F-A8C9-BFE6DF593E9C}" presName="Name0" presStyleCnt="0">
        <dgm:presLayoutVars>
          <dgm:dir/>
          <dgm:resizeHandles val="exact"/>
        </dgm:presLayoutVars>
      </dgm:prSet>
      <dgm:spPr/>
    </dgm:pt>
    <dgm:pt modelId="{1859DAA6-B0AE-4941-94C5-D7698FE0FC2C}" type="pres">
      <dgm:prSet presAssocID="{5E07E94E-8948-1245-B5F2-24E2ED865779}" presName="node" presStyleLbl="node1" presStyleIdx="0" presStyleCnt="3">
        <dgm:presLayoutVars>
          <dgm:bulletEnabled val="1"/>
        </dgm:presLayoutVars>
      </dgm:prSet>
      <dgm:spPr/>
      <dgm:t>
        <a:bodyPr/>
        <a:lstStyle/>
        <a:p>
          <a:endParaRPr lang="en-US"/>
        </a:p>
      </dgm:t>
    </dgm:pt>
    <dgm:pt modelId="{98A3C184-283D-B14B-BDEF-176B8B7D91DD}" type="pres">
      <dgm:prSet presAssocID="{A0FC4458-33D5-D049-95E3-60002B609643}" presName="sibTrans" presStyleLbl="sibTrans2D1" presStyleIdx="0" presStyleCnt="2"/>
      <dgm:spPr/>
      <dgm:t>
        <a:bodyPr/>
        <a:lstStyle/>
        <a:p>
          <a:endParaRPr lang="en-US"/>
        </a:p>
      </dgm:t>
    </dgm:pt>
    <dgm:pt modelId="{31F19B0B-7B4C-E942-A295-1DEB73B66E45}" type="pres">
      <dgm:prSet presAssocID="{A0FC4458-33D5-D049-95E3-60002B609643}" presName="connectorText" presStyleLbl="sibTrans2D1" presStyleIdx="0" presStyleCnt="2"/>
      <dgm:spPr/>
      <dgm:t>
        <a:bodyPr/>
        <a:lstStyle/>
        <a:p>
          <a:endParaRPr lang="en-US"/>
        </a:p>
      </dgm:t>
    </dgm:pt>
    <dgm:pt modelId="{94586808-D706-F14B-9AB9-0AD0AEFAFA2A}" type="pres">
      <dgm:prSet presAssocID="{4FBF82FC-74D5-AF4C-931A-AAF16D0C09DB}" presName="node" presStyleLbl="node1" presStyleIdx="1" presStyleCnt="3">
        <dgm:presLayoutVars>
          <dgm:bulletEnabled val="1"/>
        </dgm:presLayoutVars>
      </dgm:prSet>
      <dgm:spPr/>
      <dgm:t>
        <a:bodyPr/>
        <a:lstStyle/>
        <a:p>
          <a:endParaRPr lang="en-US"/>
        </a:p>
      </dgm:t>
    </dgm:pt>
    <dgm:pt modelId="{CCA765B6-6DB3-2641-BC1D-AAA282F7E7AD}" type="pres">
      <dgm:prSet presAssocID="{87474C6F-B2FD-AA4E-8FE6-58A5310F0CCB}" presName="sibTrans" presStyleLbl="sibTrans2D1" presStyleIdx="1" presStyleCnt="2"/>
      <dgm:spPr/>
      <dgm:t>
        <a:bodyPr/>
        <a:lstStyle/>
        <a:p>
          <a:endParaRPr lang="en-US"/>
        </a:p>
      </dgm:t>
    </dgm:pt>
    <dgm:pt modelId="{BC11229C-A749-3141-90EB-05B12F0520E9}" type="pres">
      <dgm:prSet presAssocID="{87474C6F-B2FD-AA4E-8FE6-58A5310F0CCB}" presName="connectorText" presStyleLbl="sibTrans2D1" presStyleIdx="1" presStyleCnt="2"/>
      <dgm:spPr/>
      <dgm:t>
        <a:bodyPr/>
        <a:lstStyle/>
        <a:p>
          <a:endParaRPr lang="en-US"/>
        </a:p>
      </dgm:t>
    </dgm:pt>
    <dgm:pt modelId="{71316B2F-7485-3A46-8060-AE1BA06B3F06}" type="pres">
      <dgm:prSet presAssocID="{DBC2EB67-3FDC-AA45-987C-A406CF2B2EFC}" presName="node" presStyleLbl="node1" presStyleIdx="2" presStyleCnt="3">
        <dgm:presLayoutVars>
          <dgm:bulletEnabled val="1"/>
        </dgm:presLayoutVars>
      </dgm:prSet>
      <dgm:spPr/>
      <dgm:t>
        <a:bodyPr/>
        <a:lstStyle/>
        <a:p>
          <a:endParaRPr lang="en-US"/>
        </a:p>
      </dgm:t>
    </dgm:pt>
  </dgm:ptLst>
  <dgm:cxnLst>
    <dgm:cxn modelId="{EC43C24F-0D98-C940-89AF-F1093A9E3533}" type="presOf" srcId="{5E07E94E-8948-1245-B5F2-24E2ED865779}" destId="{1859DAA6-B0AE-4941-94C5-D7698FE0FC2C}" srcOrd="0" destOrd="0" presId="urn:microsoft.com/office/officeart/2005/8/layout/process1"/>
    <dgm:cxn modelId="{E23B3E48-7C64-EF4C-9DA5-F9D06349D65B}" type="presOf" srcId="{A0FC4458-33D5-D049-95E3-60002B609643}" destId="{98A3C184-283D-B14B-BDEF-176B8B7D91DD}" srcOrd="0" destOrd="0" presId="urn:microsoft.com/office/officeart/2005/8/layout/process1"/>
    <dgm:cxn modelId="{89A2A43C-1350-414C-9D6B-3B29D7C407B5}" type="presOf" srcId="{A0FC4458-33D5-D049-95E3-60002B609643}" destId="{31F19B0B-7B4C-E942-A295-1DEB73B66E45}" srcOrd="1" destOrd="0" presId="urn:microsoft.com/office/officeart/2005/8/layout/process1"/>
    <dgm:cxn modelId="{D738E4A2-C980-A644-AB1E-D1047E78F9BE}" type="presOf" srcId="{FA8E2BAD-0D78-BF4F-A8C9-BFE6DF593E9C}" destId="{814CE1F3-2516-E342-90D0-954C0BE3D609}" srcOrd="0" destOrd="0" presId="urn:microsoft.com/office/officeart/2005/8/layout/process1"/>
    <dgm:cxn modelId="{D02F2393-3E5B-0948-942B-989599C54A37}" type="presOf" srcId="{87474C6F-B2FD-AA4E-8FE6-58A5310F0CCB}" destId="{BC11229C-A749-3141-90EB-05B12F0520E9}" srcOrd="1" destOrd="0" presId="urn:microsoft.com/office/officeart/2005/8/layout/process1"/>
    <dgm:cxn modelId="{31A93592-2D37-C549-8E51-36FD68BE6ABD}" type="presOf" srcId="{4FBF82FC-74D5-AF4C-931A-AAF16D0C09DB}" destId="{94586808-D706-F14B-9AB9-0AD0AEFAFA2A}" srcOrd="0" destOrd="0" presId="urn:microsoft.com/office/officeart/2005/8/layout/process1"/>
    <dgm:cxn modelId="{CEC9C542-BF07-334F-B6FC-D5F2799783F2}" type="presOf" srcId="{DBC2EB67-3FDC-AA45-987C-A406CF2B2EFC}" destId="{71316B2F-7485-3A46-8060-AE1BA06B3F06}" srcOrd="0" destOrd="0" presId="urn:microsoft.com/office/officeart/2005/8/layout/process1"/>
    <dgm:cxn modelId="{40E7741A-F724-9249-B78E-3252C2AE8E3E}" srcId="{FA8E2BAD-0D78-BF4F-A8C9-BFE6DF593E9C}" destId="{5E07E94E-8948-1245-B5F2-24E2ED865779}" srcOrd="0" destOrd="0" parTransId="{4B66CF61-0C35-4944-A6A9-ABA9E2CE4656}" sibTransId="{A0FC4458-33D5-D049-95E3-60002B609643}"/>
    <dgm:cxn modelId="{2B598A53-3FF3-5D4E-8C74-B3657427F0FC}" type="presOf" srcId="{87474C6F-B2FD-AA4E-8FE6-58A5310F0CCB}" destId="{CCA765B6-6DB3-2641-BC1D-AAA282F7E7AD}" srcOrd="0" destOrd="0" presId="urn:microsoft.com/office/officeart/2005/8/layout/process1"/>
    <dgm:cxn modelId="{4859F38D-8259-0B4B-A68D-A8E1971A41A2}" srcId="{FA8E2BAD-0D78-BF4F-A8C9-BFE6DF593E9C}" destId="{DBC2EB67-3FDC-AA45-987C-A406CF2B2EFC}" srcOrd="2" destOrd="0" parTransId="{9B1985F2-70E1-2A42-A1D0-DEA09F3EEE04}" sibTransId="{89F5094B-CFA0-6C45-9D69-FF80A508D44F}"/>
    <dgm:cxn modelId="{4D3B722F-1D86-9646-A0EA-9D3E49657C20}" srcId="{FA8E2BAD-0D78-BF4F-A8C9-BFE6DF593E9C}" destId="{4FBF82FC-74D5-AF4C-931A-AAF16D0C09DB}" srcOrd="1" destOrd="0" parTransId="{AE369001-F24F-BC4E-A050-948EE906116E}" sibTransId="{87474C6F-B2FD-AA4E-8FE6-58A5310F0CCB}"/>
    <dgm:cxn modelId="{DBA2DC16-DCEC-7E4B-8B0B-F1ECCE18CB8C}" type="presParOf" srcId="{814CE1F3-2516-E342-90D0-954C0BE3D609}" destId="{1859DAA6-B0AE-4941-94C5-D7698FE0FC2C}" srcOrd="0" destOrd="0" presId="urn:microsoft.com/office/officeart/2005/8/layout/process1"/>
    <dgm:cxn modelId="{FD8C5B06-D7F3-4141-BC40-8FC5BEB61103}" type="presParOf" srcId="{814CE1F3-2516-E342-90D0-954C0BE3D609}" destId="{98A3C184-283D-B14B-BDEF-176B8B7D91DD}" srcOrd="1" destOrd="0" presId="urn:microsoft.com/office/officeart/2005/8/layout/process1"/>
    <dgm:cxn modelId="{FF48D6A3-F2E5-9B49-8A0C-7EC9A4D46E83}" type="presParOf" srcId="{98A3C184-283D-B14B-BDEF-176B8B7D91DD}" destId="{31F19B0B-7B4C-E942-A295-1DEB73B66E45}" srcOrd="0" destOrd="0" presId="urn:microsoft.com/office/officeart/2005/8/layout/process1"/>
    <dgm:cxn modelId="{E933BF9D-7C5C-D546-B5D9-A6EAC4FEE153}" type="presParOf" srcId="{814CE1F3-2516-E342-90D0-954C0BE3D609}" destId="{94586808-D706-F14B-9AB9-0AD0AEFAFA2A}" srcOrd="2" destOrd="0" presId="urn:microsoft.com/office/officeart/2005/8/layout/process1"/>
    <dgm:cxn modelId="{A5679C6A-C29B-4140-89AB-9BDC3E8E8297}" type="presParOf" srcId="{814CE1F3-2516-E342-90D0-954C0BE3D609}" destId="{CCA765B6-6DB3-2641-BC1D-AAA282F7E7AD}" srcOrd="3" destOrd="0" presId="urn:microsoft.com/office/officeart/2005/8/layout/process1"/>
    <dgm:cxn modelId="{99A935A1-9175-5444-9CC8-2BBEAC66EC72}" type="presParOf" srcId="{CCA765B6-6DB3-2641-BC1D-AAA282F7E7AD}" destId="{BC11229C-A749-3141-90EB-05B12F0520E9}" srcOrd="0" destOrd="0" presId="urn:microsoft.com/office/officeart/2005/8/layout/process1"/>
    <dgm:cxn modelId="{4E71C2D9-332F-EE41-B362-7AF0F2FA80FF}" type="presParOf" srcId="{814CE1F3-2516-E342-90D0-954C0BE3D609}" destId="{71316B2F-7485-3A46-8060-AE1BA06B3F06}" srcOrd="4"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0438D73-1DBA-EF49-9017-E76F1C864E1A}" type="doc">
      <dgm:prSet loTypeId="urn:microsoft.com/office/officeart/2005/8/layout/process1" loCatId="process" qsTypeId="urn:microsoft.com/office/officeart/2005/8/quickstyle/simple4" qsCatId="simple" csTypeId="urn:microsoft.com/office/officeart/2005/8/colors/accent1_2" csCatId="accent1" phldr="1"/>
      <dgm:spPr/>
    </dgm:pt>
    <dgm:pt modelId="{344B92A8-2BF2-6145-97AE-CE10F3281B41}">
      <dgm:prSet phldrT="[Text]"/>
      <dgm:spPr/>
      <dgm:t>
        <a:bodyPr/>
        <a:lstStyle/>
        <a:p>
          <a:r>
            <a:rPr lang="en-US" dirty="0"/>
            <a:t>Femur	</a:t>
          </a:r>
        </a:p>
      </dgm:t>
    </dgm:pt>
    <dgm:pt modelId="{7449058F-3365-984C-845A-AF96C38311B6}" type="parTrans" cxnId="{60A75D1D-BB68-2B41-9E55-1DECEF370215}">
      <dgm:prSet/>
      <dgm:spPr/>
      <dgm:t>
        <a:bodyPr/>
        <a:lstStyle/>
        <a:p>
          <a:endParaRPr lang="en-US"/>
        </a:p>
      </dgm:t>
    </dgm:pt>
    <dgm:pt modelId="{1822A4A2-7EAB-994F-851A-3A7CB2217279}" type="sibTrans" cxnId="{60A75D1D-BB68-2B41-9E55-1DECEF370215}">
      <dgm:prSet/>
      <dgm:spPr/>
      <dgm:t>
        <a:bodyPr/>
        <a:lstStyle/>
        <a:p>
          <a:endParaRPr lang="en-US"/>
        </a:p>
      </dgm:t>
    </dgm:pt>
    <dgm:pt modelId="{FACAFDE8-8861-214B-8051-6811B43021B5}">
      <dgm:prSet phldrT="[Text]"/>
      <dgm:spPr/>
      <dgm:t>
        <a:bodyPr/>
        <a:lstStyle/>
        <a:p>
          <a:r>
            <a:rPr lang="en-US" dirty="0"/>
            <a:t>Fracture</a:t>
          </a:r>
        </a:p>
      </dgm:t>
    </dgm:pt>
    <dgm:pt modelId="{B939262F-C4F4-2743-A826-F67AB50BF1A1}" type="parTrans" cxnId="{C0A88AD3-1EA8-AA4A-9A65-26DF2E270C3C}">
      <dgm:prSet/>
      <dgm:spPr/>
      <dgm:t>
        <a:bodyPr/>
        <a:lstStyle/>
        <a:p>
          <a:endParaRPr lang="en-US"/>
        </a:p>
      </dgm:t>
    </dgm:pt>
    <dgm:pt modelId="{20798F86-69BB-5043-AC01-46C7E3169E2D}" type="sibTrans" cxnId="{C0A88AD3-1EA8-AA4A-9A65-26DF2E270C3C}">
      <dgm:prSet/>
      <dgm:spPr/>
      <dgm:t>
        <a:bodyPr/>
        <a:lstStyle/>
        <a:p>
          <a:endParaRPr lang="en-US"/>
        </a:p>
      </dgm:t>
    </dgm:pt>
    <dgm:pt modelId="{ACCD7620-AEAA-6B46-BF58-D40980000691}">
      <dgm:prSet phldrT="[Text]"/>
      <dgm:spPr/>
      <dgm:t>
        <a:bodyPr/>
        <a:lstStyle/>
        <a:p>
          <a:r>
            <a:rPr lang="en-US" dirty="0"/>
            <a:t>Screaming, Bleeding, Deformity</a:t>
          </a:r>
        </a:p>
      </dgm:t>
    </dgm:pt>
    <dgm:pt modelId="{33617692-8E90-6644-B193-1B0866AA2377}" type="parTrans" cxnId="{0A961341-A50E-8A40-B85C-785FEEF42289}">
      <dgm:prSet/>
      <dgm:spPr/>
      <dgm:t>
        <a:bodyPr/>
        <a:lstStyle/>
        <a:p>
          <a:endParaRPr lang="en-US"/>
        </a:p>
      </dgm:t>
    </dgm:pt>
    <dgm:pt modelId="{50DCAC82-C046-4045-97C2-AF9A78264FE8}" type="sibTrans" cxnId="{0A961341-A50E-8A40-B85C-785FEEF42289}">
      <dgm:prSet/>
      <dgm:spPr/>
      <dgm:t>
        <a:bodyPr/>
        <a:lstStyle/>
        <a:p>
          <a:endParaRPr lang="en-US"/>
        </a:p>
      </dgm:t>
    </dgm:pt>
    <dgm:pt modelId="{A0222D31-08DF-A94E-8A63-AEA29F228E73}" type="pres">
      <dgm:prSet presAssocID="{50438D73-1DBA-EF49-9017-E76F1C864E1A}" presName="Name0" presStyleCnt="0">
        <dgm:presLayoutVars>
          <dgm:dir/>
          <dgm:resizeHandles val="exact"/>
        </dgm:presLayoutVars>
      </dgm:prSet>
      <dgm:spPr/>
    </dgm:pt>
    <dgm:pt modelId="{9C70BB6F-3CA9-8742-B5ED-F9B011C9270A}" type="pres">
      <dgm:prSet presAssocID="{344B92A8-2BF2-6145-97AE-CE10F3281B41}" presName="node" presStyleLbl="node1" presStyleIdx="0" presStyleCnt="3">
        <dgm:presLayoutVars>
          <dgm:bulletEnabled val="1"/>
        </dgm:presLayoutVars>
      </dgm:prSet>
      <dgm:spPr/>
      <dgm:t>
        <a:bodyPr/>
        <a:lstStyle/>
        <a:p>
          <a:endParaRPr lang="en-US"/>
        </a:p>
      </dgm:t>
    </dgm:pt>
    <dgm:pt modelId="{37FF80F3-68BF-3740-8EE0-B03248989C25}" type="pres">
      <dgm:prSet presAssocID="{1822A4A2-7EAB-994F-851A-3A7CB2217279}" presName="sibTrans" presStyleLbl="sibTrans2D1" presStyleIdx="0" presStyleCnt="2"/>
      <dgm:spPr/>
      <dgm:t>
        <a:bodyPr/>
        <a:lstStyle/>
        <a:p>
          <a:endParaRPr lang="en-US"/>
        </a:p>
      </dgm:t>
    </dgm:pt>
    <dgm:pt modelId="{33D6C48A-FE48-CA41-B292-768CB71E63FE}" type="pres">
      <dgm:prSet presAssocID="{1822A4A2-7EAB-994F-851A-3A7CB2217279}" presName="connectorText" presStyleLbl="sibTrans2D1" presStyleIdx="0" presStyleCnt="2"/>
      <dgm:spPr/>
      <dgm:t>
        <a:bodyPr/>
        <a:lstStyle/>
        <a:p>
          <a:endParaRPr lang="en-US"/>
        </a:p>
      </dgm:t>
    </dgm:pt>
    <dgm:pt modelId="{B1755B05-C332-C24B-B5CA-9AC0DDB4155E}" type="pres">
      <dgm:prSet presAssocID="{FACAFDE8-8861-214B-8051-6811B43021B5}" presName="node" presStyleLbl="node1" presStyleIdx="1" presStyleCnt="3">
        <dgm:presLayoutVars>
          <dgm:bulletEnabled val="1"/>
        </dgm:presLayoutVars>
      </dgm:prSet>
      <dgm:spPr/>
      <dgm:t>
        <a:bodyPr/>
        <a:lstStyle/>
        <a:p>
          <a:endParaRPr lang="en-US"/>
        </a:p>
      </dgm:t>
    </dgm:pt>
    <dgm:pt modelId="{0188C5FC-A0E3-2F4F-9569-1DF2E1A1AACF}" type="pres">
      <dgm:prSet presAssocID="{20798F86-69BB-5043-AC01-46C7E3169E2D}" presName="sibTrans" presStyleLbl="sibTrans2D1" presStyleIdx="1" presStyleCnt="2"/>
      <dgm:spPr/>
      <dgm:t>
        <a:bodyPr/>
        <a:lstStyle/>
        <a:p>
          <a:endParaRPr lang="en-US"/>
        </a:p>
      </dgm:t>
    </dgm:pt>
    <dgm:pt modelId="{7188F6DE-D4CE-8C47-9DD3-C1D00D2BBE28}" type="pres">
      <dgm:prSet presAssocID="{20798F86-69BB-5043-AC01-46C7E3169E2D}" presName="connectorText" presStyleLbl="sibTrans2D1" presStyleIdx="1" presStyleCnt="2"/>
      <dgm:spPr/>
      <dgm:t>
        <a:bodyPr/>
        <a:lstStyle/>
        <a:p>
          <a:endParaRPr lang="en-US"/>
        </a:p>
      </dgm:t>
    </dgm:pt>
    <dgm:pt modelId="{E64AB1A2-3AD8-3046-8DFD-7923A9AA63CD}" type="pres">
      <dgm:prSet presAssocID="{ACCD7620-AEAA-6B46-BF58-D40980000691}" presName="node" presStyleLbl="node1" presStyleIdx="2" presStyleCnt="3">
        <dgm:presLayoutVars>
          <dgm:bulletEnabled val="1"/>
        </dgm:presLayoutVars>
      </dgm:prSet>
      <dgm:spPr/>
      <dgm:t>
        <a:bodyPr/>
        <a:lstStyle/>
        <a:p>
          <a:endParaRPr lang="en-US"/>
        </a:p>
      </dgm:t>
    </dgm:pt>
  </dgm:ptLst>
  <dgm:cxnLst>
    <dgm:cxn modelId="{97FD12AA-FF57-B943-84EA-78FA124AD5C5}" type="presOf" srcId="{344B92A8-2BF2-6145-97AE-CE10F3281B41}" destId="{9C70BB6F-3CA9-8742-B5ED-F9B011C9270A}" srcOrd="0" destOrd="0" presId="urn:microsoft.com/office/officeart/2005/8/layout/process1"/>
    <dgm:cxn modelId="{003F6F53-486B-694F-B54C-B41A6F7E4002}" type="presOf" srcId="{20798F86-69BB-5043-AC01-46C7E3169E2D}" destId="{7188F6DE-D4CE-8C47-9DD3-C1D00D2BBE28}" srcOrd="1" destOrd="0" presId="urn:microsoft.com/office/officeart/2005/8/layout/process1"/>
    <dgm:cxn modelId="{FDF3F561-0B4A-0744-AFE8-211E4DB22DCA}" type="presOf" srcId="{1822A4A2-7EAB-994F-851A-3A7CB2217279}" destId="{37FF80F3-68BF-3740-8EE0-B03248989C25}" srcOrd="0" destOrd="0" presId="urn:microsoft.com/office/officeart/2005/8/layout/process1"/>
    <dgm:cxn modelId="{082EC20B-8607-104C-B862-3877F55D4B82}" type="presOf" srcId="{ACCD7620-AEAA-6B46-BF58-D40980000691}" destId="{E64AB1A2-3AD8-3046-8DFD-7923A9AA63CD}" srcOrd="0" destOrd="0" presId="urn:microsoft.com/office/officeart/2005/8/layout/process1"/>
    <dgm:cxn modelId="{60A75D1D-BB68-2B41-9E55-1DECEF370215}" srcId="{50438D73-1DBA-EF49-9017-E76F1C864E1A}" destId="{344B92A8-2BF2-6145-97AE-CE10F3281B41}" srcOrd="0" destOrd="0" parTransId="{7449058F-3365-984C-845A-AF96C38311B6}" sibTransId="{1822A4A2-7EAB-994F-851A-3A7CB2217279}"/>
    <dgm:cxn modelId="{0A961341-A50E-8A40-B85C-785FEEF42289}" srcId="{50438D73-1DBA-EF49-9017-E76F1C864E1A}" destId="{ACCD7620-AEAA-6B46-BF58-D40980000691}" srcOrd="2" destOrd="0" parTransId="{33617692-8E90-6644-B193-1B0866AA2377}" sibTransId="{50DCAC82-C046-4045-97C2-AF9A78264FE8}"/>
    <dgm:cxn modelId="{80003B5F-EB20-3141-B6D0-7E6935EA7856}" type="presOf" srcId="{50438D73-1DBA-EF49-9017-E76F1C864E1A}" destId="{A0222D31-08DF-A94E-8A63-AEA29F228E73}" srcOrd="0" destOrd="0" presId="urn:microsoft.com/office/officeart/2005/8/layout/process1"/>
    <dgm:cxn modelId="{6BFDD33B-FD03-DD4A-B3D3-8BAE6BE0BCDF}" type="presOf" srcId="{20798F86-69BB-5043-AC01-46C7E3169E2D}" destId="{0188C5FC-A0E3-2F4F-9569-1DF2E1A1AACF}" srcOrd="0" destOrd="0" presId="urn:microsoft.com/office/officeart/2005/8/layout/process1"/>
    <dgm:cxn modelId="{BF998432-33D5-8A44-9F77-898D74617D6C}" type="presOf" srcId="{1822A4A2-7EAB-994F-851A-3A7CB2217279}" destId="{33D6C48A-FE48-CA41-B292-768CB71E63FE}" srcOrd="1" destOrd="0" presId="urn:microsoft.com/office/officeart/2005/8/layout/process1"/>
    <dgm:cxn modelId="{EB44EBD8-F49A-494C-8018-88AD5717D7D7}" type="presOf" srcId="{FACAFDE8-8861-214B-8051-6811B43021B5}" destId="{B1755B05-C332-C24B-B5CA-9AC0DDB4155E}" srcOrd="0" destOrd="0" presId="urn:microsoft.com/office/officeart/2005/8/layout/process1"/>
    <dgm:cxn modelId="{C0A88AD3-1EA8-AA4A-9A65-26DF2E270C3C}" srcId="{50438D73-1DBA-EF49-9017-E76F1C864E1A}" destId="{FACAFDE8-8861-214B-8051-6811B43021B5}" srcOrd="1" destOrd="0" parTransId="{B939262F-C4F4-2743-A826-F67AB50BF1A1}" sibTransId="{20798F86-69BB-5043-AC01-46C7E3169E2D}"/>
    <dgm:cxn modelId="{47856AE2-E4BE-054E-BF42-B0A01A4C1F26}" type="presParOf" srcId="{A0222D31-08DF-A94E-8A63-AEA29F228E73}" destId="{9C70BB6F-3CA9-8742-B5ED-F9B011C9270A}" srcOrd="0" destOrd="0" presId="urn:microsoft.com/office/officeart/2005/8/layout/process1"/>
    <dgm:cxn modelId="{99F97F92-8835-D248-A96E-6E6994EAAA27}" type="presParOf" srcId="{A0222D31-08DF-A94E-8A63-AEA29F228E73}" destId="{37FF80F3-68BF-3740-8EE0-B03248989C25}" srcOrd="1" destOrd="0" presId="urn:microsoft.com/office/officeart/2005/8/layout/process1"/>
    <dgm:cxn modelId="{A1DDFF23-C704-8843-A7A8-81A411E3F0E0}" type="presParOf" srcId="{37FF80F3-68BF-3740-8EE0-B03248989C25}" destId="{33D6C48A-FE48-CA41-B292-768CB71E63FE}" srcOrd="0" destOrd="0" presId="urn:microsoft.com/office/officeart/2005/8/layout/process1"/>
    <dgm:cxn modelId="{BC396E18-B3FB-484F-AE54-8819E3B91EC6}" type="presParOf" srcId="{A0222D31-08DF-A94E-8A63-AEA29F228E73}" destId="{B1755B05-C332-C24B-B5CA-9AC0DDB4155E}" srcOrd="2" destOrd="0" presId="urn:microsoft.com/office/officeart/2005/8/layout/process1"/>
    <dgm:cxn modelId="{7D652866-6ED7-8348-99CE-7E02D2E7F50C}" type="presParOf" srcId="{A0222D31-08DF-A94E-8A63-AEA29F228E73}" destId="{0188C5FC-A0E3-2F4F-9569-1DF2E1A1AACF}" srcOrd="3" destOrd="0" presId="urn:microsoft.com/office/officeart/2005/8/layout/process1"/>
    <dgm:cxn modelId="{F6BA8A8F-690E-3D49-89AA-DAF852FEEBBF}" type="presParOf" srcId="{0188C5FC-A0E3-2F4F-9569-1DF2E1A1AACF}" destId="{7188F6DE-D4CE-8C47-9DD3-C1D00D2BBE28}" srcOrd="0" destOrd="0" presId="urn:microsoft.com/office/officeart/2005/8/layout/process1"/>
    <dgm:cxn modelId="{D7D2ADA3-2E2F-4240-BBD7-593E7B7F9E46}" type="presParOf" srcId="{A0222D31-08DF-A94E-8A63-AEA29F228E73}" destId="{E64AB1A2-3AD8-3046-8DFD-7923A9AA63CD}" srcOrd="4"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CDB050-66D6-2C41-A629-F3DBF9B52561}" type="doc">
      <dgm:prSet loTypeId="urn:microsoft.com/office/officeart/2005/8/layout/process1" loCatId="process" qsTypeId="urn:microsoft.com/office/officeart/2005/8/quickstyle/simple4" qsCatId="simple" csTypeId="urn:microsoft.com/office/officeart/2005/8/colors/accent1_2" csCatId="accent1" phldr="1"/>
      <dgm:spPr/>
    </dgm:pt>
    <dgm:pt modelId="{525F399D-9E24-D943-B5E0-D8E150027C70}">
      <dgm:prSet phldrT="[Text]"/>
      <dgm:spPr/>
      <dgm:t>
        <a:bodyPr/>
        <a:lstStyle/>
        <a:p>
          <a:r>
            <a:rPr lang="en-US" dirty="0"/>
            <a:t>?</a:t>
          </a:r>
        </a:p>
      </dgm:t>
    </dgm:pt>
    <dgm:pt modelId="{D91F339F-E008-914A-82A1-DFAA422A1676}" type="parTrans" cxnId="{F0402928-40EA-E444-8031-BA09DE8C2490}">
      <dgm:prSet/>
      <dgm:spPr/>
      <dgm:t>
        <a:bodyPr/>
        <a:lstStyle/>
        <a:p>
          <a:endParaRPr lang="en-US"/>
        </a:p>
      </dgm:t>
    </dgm:pt>
    <dgm:pt modelId="{613FD15B-A54F-0340-9064-3BF071F6BDED}" type="sibTrans" cxnId="{F0402928-40EA-E444-8031-BA09DE8C2490}">
      <dgm:prSet/>
      <dgm:spPr/>
      <dgm:t>
        <a:bodyPr/>
        <a:lstStyle/>
        <a:p>
          <a:endParaRPr lang="en-US"/>
        </a:p>
      </dgm:t>
    </dgm:pt>
    <dgm:pt modelId="{4B6F14BE-BD0C-DD4C-8247-72769381FD7E}">
      <dgm:prSet phldrT="[Text]"/>
      <dgm:spPr/>
      <dgm:t>
        <a:bodyPr/>
        <a:lstStyle/>
        <a:p>
          <a:r>
            <a:rPr lang="en-US" dirty="0"/>
            <a:t>Badness</a:t>
          </a:r>
        </a:p>
      </dgm:t>
    </dgm:pt>
    <dgm:pt modelId="{B2F3757F-4548-E147-BC75-2DDE003ADAA5}" type="parTrans" cxnId="{C367777F-3312-104F-A94B-41477BBC31E6}">
      <dgm:prSet/>
      <dgm:spPr/>
      <dgm:t>
        <a:bodyPr/>
        <a:lstStyle/>
        <a:p>
          <a:endParaRPr lang="en-US"/>
        </a:p>
      </dgm:t>
    </dgm:pt>
    <dgm:pt modelId="{E266540D-D348-BF4F-AA49-2CADE8FF3734}" type="sibTrans" cxnId="{C367777F-3312-104F-A94B-41477BBC31E6}">
      <dgm:prSet/>
      <dgm:spPr/>
      <dgm:t>
        <a:bodyPr/>
        <a:lstStyle/>
        <a:p>
          <a:endParaRPr lang="en-US"/>
        </a:p>
      </dgm:t>
    </dgm:pt>
    <dgm:pt modelId="{C0434557-A356-234D-88C2-31519B81AA27}">
      <dgm:prSet phldrT="[Text]"/>
      <dgm:spPr/>
      <dgm:t>
        <a:bodyPr/>
        <a:lstStyle/>
        <a:p>
          <a:r>
            <a:rPr lang="en-US" dirty="0"/>
            <a:t>See “Behaviors”</a:t>
          </a:r>
        </a:p>
      </dgm:t>
    </dgm:pt>
    <dgm:pt modelId="{0622DC27-BB4A-CE47-B1A7-20382DADB201}" type="parTrans" cxnId="{6A72736F-C978-4B4C-A098-A2FDE95DA6CF}">
      <dgm:prSet/>
      <dgm:spPr/>
      <dgm:t>
        <a:bodyPr/>
        <a:lstStyle/>
        <a:p>
          <a:endParaRPr lang="en-US"/>
        </a:p>
      </dgm:t>
    </dgm:pt>
    <dgm:pt modelId="{C51A326E-F534-CE41-9680-E0C7CED37672}" type="sibTrans" cxnId="{6A72736F-C978-4B4C-A098-A2FDE95DA6CF}">
      <dgm:prSet/>
      <dgm:spPr/>
      <dgm:t>
        <a:bodyPr/>
        <a:lstStyle/>
        <a:p>
          <a:endParaRPr lang="en-US"/>
        </a:p>
      </dgm:t>
    </dgm:pt>
    <dgm:pt modelId="{EB0F5FF2-ACBB-C54E-A1AE-3CF524AAC7B1}" type="pres">
      <dgm:prSet presAssocID="{72CDB050-66D6-2C41-A629-F3DBF9B52561}" presName="Name0" presStyleCnt="0">
        <dgm:presLayoutVars>
          <dgm:dir/>
          <dgm:resizeHandles val="exact"/>
        </dgm:presLayoutVars>
      </dgm:prSet>
      <dgm:spPr/>
    </dgm:pt>
    <dgm:pt modelId="{2BEC8BB5-DC99-8949-B2F9-9D00B4E94326}" type="pres">
      <dgm:prSet presAssocID="{525F399D-9E24-D943-B5E0-D8E150027C70}" presName="node" presStyleLbl="node1" presStyleIdx="0" presStyleCnt="3">
        <dgm:presLayoutVars>
          <dgm:bulletEnabled val="1"/>
        </dgm:presLayoutVars>
      </dgm:prSet>
      <dgm:spPr/>
      <dgm:t>
        <a:bodyPr/>
        <a:lstStyle/>
        <a:p>
          <a:endParaRPr lang="en-US"/>
        </a:p>
      </dgm:t>
    </dgm:pt>
    <dgm:pt modelId="{92DB6B78-4008-494E-A842-7B5F013F7D59}" type="pres">
      <dgm:prSet presAssocID="{613FD15B-A54F-0340-9064-3BF071F6BDED}" presName="sibTrans" presStyleLbl="sibTrans2D1" presStyleIdx="0" presStyleCnt="2"/>
      <dgm:spPr/>
      <dgm:t>
        <a:bodyPr/>
        <a:lstStyle/>
        <a:p>
          <a:endParaRPr lang="en-US"/>
        </a:p>
      </dgm:t>
    </dgm:pt>
    <dgm:pt modelId="{5BC4C4C1-7AF7-7543-A809-FDFFB012E865}" type="pres">
      <dgm:prSet presAssocID="{613FD15B-A54F-0340-9064-3BF071F6BDED}" presName="connectorText" presStyleLbl="sibTrans2D1" presStyleIdx="0" presStyleCnt="2"/>
      <dgm:spPr/>
      <dgm:t>
        <a:bodyPr/>
        <a:lstStyle/>
        <a:p>
          <a:endParaRPr lang="en-US"/>
        </a:p>
      </dgm:t>
    </dgm:pt>
    <dgm:pt modelId="{F332F2ED-B2B5-DE4C-A140-330760573107}" type="pres">
      <dgm:prSet presAssocID="{4B6F14BE-BD0C-DD4C-8247-72769381FD7E}" presName="node" presStyleLbl="node1" presStyleIdx="1" presStyleCnt="3">
        <dgm:presLayoutVars>
          <dgm:bulletEnabled val="1"/>
        </dgm:presLayoutVars>
      </dgm:prSet>
      <dgm:spPr/>
      <dgm:t>
        <a:bodyPr/>
        <a:lstStyle/>
        <a:p>
          <a:endParaRPr lang="en-US"/>
        </a:p>
      </dgm:t>
    </dgm:pt>
    <dgm:pt modelId="{5B5DF7B2-E173-ED40-9B67-37643850FA34}" type="pres">
      <dgm:prSet presAssocID="{E266540D-D348-BF4F-AA49-2CADE8FF3734}" presName="sibTrans" presStyleLbl="sibTrans2D1" presStyleIdx="1" presStyleCnt="2"/>
      <dgm:spPr/>
      <dgm:t>
        <a:bodyPr/>
        <a:lstStyle/>
        <a:p>
          <a:endParaRPr lang="en-US"/>
        </a:p>
      </dgm:t>
    </dgm:pt>
    <dgm:pt modelId="{684D188E-124F-7D45-8424-328FF2B54FE4}" type="pres">
      <dgm:prSet presAssocID="{E266540D-D348-BF4F-AA49-2CADE8FF3734}" presName="connectorText" presStyleLbl="sibTrans2D1" presStyleIdx="1" presStyleCnt="2"/>
      <dgm:spPr/>
      <dgm:t>
        <a:bodyPr/>
        <a:lstStyle/>
        <a:p>
          <a:endParaRPr lang="en-US"/>
        </a:p>
      </dgm:t>
    </dgm:pt>
    <dgm:pt modelId="{7E52A7CB-37F3-FD40-9476-C8C0F4C9738A}" type="pres">
      <dgm:prSet presAssocID="{C0434557-A356-234D-88C2-31519B81AA27}" presName="node" presStyleLbl="node1" presStyleIdx="2" presStyleCnt="3">
        <dgm:presLayoutVars>
          <dgm:bulletEnabled val="1"/>
        </dgm:presLayoutVars>
      </dgm:prSet>
      <dgm:spPr/>
      <dgm:t>
        <a:bodyPr/>
        <a:lstStyle/>
        <a:p>
          <a:endParaRPr lang="en-US"/>
        </a:p>
      </dgm:t>
    </dgm:pt>
  </dgm:ptLst>
  <dgm:cxnLst>
    <dgm:cxn modelId="{F0402928-40EA-E444-8031-BA09DE8C2490}" srcId="{72CDB050-66D6-2C41-A629-F3DBF9B52561}" destId="{525F399D-9E24-D943-B5E0-D8E150027C70}" srcOrd="0" destOrd="0" parTransId="{D91F339F-E008-914A-82A1-DFAA422A1676}" sibTransId="{613FD15B-A54F-0340-9064-3BF071F6BDED}"/>
    <dgm:cxn modelId="{C367777F-3312-104F-A94B-41477BBC31E6}" srcId="{72CDB050-66D6-2C41-A629-F3DBF9B52561}" destId="{4B6F14BE-BD0C-DD4C-8247-72769381FD7E}" srcOrd="1" destOrd="0" parTransId="{B2F3757F-4548-E147-BC75-2DDE003ADAA5}" sibTransId="{E266540D-D348-BF4F-AA49-2CADE8FF3734}"/>
    <dgm:cxn modelId="{A8681A04-65ED-204C-8F07-C47E9A2A9C92}" type="presOf" srcId="{E266540D-D348-BF4F-AA49-2CADE8FF3734}" destId="{684D188E-124F-7D45-8424-328FF2B54FE4}" srcOrd="1" destOrd="0" presId="urn:microsoft.com/office/officeart/2005/8/layout/process1"/>
    <dgm:cxn modelId="{B87B80D5-9C8F-B146-9B59-A31B143C0F21}" type="presOf" srcId="{525F399D-9E24-D943-B5E0-D8E150027C70}" destId="{2BEC8BB5-DC99-8949-B2F9-9D00B4E94326}" srcOrd="0" destOrd="0" presId="urn:microsoft.com/office/officeart/2005/8/layout/process1"/>
    <dgm:cxn modelId="{6A72736F-C978-4B4C-A098-A2FDE95DA6CF}" srcId="{72CDB050-66D6-2C41-A629-F3DBF9B52561}" destId="{C0434557-A356-234D-88C2-31519B81AA27}" srcOrd="2" destOrd="0" parTransId="{0622DC27-BB4A-CE47-B1A7-20382DADB201}" sibTransId="{C51A326E-F534-CE41-9680-E0C7CED37672}"/>
    <dgm:cxn modelId="{8CB19021-77B8-BE4D-93C5-37288024CC43}" type="presOf" srcId="{613FD15B-A54F-0340-9064-3BF071F6BDED}" destId="{92DB6B78-4008-494E-A842-7B5F013F7D59}" srcOrd="0" destOrd="0" presId="urn:microsoft.com/office/officeart/2005/8/layout/process1"/>
    <dgm:cxn modelId="{CD1034D3-5914-A24E-9439-5B1EB8244E49}" type="presOf" srcId="{4B6F14BE-BD0C-DD4C-8247-72769381FD7E}" destId="{F332F2ED-B2B5-DE4C-A140-330760573107}" srcOrd="0" destOrd="0" presId="urn:microsoft.com/office/officeart/2005/8/layout/process1"/>
    <dgm:cxn modelId="{ED9F0D9B-4CB9-DB44-8213-2721B06D97C4}" type="presOf" srcId="{613FD15B-A54F-0340-9064-3BF071F6BDED}" destId="{5BC4C4C1-7AF7-7543-A809-FDFFB012E865}" srcOrd="1" destOrd="0" presId="urn:microsoft.com/office/officeart/2005/8/layout/process1"/>
    <dgm:cxn modelId="{F7A1A313-C2FC-3644-B19C-AFD57674C246}" type="presOf" srcId="{C0434557-A356-234D-88C2-31519B81AA27}" destId="{7E52A7CB-37F3-FD40-9476-C8C0F4C9738A}" srcOrd="0" destOrd="0" presId="urn:microsoft.com/office/officeart/2005/8/layout/process1"/>
    <dgm:cxn modelId="{0C8B509D-6902-D040-914D-49C7CB48CB37}" type="presOf" srcId="{E266540D-D348-BF4F-AA49-2CADE8FF3734}" destId="{5B5DF7B2-E173-ED40-9B67-37643850FA34}" srcOrd="0" destOrd="0" presId="urn:microsoft.com/office/officeart/2005/8/layout/process1"/>
    <dgm:cxn modelId="{FB93D30E-0938-3D45-82C5-1F7280A3BADE}" type="presOf" srcId="{72CDB050-66D6-2C41-A629-F3DBF9B52561}" destId="{EB0F5FF2-ACBB-C54E-A1AE-3CF524AAC7B1}" srcOrd="0" destOrd="0" presId="urn:microsoft.com/office/officeart/2005/8/layout/process1"/>
    <dgm:cxn modelId="{E6689C95-07E9-284B-87E9-1B35DC80B69A}" type="presParOf" srcId="{EB0F5FF2-ACBB-C54E-A1AE-3CF524AAC7B1}" destId="{2BEC8BB5-DC99-8949-B2F9-9D00B4E94326}" srcOrd="0" destOrd="0" presId="urn:microsoft.com/office/officeart/2005/8/layout/process1"/>
    <dgm:cxn modelId="{A48234BB-32DE-614A-9526-281D87169601}" type="presParOf" srcId="{EB0F5FF2-ACBB-C54E-A1AE-3CF524AAC7B1}" destId="{92DB6B78-4008-494E-A842-7B5F013F7D59}" srcOrd="1" destOrd="0" presId="urn:microsoft.com/office/officeart/2005/8/layout/process1"/>
    <dgm:cxn modelId="{C96270C0-115F-6642-A9A4-708C5EDE7CAE}" type="presParOf" srcId="{92DB6B78-4008-494E-A842-7B5F013F7D59}" destId="{5BC4C4C1-7AF7-7543-A809-FDFFB012E865}" srcOrd="0" destOrd="0" presId="urn:microsoft.com/office/officeart/2005/8/layout/process1"/>
    <dgm:cxn modelId="{7E6139CB-4EF7-7742-ABC0-9212ADE0677B}" type="presParOf" srcId="{EB0F5FF2-ACBB-C54E-A1AE-3CF524AAC7B1}" destId="{F332F2ED-B2B5-DE4C-A140-330760573107}" srcOrd="2" destOrd="0" presId="urn:microsoft.com/office/officeart/2005/8/layout/process1"/>
    <dgm:cxn modelId="{F8AD5151-CE43-CC44-BE3C-654906C2049B}" type="presParOf" srcId="{EB0F5FF2-ACBB-C54E-A1AE-3CF524AAC7B1}" destId="{5B5DF7B2-E173-ED40-9B67-37643850FA34}" srcOrd="3" destOrd="0" presId="urn:microsoft.com/office/officeart/2005/8/layout/process1"/>
    <dgm:cxn modelId="{4C170F3E-5597-E147-9604-1717E65EA5B2}" type="presParOf" srcId="{5B5DF7B2-E173-ED40-9B67-37643850FA34}" destId="{684D188E-124F-7D45-8424-328FF2B54FE4}" srcOrd="0" destOrd="0" presId="urn:microsoft.com/office/officeart/2005/8/layout/process1"/>
    <dgm:cxn modelId="{3A224BDE-EB47-C34F-8E3A-7FB8907337D3}" type="presParOf" srcId="{EB0F5FF2-ACBB-C54E-A1AE-3CF524AAC7B1}" destId="{7E52A7CB-37F3-FD40-9476-C8C0F4C9738A}" srcOrd="4" destOrd="0" presId="urn:microsoft.com/office/officeart/2005/8/layout/process1"/>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F7EF1-3670-6844-BF50-CCD25193BFAF}" type="datetimeFigureOut">
              <a:rPr lang="en-US" smtClean="0"/>
              <a:pPr/>
              <a:t>2/21/2018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037DF2-6819-1F45-BBE2-C666A86F3C43}" type="slidenum">
              <a:rPr lang="en-US" smtClean="0"/>
              <a:pPr/>
              <a:t>‹#›</a:t>
            </a:fld>
            <a:endParaRPr lang="en-US"/>
          </a:p>
        </p:txBody>
      </p:sp>
    </p:spTree>
    <p:extLst>
      <p:ext uri="{BB962C8B-B14F-4D97-AF65-F5344CB8AC3E}">
        <p14:creationId xmlns:p14="http://schemas.microsoft.com/office/powerpoint/2010/main" val="90807304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6" name="Rectangle 2"/>
          <p:cNvSpPr>
            <a:spLocks noChangeArrowheads="1"/>
          </p:cNvSpPr>
          <p:nvPr/>
        </p:nvSpPr>
        <p:spPr bwMode="auto">
          <a:xfrm>
            <a:off x="3884613" y="0"/>
            <a:ext cx="2973387" cy="454025"/>
          </a:xfrm>
          <a:prstGeom prst="rect">
            <a:avLst/>
          </a:prstGeom>
          <a:noFill/>
          <a:ln w="12700">
            <a:noFill/>
            <a:miter lim="800000"/>
            <a:headEnd/>
            <a:tailEnd/>
          </a:ln>
        </p:spPr>
        <p:txBody>
          <a:bodyPr wrap="none" anchor="ctr">
            <a:prstTxWarp prst="textNoShape">
              <a:avLst/>
            </a:prstTxWarp>
          </a:bodyPr>
          <a:lstStyle/>
          <a:p>
            <a:endParaRPr lang="en-US"/>
          </a:p>
        </p:txBody>
      </p:sp>
      <p:sp>
        <p:nvSpPr>
          <p:cNvPr id="466947" name="Rectangle 3"/>
          <p:cNvSpPr>
            <a:spLocks noChangeArrowheads="1"/>
          </p:cNvSpPr>
          <p:nvPr/>
        </p:nvSpPr>
        <p:spPr bwMode="auto">
          <a:xfrm>
            <a:off x="3884613" y="8689975"/>
            <a:ext cx="2973387" cy="454025"/>
          </a:xfrm>
          <a:prstGeom prst="rect">
            <a:avLst/>
          </a:prstGeom>
          <a:noFill/>
          <a:ln w="12700">
            <a:noFill/>
            <a:miter lim="800000"/>
            <a:headEnd/>
            <a:tailEnd/>
          </a:ln>
        </p:spPr>
        <p:txBody>
          <a:bodyPr lIns="93270" tIns="45816" rIns="93270" bIns="45816" anchor="b">
            <a:prstTxWarp prst="textNoShape">
              <a:avLst/>
            </a:prstTxWarp>
          </a:bodyPr>
          <a:lstStyle/>
          <a:p>
            <a:pPr algn="r" defTabSz="942975"/>
            <a:r>
              <a:rPr lang="en-US" sz="1300"/>
              <a:t>19</a:t>
            </a:r>
          </a:p>
        </p:txBody>
      </p:sp>
      <p:sp>
        <p:nvSpPr>
          <p:cNvPr id="466948" name="Rectangle 4"/>
          <p:cNvSpPr>
            <a:spLocks noChangeArrowheads="1"/>
          </p:cNvSpPr>
          <p:nvPr/>
        </p:nvSpPr>
        <p:spPr bwMode="auto">
          <a:xfrm>
            <a:off x="0" y="8689975"/>
            <a:ext cx="2973388" cy="454025"/>
          </a:xfrm>
          <a:prstGeom prst="rect">
            <a:avLst/>
          </a:prstGeom>
          <a:noFill/>
          <a:ln w="12700">
            <a:noFill/>
            <a:miter lim="800000"/>
            <a:headEnd/>
            <a:tailEnd/>
          </a:ln>
        </p:spPr>
        <p:txBody>
          <a:bodyPr wrap="none" anchor="ctr">
            <a:prstTxWarp prst="textNoShape">
              <a:avLst/>
            </a:prstTxWarp>
          </a:bodyPr>
          <a:lstStyle/>
          <a:p>
            <a:endParaRPr lang="en-US"/>
          </a:p>
        </p:txBody>
      </p:sp>
      <p:sp>
        <p:nvSpPr>
          <p:cNvPr id="466949" name="Rectangle 5"/>
          <p:cNvSpPr>
            <a:spLocks noChangeArrowheads="1"/>
          </p:cNvSpPr>
          <p:nvPr/>
        </p:nvSpPr>
        <p:spPr bwMode="auto">
          <a:xfrm>
            <a:off x="0" y="0"/>
            <a:ext cx="2973388" cy="454025"/>
          </a:xfrm>
          <a:prstGeom prst="rect">
            <a:avLst/>
          </a:prstGeom>
          <a:noFill/>
          <a:ln w="12700">
            <a:noFill/>
            <a:miter lim="800000"/>
            <a:headEnd/>
            <a:tailEnd/>
          </a:ln>
        </p:spPr>
        <p:txBody>
          <a:bodyPr wrap="none" anchor="ctr">
            <a:prstTxWarp prst="textNoShape">
              <a:avLst/>
            </a:prstTxWarp>
          </a:bodyPr>
          <a:lstStyle/>
          <a:p>
            <a:endParaRPr lang="en-US"/>
          </a:p>
        </p:txBody>
      </p:sp>
      <p:sp>
        <p:nvSpPr>
          <p:cNvPr id="466950" name="Rectangle 6"/>
          <p:cNvSpPr>
            <a:spLocks noGrp="1" noRot="1" noChangeAspect="1" noChangeArrowheads="1" noTextEdit="1"/>
          </p:cNvSpPr>
          <p:nvPr>
            <p:ph type="sldImg"/>
          </p:nvPr>
        </p:nvSpPr>
        <p:spPr bwMode="auto">
          <a:xfrm>
            <a:off x="1154113" y="693738"/>
            <a:ext cx="4552950" cy="3414712"/>
          </a:xfrm>
          <a:noFill/>
          <a:ln cap="flat">
            <a:solidFill>
              <a:srgbClr val="000000"/>
            </a:solidFill>
            <a:miter lim="800000"/>
            <a:headEnd/>
            <a:tailEnd/>
          </a:ln>
        </p:spPr>
      </p:sp>
      <p:sp>
        <p:nvSpPr>
          <p:cNvPr id="466951" name="Rectangle 7"/>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a:t>And these are some of the factors that lower the threshold for people to become addicted.  The affect on brain chemistry can create more vulnerability. For example, scientists now know that prolonged stress, stress in our daily lives over long periods, can change our brain chemistry.  </a:t>
            </a:r>
            <a:br>
              <a:rPr lang="en-US"/>
            </a:br>
            <a:endParaRPr lang="en-US"/>
          </a:p>
          <a:p>
            <a:pPr eaLnBrk="1" hangingPunct="1"/>
            <a:r>
              <a:rPr lang="en-US"/>
              <a:t>And think about the chemistry in the brain of an adolescent who starts using alcohol or drugs. Is it functioning normally, making decisions to use out of simple curiosity? Or, was there a lot of emotional distress, making the brain more vulnerable to the drug? These vulnerabilities can change over time.  For example, older people may be more susceptible if they are suffering from depression or feeling isolated.</a:t>
            </a:r>
          </a:p>
        </p:txBody>
      </p:sp>
    </p:spTree>
    <p:extLst>
      <p:ext uri="{BB962C8B-B14F-4D97-AF65-F5344CB8AC3E}">
        <p14:creationId xmlns:p14="http://schemas.microsoft.com/office/powerpoint/2010/main" val="929371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Discuss “5 senses” and actually</a:t>
            </a:r>
            <a:r>
              <a:rPr lang="en-US" baseline="0" dirty="0"/>
              <a:t> there are over 10, original 5 Hearing, vision, touch, smell, taste, liner acceleration, angular acceleration, Gravity (</a:t>
            </a:r>
            <a:r>
              <a:rPr lang="en-US" baseline="0" dirty="0" err="1"/>
              <a:t>propioception</a:t>
            </a:r>
            <a:r>
              <a:rPr lang="en-US" baseline="0" dirty="0"/>
              <a:t>), BloodpO2 &amp; pCO2 and PLEASURE</a:t>
            </a:r>
            <a:endParaRPr lang="en-US" dirty="0"/>
          </a:p>
        </p:txBody>
      </p:sp>
      <p:sp>
        <p:nvSpPr>
          <p:cNvPr id="4" name="Slide Number Placeholder 3"/>
          <p:cNvSpPr>
            <a:spLocks noGrp="1"/>
          </p:cNvSpPr>
          <p:nvPr>
            <p:ph type="sldNum" sz="quarter" idx="10"/>
          </p:nvPr>
        </p:nvSpPr>
        <p:spPr/>
        <p:txBody>
          <a:bodyPr/>
          <a:lstStyle/>
          <a:p>
            <a:fld id="{EA0C1D0F-4C74-FF45-920A-D0D9578CD7CA}" type="slidenum">
              <a:rPr lang="en-US" smtClean="0"/>
              <a:pPr/>
              <a:t>17</a:t>
            </a:fld>
            <a:endParaRPr lang="en-US"/>
          </a:p>
        </p:txBody>
      </p:sp>
    </p:spTree>
    <p:extLst>
      <p:ext uri="{BB962C8B-B14F-4D97-AF65-F5344CB8AC3E}">
        <p14:creationId xmlns:p14="http://schemas.microsoft.com/office/powerpoint/2010/main" val="3465643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p:cNvSpPr>
            <a:spLocks noGrp="1" noRot="1" noChangeAspect="1" noChangeArrowheads="1" noTextEdit="1"/>
          </p:cNvSpPr>
          <p:nvPr>
            <p:ph type="sldImg"/>
          </p:nvPr>
        </p:nvSpPr>
        <p:spPr bwMode="auto">
          <a:xfrm>
            <a:off x="1154113" y="693738"/>
            <a:ext cx="4552950" cy="3414712"/>
          </a:xfrm>
          <a:noFill/>
          <a:ln>
            <a:solidFill>
              <a:srgbClr val="000000"/>
            </a:solidFill>
            <a:miter lim="800000"/>
            <a:headEnd/>
            <a:tailEnd/>
          </a:ln>
        </p:spPr>
      </p:sp>
      <p:sp>
        <p:nvSpPr>
          <p:cNvPr id="4259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a:t>The good news is that people in recovery do very well after treatment, in fact better than people with other kinds of chronic diseases. A study was published in the </a:t>
            </a:r>
            <a:r>
              <a:rPr lang="en-US" i="1"/>
              <a:t>Journal of the American Medical Association</a:t>
            </a:r>
            <a:r>
              <a:rPr lang="en-US"/>
              <a:t> showing that relapse rates for people who really need to manage their recovery on a daily basis. As you can see, people in recovery from addiction do better than people with hypertension, asthma and just about as well as people with diabetes. </a:t>
            </a:r>
          </a:p>
        </p:txBody>
      </p:sp>
    </p:spTree>
    <p:extLst>
      <p:ext uri="{BB962C8B-B14F-4D97-AF65-F5344CB8AC3E}">
        <p14:creationId xmlns:p14="http://schemas.microsoft.com/office/powerpoint/2010/main" val="323604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682"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a:latin typeface="Arial" pitchFamily="34" charset="0"/>
              </a:rPr>
              <a:t>To highlight this point, a study conducted by Dr. </a:t>
            </a:r>
            <a:r>
              <a:rPr lang="en-US" dirty="0" err="1">
                <a:latin typeface="Arial" pitchFamily="34" charset="0"/>
              </a:rPr>
              <a:t>Alexandre</a:t>
            </a:r>
            <a:r>
              <a:rPr lang="en-US" dirty="0">
                <a:latin typeface="Arial" pitchFamily="34" charset="0"/>
              </a:rPr>
              <a:t> </a:t>
            </a:r>
            <a:r>
              <a:rPr lang="en-US" dirty="0" err="1">
                <a:latin typeface="Arial" pitchFamily="34" charset="0"/>
              </a:rPr>
              <a:t>Laudet</a:t>
            </a:r>
            <a:r>
              <a:rPr lang="en-US" dirty="0">
                <a:latin typeface="Arial" pitchFamily="34" charset="0"/>
              </a:rPr>
              <a:t> and William White (involving 246 individuals) in which 50% of participants reported having four or more abstinent periods followed by a return to active addiction.  This is likely very consistent with the experience that many of you see everyday.  </a:t>
            </a:r>
          </a:p>
          <a:p>
            <a:pPr>
              <a:spcBef>
                <a:spcPct val="0"/>
              </a:spcBef>
            </a:pPr>
            <a:endParaRPr lang="en-US" b="1" dirty="0">
              <a:latin typeface="Arial" pitchFamily="34" charset="0"/>
            </a:endParaRPr>
          </a:p>
          <a:p>
            <a:pPr>
              <a:spcBef>
                <a:spcPct val="0"/>
              </a:spcBef>
            </a:pPr>
            <a:r>
              <a:rPr lang="en-US" b="1" dirty="0">
                <a:latin typeface="Arial" pitchFamily="34" charset="0"/>
              </a:rPr>
              <a:t>(Discussion Point: You may choose to leave this statement in or you may want to ask the audience what their experience is as far as their own experience as counselors)</a:t>
            </a:r>
          </a:p>
          <a:p>
            <a:pPr>
              <a:spcBef>
                <a:spcPct val="0"/>
              </a:spcBef>
            </a:pPr>
            <a:endParaRPr lang="en-US" dirty="0">
              <a:latin typeface="Arial" pitchFamily="34" charset="0"/>
            </a:endParaRPr>
          </a:p>
          <a:p>
            <a:pPr>
              <a:spcBef>
                <a:spcPct val="0"/>
              </a:spcBef>
            </a:pPr>
            <a:r>
              <a:rPr lang="en-US" b="1" dirty="0"/>
              <a:t>Reference:</a:t>
            </a:r>
          </a:p>
          <a:p>
            <a:pPr>
              <a:spcBef>
                <a:spcPct val="0"/>
              </a:spcBef>
            </a:pPr>
            <a:endParaRPr lang="en-US" dirty="0"/>
          </a:p>
          <a:p>
            <a:pPr>
              <a:spcBef>
                <a:spcPct val="0"/>
              </a:spcBef>
            </a:pPr>
            <a:r>
              <a:rPr lang="en-US" dirty="0" err="1"/>
              <a:t>Laudet</a:t>
            </a:r>
            <a:r>
              <a:rPr lang="en-US" dirty="0"/>
              <a:t>, A. &amp; White, W. (2004). An exploration of relapse patterns among former poly-substance users. Presented at the 132</a:t>
            </a:r>
            <a:r>
              <a:rPr lang="en-US" baseline="30000" dirty="0"/>
              <a:t>nd</a:t>
            </a:r>
            <a:r>
              <a:rPr lang="en-US" dirty="0"/>
              <a:t> Annual Meeting of the Amer. Public Health Association, Washington DC.</a:t>
            </a:r>
          </a:p>
          <a:p>
            <a:pPr>
              <a:spcBef>
                <a:spcPct val="0"/>
              </a:spcBef>
            </a:pPr>
            <a:endParaRPr lang="en-US" dirty="0"/>
          </a:p>
        </p:txBody>
      </p:sp>
      <p:sp>
        <p:nvSpPr>
          <p:cNvPr id="7168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itchFamily="34" charset="0"/>
              </a:defRPr>
            </a:lvl1pPr>
            <a:lvl2pPr marL="728904" indent="-280347">
              <a:defRPr>
                <a:solidFill>
                  <a:schemeClr val="tx1"/>
                </a:solidFill>
                <a:latin typeface="Franklin Gothic Book" pitchFamily="34" charset="0"/>
              </a:defRPr>
            </a:lvl2pPr>
            <a:lvl3pPr marL="1121391" indent="-224278">
              <a:defRPr>
                <a:solidFill>
                  <a:schemeClr val="tx1"/>
                </a:solidFill>
                <a:latin typeface="Franklin Gothic Book" pitchFamily="34" charset="0"/>
              </a:defRPr>
            </a:lvl3pPr>
            <a:lvl4pPr marL="1569947" indent="-224278">
              <a:defRPr>
                <a:solidFill>
                  <a:schemeClr val="tx1"/>
                </a:solidFill>
                <a:latin typeface="Franklin Gothic Book" pitchFamily="34" charset="0"/>
              </a:defRPr>
            </a:lvl4pPr>
            <a:lvl5pPr marL="2018504" indent="-224278">
              <a:defRPr>
                <a:solidFill>
                  <a:schemeClr val="tx1"/>
                </a:solidFill>
                <a:latin typeface="Franklin Gothic Book" pitchFamily="34" charset="0"/>
              </a:defRPr>
            </a:lvl5pPr>
            <a:lvl6pPr marL="2467061" indent="-224278" fontAlgn="base">
              <a:spcBef>
                <a:spcPct val="0"/>
              </a:spcBef>
              <a:spcAft>
                <a:spcPct val="0"/>
              </a:spcAft>
              <a:defRPr>
                <a:solidFill>
                  <a:schemeClr val="tx1"/>
                </a:solidFill>
                <a:latin typeface="Franklin Gothic Book" pitchFamily="34" charset="0"/>
              </a:defRPr>
            </a:lvl6pPr>
            <a:lvl7pPr marL="2915618" indent="-224278" fontAlgn="base">
              <a:spcBef>
                <a:spcPct val="0"/>
              </a:spcBef>
              <a:spcAft>
                <a:spcPct val="0"/>
              </a:spcAft>
              <a:defRPr>
                <a:solidFill>
                  <a:schemeClr val="tx1"/>
                </a:solidFill>
                <a:latin typeface="Franklin Gothic Book" pitchFamily="34" charset="0"/>
              </a:defRPr>
            </a:lvl7pPr>
            <a:lvl8pPr marL="3364174" indent="-224278" fontAlgn="base">
              <a:spcBef>
                <a:spcPct val="0"/>
              </a:spcBef>
              <a:spcAft>
                <a:spcPct val="0"/>
              </a:spcAft>
              <a:defRPr>
                <a:solidFill>
                  <a:schemeClr val="tx1"/>
                </a:solidFill>
                <a:latin typeface="Franklin Gothic Book" pitchFamily="34" charset="0"/>
              </a:defRPr>
            </a:lvl8pPr>
            <a:lvl9pPr marL="3812730" indent="-224278" fontAlgn="base">
              <a:spcBef>
                <a:spcPct val="0"/>
              </a:spcBef>
              <a:spcAft>
                <a:spcPct val="0"/>
              </a:spcAft>
              <a:defRPr>
                <a:solidFill>
                  <a:schemeClr val="tx1"/>
                </a:solidFill>
                <a:latin typeface="Franklin Gothic Book" pitchFamily="34" charset="0"/>
              </a:defRPr>
            </a:lvl9pPr>
          </a:lstStyle>
          <a:p>
            <a:fld id="{0F79199B-6491-4426-80C6-F62FE2CB63F4}" type="slidenum">
              <a:rPr lang="en-US">
                <a:solidFill>
                  <a:prstClr val="black"/>
                </a:solidFill>
                <a:latin typeface="Calibri" pitchFamily="34" charset="0"/>
              </a:rPr>
              <a:pPr/>
              <a:t>32</a:t>
            </a:fld>
            <a:endParaRPr lang="en-US">
              <a:solidFill>
                <a:prstClr val="black"/>
              </a:solidFill>
              <a:latin typeface="Calibri" pitchFamily="34" charset="0"/>
            </a:endParaRPr>
          </a:p>
        </p:txBody>
      </p:sp>
    </p:spTree>
    <p:extLst>
      <p:ext uri="{BB962C8B-B14F-4D97-AF65-F5344CB8AC3E}">
        <p14:creationId xmlns:p14="http://schemas.microsoft.com/office/powerpoint/2010/main" val="3415122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1469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a:t>Recovery capital is the breadth and depth of internal and external resources that can be drawn upon to initiate and sustain recovery from severe alcohol and other drug problems (Cloud &amp; </a:t>
            </a:r>
            <a:r>
              <a:rPr lang="en-US" dirty="0" err="1"/>
              <a:t>Granfield</a:t>
            </a:r>
            <a:r>
              <a:rPr lang="en-US" dirty="0"/>
              <a:t>, 2004). Recovery capital is conceptually linked to natural recovery, solution-focused therapy, strengths-based case management, recovery management, resilience and protective factors, and the ideas of hardiness, wellness, and global health. </a:t>
            </a:r>
          </a:p>
          <a:p>
            <a:pPr>
              <a:spcBef>
                <a:spcPct val="0"/>
              </a:spcBef>
            </a:pPr>
            <a:endParaRPr lang="en-US" dirty="0"/>
          </a:p>
          <a:p>
            <a:pPr>
              <a:spcBef>
                <a:spcPct val="0"/>
              </a:spcBef>
            </a:pPr>
            <a:r>
              <a:rPr lang="en-US" dirty="0"/>
              <a:t>There are three types of recovery capital that can be influenced by addictions professionals: </a:t>
            </a:r>
            <a:r>
              <a:rPr lang="en-US" b="1" dirty="0"/>
              <a:t>Personal, Family/Social and Community</a:t>
            </a:r>
            <a:r>
              <a:rPr lang="en-US" dirty="0"/>
              <a:t> (White &amp; Cloud, 2008).</a:t>
            </a:r>
          </a:p>
          <a:p>
            <a:pPr>
              <a:spcBef>
                <a:spcPct val="0"/>
              </a:spcBef>
            </a:pPr>
            <a:endParaRPr lang="en-US" dirty="0"/>
          </a:p>
          <a:p>
            <a:pPr>
              <a:spcBef>
                <a:spcPct val="0"/>
              </a:spcBef>
            </a:pPr>
            <a:r>
              <a:rPr lang="en-US" b="1" dirty="0"/>
              <a:t>Reference:</a:t>
            </a:r>
          </a:p>
          <a:p>
            <a:pPr>
              <a:spcBef>
                <a:spcPct val="0"/>
              </a:spcBef>
            </a:pPr>
            <a:endParaRPr lang="en-US" dirty="0"/>
          </a:p>
          <a:p>
            <a:pPr>
              <a:spcBef>
                <a:spcPct val="0"/>
              </a:spcBef>
            </a:pPr>
            <a:r>
              <a:rPr lang="en-US" dirty="0"/>
              <a:t>Cloud, W., &amp; </a:t>
            </a:r>
            <a:r>
              <a:rPr lang="en-US" dirty="0" err="1"/>
              <a:t>Granfield</a:t>
            </a:r>
            <a:r>
              <a:rPr lang="en-US" dirty="0"/>
              <a:t>, R. (2004). A life course perspective on exiting addiction: The relevance of recovery capital in treatment. </a:t>
            </a:r>
            <a:r>
              <a:rPr lang="en-US" i="1" dirty="0"/>
              <a:t>NAD Publication </a:t>
            </a:r>
            <a:r>
              <a:rPr lang="en-US" dirty="0"/>
              <a:t>(Nordic Council for Alcohol and Drug Research) 44, 185-202. </a:t>
            </a:r>
          </a:p>
          <a:p>
            <a:pPr>
              <a:spcBef>
                <a:spcPct val="0"/>
              </a:spcBef>
            </a:pPr>
            <a:endParaRPr lang="en-US" dirty="0"/>
          </a:p>
          <a:p>
            <a:pPr>
              <a:spcBef>
                <a:spcPct val="0"/>
              </a:spcBef>
            </a:pPr>
            <a:r>
              <a:rPr lang="en-US" dirty="0"/>
              <a:t>White, W. &amp; Cloud, W. (2008). Recovery capital: A primer for addictions professionals. </a:t>
            </a:r>
            <a:r>
              <a:rPr lang="en-US" i="1" dirty="0"/>
              <a:t>Counselor, </a:t>
            </a:r>
            <a:r>
              <a:rPr lang="en-US" dirty="0"/>
              <a:t>9(5), 22-27. </a:t>
            </a:r>
          </a:p>
          <a:p>
            <a:pPr>
              <a:spcBef>
                <a:spcPct val="0"/>
              </a:spcBef>
            </a:pPr>
            <a:endParaRPr lang="en-US" dirty="0"/>
          </a:p>
          <a:p>
            <a:pPr>
              <a:spcBef>
                <a:spcPct val="0"/>
              </a:spcBef>
            </a:pPr>
            <a:endParaRPr lang="en-US" dirty="0"/>
          </a:p>
        </p:txBody>
      </p:sp>
      <p:sp>
        <p:nvSpPr>
          <p:cNvPr id="11469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itchFamily="34" charset="0"/>
              </a:defRPr>
            </a:lvl1pPr>
            <a:lvl2pPr marL="728904" indent="-280347">
              <a:defRPr>
                <a:solidFill>
                  <a:schemeClr val="tx1"/>
                </a:solidFill>
                <a:latin typeface="Franklin Gothic Book" pitchFamily="34" charset="0"/>
              </a:defRPr>
            </a:lvl2pPr>
            <a:lvl3pPr marL="1121391" indent="-224278">
              <a:defRPr>
                <a:solidFill>
                  <a:schemeClr val="tx1"/>
                </a:solidFill>
                <a:latin typeface="Franklin Gothic Book" pitchFamily="34" charset="0"/>
              </a:defRPr>
            </a:lvl3pPr>
            <a:lvl4pPr marL="1569947" indent="-224278">
              <a:defRPr>
                <a:solidFill>
                  <a:schemeClr val="tx1"/>
                </a:solidFill>
                <a:latin typeface="Franklin Gothic Book" pitchFamily="34" charset="0"/>
              </a:defRPr>
            </a:lvl4pPr>
            <a:lvl5pPr marL="2018504" indent="-224278">
              <a:defRPr>
                <a:solidFill>
                  <a:schemeClr val="tx1"/>
                </a:solidFill>
                <a:latin typeface="Franklin Gothic Book" pitchFamily="34" charset="0"/>
              </a:defRPr>
            </a:lvl5pPr>
            <a:lvl6pPr marL="2467061" indent="-224278" fontAlgn="base">
              <a:spcBef>
                <a:spcPct val="0"/>
              </a:spcBef>
              <a:spcAft>
                <a:spcPct val="0"/>
              </a:spcAft>
              <a:defRPr>
                <a:solidFill>
                  <a:schemeClr val="tx1"/>
                </a:solidFill>
                <a:latin typeface="Franklin Gothic Book" pitchFamily="34" charset="0"/>
              </a:defRPr>
            </a:lvl6pPr>
            <a:lvl7pPr marL="2915618" indent="-224278" fontAlgn="base">
              <a:spcBef>
                <a:spcPct val="0"/>
              </a:spcBef>
              <a:spcAft>
                <a:spcPct val="0"/>
              </a:spcAft>
              <a:defRPr>
                <a:solidFill>
                  <a:schemeClr val="tx1"/>
                </a:solidFill>
                <a:latin typeface="Franklin Gothic Book" pitchFamily="34" charset="0"/>
              </a:defRPr>
            </a:lvl7pPr>
            <a:lvl8pPr marL="3364174" indent="-224278" fontAlgn="base">
              <a:spcBef>
                <a:spcPct val="0"/>
              </a:spcBef>
              <a:spcAft>
                <a:spcPct val="0"/>
              </a:spcAft>
              <a:defRPr>
                <a:solidFill>
                  <a:schemeClr val="tx1"/>
                </a:solidFill>
                <a:latin typeface="Franklin Gothic Book" pitchFamily="34" charset="0"/>
              </a:defRPr>
            </a:lvl8pPr>
            <a:lvl9pPr marL="3812730" indent="-224278" fontAlgn="base">
              <a:spcBef>
                <a:spcPct val="0"/>
              </a:spcBef>
              <a:spcAft>
                <a:spcPct val="0"/>
              </a:spcAft>
              <a:defRPr>
                <a:solidFill>
                  <a:schemeClr val="tx1"/>
                </a:solidFill>
                <a:latin typeface="Franklin Gothic Book" pitchFamily="34" charset="0"/>
              </a:defRPr>
            </a:lvl9pPr>
          </a:lstStyle>
          <a:p>
            <a:fld id="{593E5E7E-D273-4678-BCAA-98CF89833C5D}" type="slidenum">
              <a:rPr lang="en-US">
                <a:solidFill>
                  <a:prstClr val="black"/>
                </a:solidFill>
                <a:latin typeface="Calibri" pitchFamily="34" charset="0"/>
              </a:rPr>
              <a:pPr/>
              <a:t>35</a:t>
            </a:fld>
            <a:endParaRPr lang="en-US">
              <a:solidFill>
                <a:prstClr val="black"/>
              </a:solidFill>
              <a:latin typeface="Calibri" pitchFamily="34" charset="0"/>
            </a:endParaRPr>
          </a:p>
        </p:txBody>
      </p:sp>
    </p:spTree>
    <p:extLst>
      <p:ext uri="{BB962C8B-B14F-4D97-AF65-F5344CB8AC3E}">
        <p14:creationId xmlns:p14="http://schemas.microsoft.com/office/powerpoint/2010/main" val="2868602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p:cNvSpPr>
          <p:nvPr>
            <p:ph type="sldImg"/>
          </p:nvPr>
        </p:nvSpPr>
        <p:spPr bwMode="auto">
          <a:noFill/>
          <a:ln>
            <a:solidFill>
              <a:srgbClr val="000000"/>
            </a:solidFill>
            <a:miter lim="800000"/>
            <a:headEnd/>
            <a:tailEnd/>
          </a:ln>
        </p:spPr>
      </p:sp>
      <p:sp>
        <p:nvSpPr>
          <p:cNvPr id="173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a:p>
            <a:pPr eaLnBrk="1" hangingPunct="1">
              <a:spcBef>
                <a:spcPct val="0"/>
              </a:spcBef>
            </a:pPr>
            <a:r>
              <a:rPr lang="en-US" b="1"/>
              <a:t>Reference:</a:t>
            </a:r>
          </a:p>
          <a:p>
            <a:pPr eaLnBrk="1" hangingPunct="1">
              <a:spcBef>
                <a:spcPct val="0"/>
              </a:spcBef>
            </a:pPr>
            <a:endParaRPr lang="en-US"/>
          </a:p>
          <a:p>
            <a:pPr eaLnBrk="1" hangingPunct="1">
              <a:spcBef>
                <a:spcPct val="0"/>
              </a:spcBef>
            </a:pPr>
            <a:r>
              <a:rPr lang="en-US"/>
              <a:t>White, W. &amp; Cloud, W. (2008). Recovery capital: A primer for addictions professionals. </a:t>
            </a:r>
            <a:r>
              <a:rPr lang="en-US" i="1"/>
              <a:t>Counselor, </a:t>
            </a:r>
            <a:r>
              <a:rPr lang="en-US"/>
              <a:t>9(5), 22-27. </a:t>
            </a:r>
          </a:p>
          <a:p>
            <a:pPr eaLnBrk="1" hangingPunct="1">
              <a:spcBef>
                <a:spcPct val="0"/>
              </a:spcBef>
            </a:pPr>
            <a:endParaRPr lang="en-US"/>
          </a:p>
        </p:txBody>
      </p:sp>
      <p:sp>
        <p:nvSpPr>
          <p:cNvPr id="173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EE57F08-B469-CF49-B1F1-62C713CF7415}" type="slidenum">
              <a:rPr lang="en-US">
                <a:solidFill>
                  <a:srgbClr val="000000"/>
                </a:solidFill>
                <a:latin typeface="Calibri" charset="0"/>
              </a:rPr>
              <a:pPr/>
              <a:t>36</a:t>
            </a:fld>
            <a:endParaRPr lang="en-US">
              <a:solidFill>
                <a:srgbClr val="000000"/>
              </a:solidFill>
              <a:latin typeface="Calibri" charset="0"/>
            </a:endParaRPr>
          </a:p>
        </p:txBody>
      </p:sp>
    </p:spTree>
    <p:extLst>
      <p:ext uri="{BB962C8B-B14F-4D97-AF65-F5344CB8AC3E}">
        <p14:creationId xmlns:p14="http://schemas.microsoft.com/office/powerpoint/2010/main" val="3654797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a:p>
            <a:pPr eaLnBrk="1" hangingPunct="1">
              <a:spcBef>
                <a:spcPct val="0"/>
              </a:spcBef>
            </a:pPr>
            <a:r>
              <a:rPr lang="en-US" b="1"/>
              <a:t>Reference:</a:t>
            </a:r>
          </a:p>
          <a:p>
            <a:pPr eaLnBrk="1" hangingPunct="1">
              <a:spcBef>
                <a:spcPct val="0"/>
              </a:spcBef>
            </a:pPr>
            <a:endParaRPr lang="en-US"/>
          </a:p>
          <a:p>
            <a:pPr eaLnBrk="1" hangingPunct="1">
              <a:spcBef>
                <a:spcPct val="0"/>
              </a:spcBef>
            </a:pPr>
            <a:r>
              <a:rPr lang="en-US"/>
              <a:t>White, W. &amp; Cloud, W. (2008). Recovery capital: A primer for addictions professionals. </a:t>
            </a:r>
            <a:r>
              <a:rPr lang="en-US" i="1"/>
              <a:t>Counselor, </a:t>
            </a:r>
            <a:r>
              <a:rPr lang="en-US"/>
              <a:t>9(5), 22-27. </a:t>
            </a:r>
          </a:p>
          <a:p>
            <a:pPr eaLnBrk="1" hangingPunct="1">
              <a:spcBef>
                <a:spcPct val="0"/>
              </a:spcBef>
            </a:pPr>
            <a:endParaRPr lang="en-US"/>
          </a:p>
        </p:txBody>
      </p:sp>
      <p:sp>
        <p:nvSpPr>
          <p:cNvPr id="175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D7A242B-CA61-D649-8437-9D652974D48A}" type="slidenum">
              <a:rPr lang="en-US">
                <a:solidFill>
                  <a:srgbClr val="000000"/>
                </a:solidFill>
                <a:latin typeface="Calibri" charset="0"/>
              </a:rPr>
              <a:pPr/>
              <a:t>37</a:t>
            </a:fld>
            <a:endParaRPr lang="en-US">
              <a:solidFill>
                <a:srgbClr val="000000"/>
              </a:solidFill>
              <a:latin typeface="Calibri" charset="0"/>
            </a:endParaRPr>
          </a:p>
        </p:txBody>
      </p:sp>
    </p:spTree>
    <p:extLst>
      <p:ext uri="{BB962C8B-B14F-4D97-AF65-F5344CB8AC3E}">
        <p14:creationId xmlns:p14="http://schemas.microsoft.com/office/powerpoint/2010/main" val="96605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6E59678F-E05E-3F41-852B-D2137078B172}" type="datetimeFigureOut">
              <a:rPr lang="en-US" smtClean="0"/>
              <a:pPr/>
              <a:t>2/21/2018</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830FF412-1352-9146-A2B5-2DDCCDC9DA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E59678F-E05E-3F41-852B-D2137078B172}"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FF412-1352-9146-A2B5-2DDCCDC9DA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E59678F-E05E-3F41-852B-D2137078B172}"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FF412-1352-9146-A2B5-2DDCCDC9DA3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54050" y="2286001"/>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81C843F5-184C-E747-B131-4A5BBC7D5A54}"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DF9A3-E3D1-A64E-9509-54D490280F0A}" type="slidenum">
              <a:rPr lang="en-US" smtClean="0"/>
              <a:pPr/>
              <a:t>‹#›</a:t>
            </a:fld>
            <a:endParaRPr lang="en-US"/>
          </a:p>
        </p:txBody>
      </p:sp>
      <p:sp>
        <p:nvSpPr>
          <p:cNvPr id="9" name="Content Placeholder 2"/>
          <p:cNvSpPr>
            <a:spLocks noGrp="1"/>
          </p:cNvSpPr>
          <p:nvPr>
            <p:ph sz="half" idx="13"/>
          </p:nvPr>
        </p:nvSpPr>
        <p:spPr>
          <a:xfrm>
            <a:off x="654050" y="4302966"/>
            <a:ext cx="7848600" cy="18288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C917BF2E-8325-F141-846E-0939B524B2B8}" type="datetimeFigureOut">
              <a:rPr lang="en-US" smtClean="0"/>
              <a:pPr/>
              <a:t>2/21/2018</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2DD08877-65D6-354D-917E-59774A90A2F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C917BF2E-8325-F141-846E-0939B524B2B8}" type="datetimeFigureOut">
              <a:rPr lang="en-US" smtClean="0"/>
              <a:pPr/>
              <a:t>2/21/2018</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2DD08877-65D6-354D-917E-59774A90A2F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C917BF2E-8325-F141-846E-0939B524B2B8}" type="datetimeFigureOut">
              <a:rPr lang="en-US" smtClean="0"/>
              <a:pPr/>
              <a:t>2/21/2018</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2DD08877-65D6-354D-917E-59774A90A2F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C917BF2E-8325-F141-846E-0939B524B2B8}" type="datetimeFigureOut">
              <a:rPr lang="en-US" smtClean="0"/>
              <a:pPr/>
              <a:t>2/21/2018</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DD08877-65D6-354D-917E-59774A90A2F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C917BF2E-8325-F141-846E-0939B524B2B8}"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2DD08877-65D6-354D-917E-59774A90A2F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C917BF2E-8325-F141-846E-0939B524B2B8}" type="datetimeFigureOut">
              <a:rPr lang="en-US" smtClean="0"/>
              <a:pPr/>
              <a:t>2/21/2018</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08877-65D6-354D-917E-59774A90A2F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917BF2E-8325-F141-846E-0939B524B2B8}" type="datetimeFigureOut">
              <a:rPr lang="en-US" smtClean="0"/>
              <a:pPr/>
              <a:t>2/21/2018</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08877-65D6-354D-917E-59774A90A2F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6E59678F-E05E-3F41-852B-D2137078B172}" type="datetimeFigureOut">
              <a:rPr lang="en-US" smtClean="0"/>
              <a:pPr/>
              <a:t>2/21/2018</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830FF412-1352-9146-A2B5-2DDCCDC9DA3F}"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C917BF2E-8325-F141-846E-0939B524B2B8}" type="datetimeFigureOut">
              <a:rPr lang="en-US" smtClean="0"/>
              <a:pPr/>
              <a:t>2/21/2018</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08877-65D6-354D-917E-59774A90A2F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C917BF2E-8325-F141-846E-0939B524B2B8}"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DD08877-65D6-354D-917E-59774A90A2F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917BF2E-8325-F141-846E-0939B524B2B8}"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08877-65D6-354D-917E-59774A90A2F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917BF2E-8325-F141-846E-0939B524B2B8}"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08877-65D6-354D-917E-59774A90A2FB}"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0"/>
          </p:nvPr>
        </p:nvSpPr>
        <p:spPr/>
        <p:txBody>
          <a:bodyPr/>
          <a:lstStyle>
            <a:lvl1pPr>
              <a:defRPr/>
            </a:lvl1pPr>
          </a:lstStyle>
          <a:p>
            <a:pPr>
              <a:defRPr/>
            </a:pPr>
            <a:fld id="{D6E5B140-F873-4D4F-9FD5-373B890C763F}" type="slidenum">
              <a:rPr lang="en-US">
                <a:solidFill>
                  <a:srgbClr val="808759"/>
                </a:solidFill>
              </a:rPr>
              <a:pPr>
                <a:defRPr/>
              </a:pPr>
              <a:t>‹#›</a:t>
            </a:fld>
            <a:endParaRPr lang="en-US" dirty="0">
              <a:solidFill>
                <a:srgbClr val="808759"/>
              </a:solidFill>
            </a:endParaRPr>
          </a:p>
        </p:txBody>
      </p:sp>
    </p:spTree>
    <p:extLst>
      <p:ext uri="{BB962C8B-B14F-4D97-AF65-F5344CB8AC3E}">
        <p14:creationId xmlns:p14="http://schemas.microsoft.com/office/powerpoint/2010/main" val="4683696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1E7BCAFC-359B-9D42-B537-A57480022CDD}" type="datetimeFigureOut">
              <a:rPr lang="en-US" smtClean="0"/>
              <a:pPr/>
              <a:t>2/21/2018</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7C93AB0E-F8C6-4D44-A2EC-0B3023FD9B22}"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1E7BCAFC-359B-9D42-B537-A57480022CDD}" type="datetimeFigureOut">
              <a:rPr lang="en-US" smtClean="0"/>
              <a:pPr/>
              <a:t>2/21/2018</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7C93AB0E-F8C6-4D44-A2EC-0B3023FD9B22}"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1E7BCAFC-359B-9D42-B537-A57480022CDD}" type="datetimeFigureOut">
              <a:rPr lang="en-US" smtClean="0"/>
              <a:pPr/>
              <a:t>2/21/2018</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7C93AB0E-F8C6-4D44-A2EC-0B3023FD9B22}"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1E7BCAFC-359B-9D42-B537-A57480022CDD}" type="datetimeFigureOut">
              <a:rPr lang="en-US" smtClean="0"/>
              <a:pPr/>
              <a:t>2/21/2018</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C93AB0E-F8C6-4D44-A2EC-0B3023FD9B22}"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1E7BCAFC-359B-9D42-B537-A57480022CDD}"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7C93AB0E-F8C6-4D44-A2EC-0B3023FD9B22}"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6E59678F-E05E-3F41-852B-D2137078B172}" type="datetimeFigureOut">
              <a:rPr lang="en-US" smtClean="0"/>
              <a:pPr/>
              <a:t>2/21/2018</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830FF412-1352-9146-A2B5-2DDCCDC9DA3F}"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1E7BCAFC-359B-9D42-B537-A57480022CDD}" type="datetimeFigureOut">
              <a:rPr lang="en-US" smtClean="0"/>
              <a:pPr/>
              <a:t>2/21/2018</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3AB0E-F8C6-4D44-A2EC-0B3023FD9B22}"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E7BCAFC-359B-9D42-B537-A57480022CDD}" type="datetimeFigureOut">
              <a:rPr lang="en-US" smtClean="0"/>
              <a:pPr/>
              <a:t>2/21/2018</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3AB0E-F8C6-4D44-A2EC-0B3023FD9B22}"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1E7BCAFC-359B-9D42-B537-A57480022CDD}" type="datetimeFigureOut">
              <a:rPr lang="en-US" smtClean="0"/>
              <a:pPr/>
              <a:t>2/21/2018</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3AB0E-F8C6-4D44-A2EC-0B3023FD9B22}"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1E7BCAFC-359B-9D42-B537-A57480022CDD}"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C93AB0E-F8C6-4D44-A2EC-0B3023FD9B22}"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7BCAFC-359B-9D42-B537-A57480022CDD}"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3AB0E-F8C6-4D44-A2EC-0B3023FD9B22}"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7BCAFC-359B-9D42-B537-A57480022CDD}"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3AB0E-F8C6-4D44-A2EC-0B3023FD9B22}"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0"/>
          </p:nvPr>
        </p:nvSpPr>
        <p:spPr/>
        <p:txBody>
          <a:bodyPr/>
          <a:lstStyle>
            <a:lvl1pPr>
              <a:defRPr/>
            </a:lvl1pPr>
          </a:lstStyle>
          <a:p>
            <a:pPr>
              <a:defRPr/>
            </a:pPr>
            <a:fld id="{D6E5B140-F873-4D4F-9FD5-373B890C763F}" type="slidenum">
              <a:rPr lang="en-US">
                <a:solidFill>
                  <a:srgbClr val="808759"/>
                </a:solidFill>
              </a:rPr>
              <a:pPr>
                <a:defRPr/>
              </a:pPr>
              <a:t>‹#›</a:t>
            </a:fld>
            <a:endParaRPr lang="en-US" dirty="0">
              <a:solidFill>
                <a:srgbClr val="808759"/>
              </a:solidFill>
            </a:endParaRPr>
          </a:p>
        </p:txBody>
      </p:sp>
    </p:spTree>
    <p:extLst>
      <p:ext uri="{BB962C8B-B14F-4D97-AF65-F5344CB8AC3E}">
        <p14:creationId xmlns:p14="http://schemas.microsoft.com/office/powerpoint/2010/main" val="4683696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512763"/>
          </a:xfrm>
        </p:spPr>
        <p:txBody>
          <a:bodyPr/>
          <a:lstStyle/>
          <a:p>
            <a:r>
              <a:rPr lang="en-US"/>
              <a:t>Click to edit Master title style</a:t>
            </a:r>
          </a:p>
        </p:txBody>
      </p:sp>
      <p:sp>
        <p:nvSpPr>
          <p:cNvPr id="3" name="Chart Placeholder 2"/>
          <p:cNvSpPr>
            <a:spLocks noGrp="1"/>
          </p:cNvSpPr>
          <p:nvPr>
            <p:ph type="chart" idx="1"/>
          </p:nvPr>
        </p:nvSpPr>
        <p:spPr>
          <a:xfrm>
            <a:off x="685800" y="1905000"/>
            <a:ext cx="7772400" cy="4191000"/>
          </a:xfrm>
        </p:spPr>
        <p:txBody>
          <a:bodyPr rtlCol="0">
            <a:normAutofit/>
          </a:bodyPr>
          <a:lstStyle/>
          <a:p>
            <a:pPr lvl="0"/>
            <a:endParaRPr lang="en-US" noProof="0" dirty="0"/>
          </a:p>
        </p:txBody>
      </p:sp>
    </p:spTree>
    <p:extLst>
      <p:ext uri="{BB962C8B-B14F-4D97-AF65-F5344CB8AC3E}">
        <p14:creationId xmlns:p14="http://schemas.microsoft.com/office/powerpoint/2010/main" val="2025467274"/>
      </p:ext>
    </p:extLst>
  </p:cSld>
  <p:clrMapOvr>
    <a:masterClrMapping/>
  </p:clrMapOvr>
  <p:transition spd="med">
    <p:pull dir="ru"/>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noChangeArrowheads="1"/>
          </p:cNvSpPr>
          <p:nvPr>
            <p:ph type="sldNum" sz="quarter" idx="10"/>
          </p:nvPr>
        </p:nvSpPr>
        <p:spPr/>
        <p:txBody>
          <a:bodyPr/>
          <a:lstStyle>
            <a:lvl1pPr>
              <a:defRPr/>
            </a:lvl1pPr>
          </a:lstStyle>
          <a:p>
            <a:pPr>
              <a:defRPr/>
            </a:pPr>
            <a:fld id="{89F8D789-B1AF-439D-850A-629A1F4E74CF}" type="slidenum">
              <a:rPr lang="en-US">
                <a:solidFill>
                  <a:srgbClr val="808759"/>
                </a:solidFill>
              </a:rPr>
              <a:pPr>
                <a:defRPr/>
              </a:pPr>
              <a:t>‹#›</a:t>
            </a:fld>
            <a:endParaRPr lang="en-US" dirty="0">
              <a:solidFill>
                <a:srgbClr val="808759"/>
              </a:solidFill>
            </a:endParaRPr>
          </a:p>
        </p:txBody>
      </p:sp>
    </p:spTree>
    <p:extLst>
      <p:ext uri="{BB962C8B-B14F-4D97-AF65-F5344CB8AC3E}">
        <p14:creationId xmlns:p14="http://schemas.microsoft.com/office/powerpoint/2010/main" val="3792679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6E59678F-E05E-3F41-852B-D2137078B172}" type="datetimeFigureOut">
              <a:rPr lang="en-US" smtClean="0"/>
              <a:pPr/>
              <a:t>2/21/2018</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830FF412-1352-9146-A2B5-2DDCCDC9DA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6E59678F-E05E-3F41-852B-D2137078B172}"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830FF412-1352-9146-A2B5-2DDCCDC9DA3F}"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6E59678F-E05E-3F41-852B-D2137078B172}" type="datetimeFigureOut">
              <a:rPr lang="en-US" smtClean="0"/>
              <a:pPr/>
              <a:t>2/21/2018</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FF412-1352-9146-A2B5-2DDCCDC9DA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E59678F-E05E-3F41-852B-D2137078B172}" type="datetimeFigureOut">
              <a:rPr lang="en-US" smtClean="0"/>
              <a:pPr/>
              <a:t>2/21/2018</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FF412-1352-9146-A2B5-2DDCCDC9DA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6E59678F-E05E-3F41-852B-D2137078B172}" type="datetimeFigureOut">
              <a:rPr lang="en-US" smtClean="0"/>
              <a:pPr/>
              <a:t>2/21/2018</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FF412-1352-9146-A2B5-2DDCCDC9DA3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6E59678F-E05E-3F41-852B-D2137078B172}"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830FF412-1352-9146-A2B5-2DDCCDC9DA3F}"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heme" Target="../theme/theme3.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E59678F-E05E-3F41-852B-D2137078B172}" type="datetimeFigureOut">
              <a:rPr lang="en-US" smtClean="0"/>
              <a:pPr/>
              <a:t>2/21/2018</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30FF412-1352-9146-A2B5-2DDCCDC9DA3F}"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dirty="0"/>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701" r:id="rId12"/>
  </p:sldLayoutIdLst>
  <p:txStyles>
    <p:titleStyle>
      <a:lvl1pPr algn="l" rtl="0" eaLnBrk="1" latinLnBrk="0" hangingPunct="1">
        <a:spcBef>
          <a:spcPct val="0"/>
        </a:spcBef>
        <a:buNone/>
        <a:defRPr kumimoji="0" sz="48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6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917BF2E-8325-F141-846E-0939B524B2B8}" type="datetimeFigureOut">
              <a:rPr lang="en-US" smtClean="0"/>
              <a:pPr/>
              <a:t>2/21/2018</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DD08877-65D6-354D-917E-59774A90A2F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dirty="0"/>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1" latinLnBrk="0" hangingPunct="1">
        <a:spcBef>
          <a:spcPct val="0"/>
        </a:spcBef>
        <a:buNone/>
        <a:defRPr kumimoji="0" sz="3600" kern="1200" cap="all" baseline="0">
          <a:solidFill>
            <a:schemeClr val="accent6">
              <a:lumMod val="50000"/>
            </a:schemeClr>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accent6">
              <a:lumMod val="50000"/>
            </a:schemeClr>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accent6">
              <a:lumMod val="50000"/>
            </a:schemeClr>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accent6">
              <a:lumMod val="50000"/>
            </a:schemeClr>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accent6">
              <a:lumMod val="50000"/>
            </a:schemeClr>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accent6">
              <a:lumMod val="50000"/>
            </a:schemeClr>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E7BCAFC-359B-9D42-B537-A57480022CDD}" type="datetimeFigureOut">
              <a:rPr lang="en-US" smtClean="0"/>
              <a:pPr/>
              <a:t>2/21/2018</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C93AB0E-F8C6-4D44-A2EC-0B3023FD9B22}"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ttcnetwork.org/southeast" TargetMode="External"/><Relationship Id="rId2" Type="http://schemas.openxmlformats.org/officeDocument/2006/relationships/hyperlink" Target="mailto:edjohnson@msm.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18" Type="http://schemas.openxmlformats.org/officeDocument/2006/relationships/diagramLayout" Target="../diagrams/layout5.xml"/><Relationship Id="rId3" Type="http://schemas.openxmlformats.org/officeDocument/2006/relationships/diagramLayout" Target="../diagrams/layout2.xml"/><Relationship Id="rId21" Type="http://schemas.microsoft.com/office/2007/relationships/diagramDrawing" Target="../diagrams/drawing5.xml"/><Relationship Id="rId7" Type="http://schemas.openxmlformats.org/officeDocument/2006/relationships/diagramData" Target="../diagrams/data3.xml"/><Relationship Id="rId12" Type="http://schemas.openxmlformats.org/officeDocument/2006/relationships/diagramData" Target="../diagrams/data4.xml"/><Relationship Id="rId17" Type="http://schemas.openxmlformats.org/officeDocument/2006/relationships/diagramData" Target="../diagrams/data5.xml"/><Relationship Id="rId2" Type="http://schemas.openxmlformats.org/officeDocument/2006/relationships/diagramData" Target="../diagrams/data2.xml"/><Relationship Id="rId16" Type="http://schemas.microsoft.com/office/2007/relationships/diagramDrawing" Target="../diagrams/drawing4.xml"/><Relationship Id="rId20" Type="http://schemas.openxmlformats.org/officeDocument/2006/relationships/diagramColors" Target="../diagrams/colors5.xml"/><Relationship Id="rId1" Type="http://schemas.openxmlformats.org/officeDocument/2006/relationships/slideLayout" Target="../slideLayouts/slideLayout7.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5" Type="http://schemas.openxmlformats.org/officeDocument/2006/relationships/diagramColors" Target="../diagrams/colors4.xml"/><Relationship Id="rId10" Type="http://schemas.openxmlformats.org/officeDocument/2006/relationships/diagramColors" Target="../diagrams/colors3.xml"/><Relationship Id="rId19" Type="http://schemas.openxmlformats.org/officeDocument/2006/relationships/diagramQuickStyle" Target="../diagrams/quickStyle5.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7.xml"/><Relationship Id="rId1" Type="http://schemas.openxmlformats.org/officeDocument/2006/relationships/vmlDrawing" Target="../drawings/vmlDrawing1.v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oleObject" Target="../embeddings/oleObject1.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67654"/>
            <a:ext cx="8458200" cy="5708133"/>
          </a:xfrm>
        </p:spPr>
        <p:txBody>
          <a:bodyPr>
            <a:normAutofit/>
          </a:bodyPr>
          <a:lstStyle/>
          <a:p>
            <a:r>
              <a:rPr lang="en-US" sz="5400" dirty="0">
                <a:solidFill>
                  <a:srgbClr val="375439"/>
                </a:solidFill>
              </a:rPr>
              <a:t>What would it look like if we treated addiction like a public health problem?</a:t>
            </a:r>
          </a:p>
        </p:txBody>
      </p:sp>
      <p:sp>
        <p:nvSpPr>
          <p:cNvPr id="3" name="Subtitle 2"/>
          <p:cNvSpPr>
            <a:spLocks noGrp="1"/>
          </p:cNvSpPr>
          <p:nvPr>
            <p:ph type="subTitle" idx="1"/>
          </p:nvPr>
        </p:nvSpPr>
        <p:spPr>
          <a:xfrm>
            <a:off x="381000" y="3886200"/>
            <a:ext cx="8458200" cy="2647420"/>
          </a:xfrm>
        </p:spPr>
        <p:txBody>
          <a:bodyPr/>
          <a:lstStyle/>
          <a:p>
            <a:pPr algn="r"/>
            <a:endParaRPr lang="en-US" dirty="0">
              <a:solidFill>
                <a:srgbClr val="375439"/>
              </a:solidFill>
            </a:endParaRPr>
          </a:p>
          <a:p>
            <a:pPr algn="r"/>
            <a:r>
              <a:rPr lang="en-US" dirty="0">
                <a:solidFill>
                  <a:srgbClr val="375439"/>
                </a:solidFill>
              </a:rPr>
              <a:t>Ed Johnson M.Ed., MAC, LPC, CCS</a:t>
            </a:r>
          </a:p>
          <a:p>
            <a:pPr algn="r"/>
            <a:r>
              <a:rPr lang="en-US" dirty="0">
                <a:solidFill>
                  <a:srgbClr val="375439"/>
                </a:solidFill>
              </a:rPr>
              <a:t>Associate Director, Southeast ATTC</a:t>
            </a:r>
          </a:p>
          <a:p>
            <a:pPr algn="r"/>
            <a:r>
              <a:rPr lang="en-US" dirty="0">
                <a:solidFill>
                  <a:srgbClr val="375439"/>
                </a:solidFill>
                <a:hlinkClick r:id="rId2"/>
              </a:rPr>
              <a:t>edjohnson@msm.edu</a:t>
            </a:r>
            <a:endParaRPr lang="en-US" dirty="0">
              <a:solidFill>
                <a:srgbClr val="375439"/>
              </a:solidFill>
            </a:endParaRPr>
          </a:p>
          <a:p>
            <a:pPr algn="r"/>
            <a:r>
              <a:rPr lang="en-US" dirty="0">
                <a:solidFill>
                  <a:srgbClr val="375439"/>
                </a:solidFill>
                <a:hlinkClick r:id="rId3"/>
              </a:rPr>
              <a:t>www.attcnetwork.org/southeast</a:t>
            </a:r>
            <a:r>
              <a:rPr lang="en-US" dirty="0">
                <a:solidFill>
                  <a:srgbClr val="375439"/>
                </a:solidFill>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0" y="1540934"/>
          <a:ext cx="9144000" cy="33189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5"/>
          <p:cNvSpPr>
            <a:spLocks noGrp="1"/>
          </p:cNvSpPr>
          <p:nvPr>
            <p:ph type="title"/>
          </p:nvPr>
        </p:nvSpPr>
        <p:spPr/>
        <p:txBody>
          <a:bodyPr>
            <a:noAutofit/>
          </a:bodyPr>
          <a:lstStyle/>
          <a:p>
            <a:r>
              <a:rPr lang="en-US" sz="5400" dirty="0"/>
              <a:t>Disease Theory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507999" y="0"/>
          <a:ext cx="9652000" cy="1947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5"/>
          <p:cNvSpPr>
            <a:spLocks noGrp="1"/>
          </p:cNvSpPr>
          <p:nvPr>
            <p:ph type="title" idx="4294967295"/>
          </p:nvPr>
        </p:nvSpPr>
        <p:spPr>
          <a:xfrm>
            <a:off x="457200" y="457200"/>
            <a:ext cx="8686800" cy="841375"/>
          </a:xfrm>
        </p:spPr>
        <p:txBody>
          <a:bodyPr>
            <a:noAutofit/>
          </a:bodyPr>
          <a:lstStyle/>
          <a:p>
            <a:r>
              <a:rPr lang="en-US" sz="5400" dirty="0"/>
              <a:t> </a:t>
            </a:r>
          </a:p>
        </p:txBody>
      </p:sp>
      <p:graphicFrame>
        <p:nvGraphicFramePr>
          <p:cNvPr id="4" name="Diagram 3"/>
          <p:cNvGraphicFramePr/>
          <p:nvPr/>
        </p:nvGraphicFramePr>
        <p:xfrm>
          <a:off x="0" y="1710268"/>
          <a:ext cx="9144000" cy="177799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p:cNvGraphicFramePr/>
          <p:nvPr/>
        </p:nvGraphicFramePr>
        <p:xfrm>
          <a:off x="1" y="3145368"/>
          <a:ext cx="9143999" cy="230716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8" name="Diagram 7"/>
          <p:cNvGraphicFramePr/>
          <p:nvPr/>
        </p:nvGraphicFramePr>
        <p:xfrm>
          <a:off x="0" y="5001682"/>
          <a:ext cx="9144000" cy="1856317"/>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cSld>
  <p:clrMapOvr>
    <a:masterClrMapping/>
  </p:clrMapOvr>
  <p:transition spd="slow">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4" grpId="0">
        <p:bldAsOne/>
      </p:bldGraphic>
      <p:bldGraphic spid="7" grpId="0">
        <p:bldAsOne/>
      </p:bldGraphic>
      <p:bldGraphic spid="8"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1096962"/>
          </a:xfrm>
        </p:spPr>
        <p:txBody>
          <a:bodyPr>
            <a:normAutofit fontScale="90000"/>
          </a:bodyPr>
          <a:lstStyle/>
          <a:p>
            <a:r>
              <a:rPr lang="en-US" dirty="0"/>
              <a:t>Behaviors of folks with addiction</a:t>
            </a:r>
          </a:p>
        </p:txBody>
      </p:sp>
      <p:sp>
        <p:nvSpPr>
          <p:cNvPr id="3" name="Content Placeholder 2"/>
          <p:cNvSpPr>
            <a:spLocks noGrp="1"/>
          </p:cNvSpPr>
          <p:nvPr>
            <p:ph idx="1"/>
          </p:nvPr>
        </p:nvSpPr>
        <p:spPr>
          <a:xfrm>
            <a:off x="304800" y="1704578"/>
            <a:ext cx="8686800" cy="4679232"/>
          </a:xfrm>
        </p:spPr>
        <p:txBody>
          <a:bodyPr>
            <a:normAutofit fontScale="92500" lnSpcReduction="10000"/>
          </a:bodyPr>
          <a:lstStyle/>
          <a:p>
            <a:r>
              <a:rPr lang="en-US" dirty="0"/>
              <a:t>Lying</a:t>
            </a:r>
          </a:p>
          <a:p>
            <a:r>
              <a:rPr lang="en-US" dirty="0"/>
              <a:t>Cheating</a:t>
            </a:r>
          </a:p>
          <a:p>
            <a:r>
              <a:rPr lang="en-US" dirty="0"/>
              <a:t>Stealing</a:t>
            </a:r>
          </a:p>
          <a:p>
            <a:r>
              <a:rPr lang="en-US" dirty="0"/>
              <a:t>Manipulating</a:t>
            </a:r>
          </a:p>
          <a:p>
            <a:r>
              <a:rPr lang="en-US" dirty="0"/>
              <a:t>Irresponsibility</a:t>
            </a:r>
          </a:p>
          <a:p>
            <a:r>
              <a:rPr lang="en-US" dirty="0"/>
              <a:t>Denial</a:t>
            </a:r>
          </a:p>
          <a:p>
            <a:r>
              <a:rPr lang="en-US" dirty="0"/>
              <a:t>Selfishness</a:t>
            </a:r>
          </a:p>
          <a:p>
            <a:r>
              <a:rPr lang="en-US" dirty="0"/>
              <a:t>Lack of Caring</a:t>
            </a:r>
          </a:p>
        </p:txBody>
      </p:sp>
    </p:spTree>
    <p:extLst>
      <p:ext uri="{BB962C8B-B14F-4D97-AF65-F5344CB8AC3E}">
        <p14:creationId xmlns:p14="http://schemas.microsoft.com/office/powerpoint/2010/main" val="3982114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idbrain.jpg"/>
          <p:cNvPicPr>
            <a:picLocks noChangeAspect="1"/>
          </p:cNvPicPr>
          <p:nvPr/>
        </p:nvPicPr>
        <p:blipFill>
          <a:blip r:embed="rId2"/>
          <a:srcRect l="17167" r="8884"/>
          <a:stretch>
            <a:fillRect/>
          </a:stretch>
        </p:blipFill>
        <p:spPr>
          <a:xfrm>
            <a:off x="5012699" y="2022097"/>
            <a:ext cx="3759525" cy="3843656"/>
          </a:xfrm>
          <a:prstGeom prst="rect">
            <a:avLst/>
          </a:prstGeom>
        </p:spPr>
      </p:pic>
      <p:sp>
        <p:nvSpPr>
          <p:cNvPr id="3" name="Title 2"/>
          <p:cNvSpPr>
            <a:spLocks noGrp="1"/>
          </p:cNvSpPr>
          <p:nvPr>
            <p:ph type="title"/>
          </p:nvPr>
        </p:nvSpPr>
        <p:spPr/>
        <p:txBody>
          <a:bodyPr/>
          <a:lstStyle/>
          <a:p>
            <a:r>
              <a:rPr lang="en-US" dirty="0"/>
              <a:t>The </a:t>
            </a:r>
            <a:r>
              <a:rPr lang="en-US" dirty="0" err="1"/>
              <a:t>MidBrain</a:t>
            </a:r>
            <a:endParaRPr lang="en-US" dirty="0"/>
          </a:p>
        </p:txBody>
      </p:sp>
      <p:sp>
        <p:nvSpPr>
          <p:cNvPr id="4" name="Content Placeholder 3"/>
          <p:cNvSpPr>
            <a:spLocks noGrp="1"/>
          </p:cNvSpPr>
          <p:nvPr>
            <p:ph sz="half" idx="1"/>
          </p:nvPr>
        </p:nvSpPr>
        <p:spPr>
          <a:xfrm>
            <a:off x="304799" y="1600200"/>
            <a:ext cx="4707899" cy="4724400"/>
          </a:xfrm>
        </p:spPr>
        <p:txBody>
          <a:bodyPr>
            <a:noAutofit/>
          </a:bodyPr>
          <a:lstStyle/>
          <a:p>
            <a:r>
              <a:rPr lang="en-US" sz="3200" dirty="0"/>
              <a:t>The “Survival” part of the Brain</a:t>
            </a:r>
          </a:p>
          <a:p>
            <a:r>
              <a:rPr lang="en-US" sz="3200" dirty="0"/>
              <a:t>Focuses on Three things:</a:t>
            </a:r>
          </a:p>
          <a:p>
            <a:pPr lvl="1"/>
            <a:r>
              <a:rPr lang="en-US" sz="3200" dirty="0"/>
              <a:t>Eat</a:t>
            </a:r>
          </a:p>
          <a:p>
            <a:pPr lvl="1"/>
            <a:r>
              <a:rPr lang="en-US" sz="3200" dirty="0"/>
              <a:t>Kill (Defend)</a:t>
            </a:r>
          </a:p>
          <a:p>
            <a:pPr lvl="1"/>
            <a:r>
              <a:rPr lang="en-US" sz="3200" dirty="0"/>
              <a:t>Sex (Procreate)</a:t>
            </a:r>
          </a:p>
          <a:p>
            <a:r>
              <a:rPr lang="en-US" sz="3200" dirty="0"/>
              <a:t>Processing Center for all incoming information</a:t>
            </a:r>
          </a:p>
        </p:txBody>
      </p:sp>
      <p:sp>
        <p:nvSpPr>
          <p:cNvPr id="5" name="Content Placeholder 4"/>
          <p:cNvSpPr>
            <a:spLocks noGrp="1"/>
          </p:cNvSpPr>
          <p:nvPr>
            <p:ph sz="half" idx="2"/>
          </p:nvPr>
        </p:nvSpPr>
        <p:spPr>
          <a:xfrm>
            <a:off x="4648200" y="2707270"/>
            <a:ext cx="4343400" cy="3617330"/>
          </a:xfrm>
        </p:spPr>
        <p:txBody>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prstTxWarp prst="textNoShape">
              <a:avLst/>
            </a:prstTxWarp>
          </a:bodyPr>
          <a:lstStyle/>
          <a:p>
            <a:endParaRPr lang="en-US"/>
          </a:p>
        </p:txBody>
      </p:sp>
      <p:sp>
        <p:nvSpPr>
          <p:cNvPr id="65539"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prstTxWarp prst="textNoShape">
              <a:avLst/>
            </a:prstTxWarp>
          </a:bodyPr>
          <a:lstStyle/>
          <a:p>
            <a:endParaRPr lang="en-US"/>
          </a:p>
        </p:txBody>
      </p:sp>
      <p:sp>
        <p:nvSpPr>
          <p:cNvPr id="65541" name="Rectangle 5"/>
          <p:cNvSpPr>
            <a:spLocks noChangeArrowheads="1"/>
          </p:cNvSpPr>
          <p:nvPr/>
        </p:nvSpPr>
        <p:spPr bwMode="auto">
          <a:xfrm>
            <a:off x="76201" y="5230712"/>
            <a:ext cx="9067800" cy="1197764"/>
          </a:xfrm>
          <a:prstGeom prst="rect">
            <a:avLst/>
          </a:prstGeom>
          <a:noFill/>
          <a:ln w="12700">
            <a:noFill/>
            <a:miter lim="800000"/>
            <a:headEnd/>
            <a:tailEnd/>
          </a:ln>
        </p:spPr>
        <p:txBody>
          <a:bodyPr wrap="square" lIns="90487" tIns="44450" rIns="90487" bIns="44450">
            <a:prstTxWarp prst="textNoShape">
              <a:avLst/>
            </a:prstTxWarp>
            <a:spAutoFit/>
          </a:bodyPr>
          <a:lstStyle/>
          <a:p>
            <a:pPr marL="914400" lvl="1" indent="-457200">
              <a:buClr>
                <a:srgbClr val="AC0636"/>
              </a:buClr>
              <a:buSzPct val="70000"/>
              <a:tabLst>
                <a:tab pos="1085850" algn="l"/>
              </a:tabLst>
            </a:pPr>
            <a:endParaRPr lang="en-US" sz="3600" dirty="0">
              <a:solidFill>
                <a:srgbClr val="000000"/>
              </a:solidFill>
            </a:endParaRPr>
          </a:p>
          <a:p>
            <a:r>
              <a:rPr lang="en-US" sz="3600" dirty="0">
                <a:solidFill>
                  <a:srgbClr val="000000"/>
                </a:solidFill>
              </a:rPr>
              <a:t> </a:t>
            </a:r>
          </a:p>
        </p:txBody>
      </p:sp>
      <p:sp>
        <p:nvSpPr>
          <p:cNvPr id="7" name="Title 6"/>
          <p:cNvSpPr>
            <a:spLocks noGrp="1"/>
          </p:cNvSpPr>
          <p:nvPr>
            <p:ph type="title"/>
          </p:nvPr>
        </p:nvSpPr>
        <p:spPr>
          <a:xfrm>
            <a:off x="301752" y="0"/>
            <a:ext cx="8686800" cy="1298448"/>
          </a:xfrm>
        </p:spPr>
        <p:txBody>
          <a:bodyPr>
            <a:normAutofit fontScale="90000"/>
          </a:bodyPr>
          <a:lstStyle/>
          <a:p>
            <a:r>
              <a:rPr lang="en-US" dirty="0"/>
              <a:t>Vulnerabilities for Addiction</a:t>
            </a:r>
          </a:p>
        </p:txBody>
      </p:sp>
      <p:sp>
        <p:nvSpPr>
          <p:cNvPr id="8" name="Content Placeholder 7"/>
          <p:cNvSpPr>
            <a:spLocks noGrp="1"/>
          </p:cNvSpPr>
          <p:nvPr>
            <p:ph sz="half" idx="1"/>
          </p:nvPr>
        </p:nvSpPr>
        <p:spPr>
          <a:xfrm>
            <a:off x="76201" y="1069539"/>
            <a:ext cx="4419599" cy="5255061"/>
          </a:xfrm>
        </p:spPr>
        <p:txBody>
          <a:bodyPr>
            <a:noAutofit/>
          </a:bodyPr>
          <a:lstStyle/>
          <a:p>
            <a:r>
              <a:rPr lang="en-US" sz="3200" dirty="0"/>
              <a:t>Genetic</a:t>
            </a:r>
          </a:p>
          <a:p>
            <a:r>
              <a:rPr lang="en-US" sz="3200" dirty="0"/>
              <a:t>Developmental/Emotional</a:t>
            </a:r>
          </a:p>
          <a:p>
            <a:r>
              <a:rPr lang="en-US" sz="3200" dirty="0"/>
              <a:t>Psychiatric Co-Morbidity</a:t>
            </a:r>
          </a:p>
          <a:p>
            <a:r>
              <a:rPr lang="en-US" sz="3200" dirty="0"/>
              <a:t>Chronic Pain</a:t>
            </a:r>
          </a:p>
          <a:p>
            <a:r>
              <a:rPr lang="en-US" sz="3200" dirty="0"/>
              <a:t>Stress</a:t>
            </a:r>
          </a:p>
          <a:p>
            <a:r>
              <a:rPr lang="en-US" sz="3200" dirty="0"/>
              <a:t>Early Physical or Sexual Abuse</a:t>
            </a:r>
          </a:p>
          <a:p>
            <a:r>
              <a:rPr lang="en-US" sz="3200" dirty="0"/>
              <a:t>Witnessing Violence</a:t>
            </a:r>
          </a:p>
        </p:txBody>
      </p:sp>
      <p:sp>
        <p:nvSpPr>
          <p:cNvPr id="9" name="Content Placeholder 8"/>
          <p:cNvSpPr>
            <a:spLocks noGrp="1"/>
          </p:cNvSpPr>
          <p:nvPr>
            <p:ph sz="half" idx="2"/>
          </p:nvPr>
        </p:nvSpPr>
        <p:spPr>
          <a:xfrm>
            <a:off x="4648200" y="1069539"/>
            <a:ext cx="4343400" cy="5255061"/>
          </a:xfrm>
        </p:spPr>
        <p:txBody>
          <a:bodyPr>
            <a:normAutofit/>
          </a:bodyPr>
          <a:lstStyle/>
          <a:p>
            <a:r>
              <a:rPr lang="en-US" sz="3200" dirty="0"/>
              <a:t>Drug Used</a:t>
            </a:r>
          </a:p>
          <a:p>
            <a:r>
              <a:rPr lang="en-US" sz="3200" dirty="0"/>
              <a:t>Route of Administration</a:t>
            </a:r>
          </a:p>
          <a:p>
            <a:r>
              <a:rPr lang="en-US" sz="3200" dirty="0"/>
              <a:t>Dose </a:t>
            </a:r>
          </a:p>
          <a:p>
            <a:r>
              <a:rPr lang="en-US" sz="3200" dirty="0"/>
              <a:t>Frequency</a:t>
            </a:r>
          </a:p>
          <a:p>
            <a:r>
              <a:rPr lang="en-US" sz="3200" dirty="0"/>
              <a:t>Length of Use</a:t>
            </a:r>
          </a:p>
          <a:p>
            <a:r>
              <a:rPr lang="en-US" sz="3200" dirty="0"/>
              <a:t>Availability</a:t>
            </a:r>
          </a:p>
          <a:p>
            <a:r>
              <a:rPr lang="en-US" sz="3200" dirty="0"/>
              <a:t>Acceptability (peers who use)</a:t>
            </a:r>
          </a:p>
          <a:p>
            <a:endParaRPr lang="en-US" dirty="0"/>
          </a:p>
          <a:p>
            <a:endParaRPr lang="en-US" dirty="0"/>
          </a:p>
        </p:txBody>
      </p:sp>
      <p:sp>
        <p:nvSpPr>
          <p:cNvPr id="6" name="Footer Placeholder 5"/>
          <p:cNvSpPr>
            <a:spLocks noGrp="1"/>
          </p:cNvSpPr>
          <p:nvPr>
            <p:ph type="ftr" sz="quarter" idx="11"/>
          </p:nvPr>
        </p:nvSpPr>
        <p:spPr/>
        <p:txBody>
          <a:bodyPr/>
          <a:lstStyle/>
          <a:p>
            <a:pPr>
              <a:defRPr/>
            </a:pP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203231"/>
            <a:ext cx="8458200" cy="4872555"/>
          </a:xfrm>
        </p:spPr>
        <p:txBody>
          <a:bodyPr>
            <a:normAutofit fontScale="90000"/>
          </a:bodyPr>
          <a:lstStyle/>
          <a:p>
            <a:pPr algn="r"/>
            <a:r>
              <a:rPr lang="en-US" sz="5400" dirty="0"/>
              <a:t>What pushes someone over the line is</a:t>
            </a:r>
            <a:br>
              <a:rPr lang="en-US" sz="5400" dirty="0"/>
            </a:br>
            <a:r>
              <a:rPr lang="en-US" sz="5400" dirty="0"/>
              <a:t/>
            </a:r>
            <a:br>
              <a:rPr lang="en-US" sz="5400" dirty="0"/>
            </a:br>
            <a:r>
              <a:rPr lang="en-US" sz="5400" dirty="0"/>
              <a:t/>
            </a:r>
            <a:br>
              <a:rPr lang="en-US" sz="5400" dirty="0"/>
            </a:br>
            <a:r>
              <a:rPr lang="en-US" sz="6667" b="1" i="1" dirty="0"/>
              <a:t>stress</a:t>
            </a:r>
            <a:r>
              <a:rPr lang="en-US" sz="5400" dirty="0"/>
              <a:t/>
            </a:r>
            <a:br>
              <a:rPr lang="en-US" sz="5400" dirty="0"/>
            </a:br>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a:t>Stress = </a:t>
            </a:r>
            <a:r>
              <a:rPr lang="en-US" sz="5400" i="1" u="sng" dirty="0"/>
              <a:t>severe</a:t>
            </a:r>
          </a:p>
        </p:txBody>
      </p:sp>
      <p:sp>
        <p:nvSpPr>
          <p:cNvPr id="3" name="Content Placeholder 2"/>
          <p:cNvSpPr>
            <a:spLocks noGrp="1"/>
          </p:cNvSpPr>
          <p:nvPr>
            <p:ph idx="1"/>
          </p:nvPr>
        </p:nvSpPr>
        <p:spPr/>
        <p:txBody>
          <a:bodyPr/>
          <a:lstStyle/>
          <a:p>
            <a:r>
              <a:rPr lang="en-US" dirty="0"/>
              <a:t>Face the same </a:t>
            </a:r>
            <a:r>
              <a:rPr lang="en-US" i="1" dirty="0">
                <a:solidFill>
                  <a:srgbClr val="FF0000"/>
                </a:solidFill>
              </a:rPr>
              <a:t>Severity</a:t>
            </a:r>
            <a:r>
              <a:rPr lang="en-US" dirty="0"/>
              <a:t> of Stress</a:t>
            </a:r>
          </a:p>
          <a:p>
            <a:r>
              <a:rPr lang="en-US" dirty="0"/>
              <a:t>Face the same </a:t>
            </a:r>
            <a:r>
              <a:rPr lang="en-US" i="1" dirty="0">
                <a:solidFill>
                  <a:srgbClr val="FF0000"/>
                </a:solidFill>
              </a:rPr>
              <a:t>Pattern</a:t>
            </a:r>
            <a:r>
              <a:rPr lang="en-US" dirty="0"/>
              <a:t> of Stress</a:t>
            </a:r>
          </a:p>
          <a:p>
            <a:r>
              <a:rPr lang="en-US" dirty="0"/>
              <a:t>Have the same functioning </a:t>
            </a:r>
            <a:r>
              <a:rPr lang="en-US" i="1" dirty="0">
                <a:solidFill>
                  <a:srgbClr val="FF0000"/>
                </a:solidFill>
              </a:rPr>
              <a:t>Coping Mechanisms</a:t>
            </a:r>
          </a:p>
          <a:p>
            <a:r>
              <a:rPr lang="en-US" dirty="0">
                <a:solidFill>
                  <a:schemeClr val="accent1">
                    <a:lumMod val="50000"/>
                  </a:schemeClr>
                </a:solidFill>
              </a:rPr>
              <a:t>Come to the table with the </a:t>
            </a:r>
            <a:r>
              <a:rPr lang="en-US" i="1" dirty="0">
                <a:solidFill>
                  <a:srgbClr val="FF6600"/>
                </a:solidFill>
              </a:rPr>
              <a:t>Same Brain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a:t>Chronic stress</a:t>
            </a:r>
          </a:p>
        </p:txBody>
      </p:sp>
      <p:sp>
        <p:nvSpPr>
          <p:cNvPr id="3" name="Content Placeholder 2"/>
          <p:cNvSpPr>
            <a:spLocks noGrp="1"/>
          </p:cNvSpPr>
          <p:nvPr>
            <p:ph idx="1"/>
          </p:nvPr>
        </p:nvSpPr>
        <p:spPr/>
        <p:txBody>
          <a:bodyPr>
            <a:normAutofit/>
          </a:bodyPr>
          <a:lstStyle/>
          <a:p>
            <a:pPr>
              <a:buNone/>
            </a:pPr>
            <a:r>
              <a:rPr lang="en-US" sz="4400" dirty="0"/>
              <a:t>  Chronic levels of Stress Hormones cause a defect in the Limbic System of the Brain (over production of dopamine).  This defect affects the brains ability to properly perceive Pleasure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4"/>
          <p:cNvSpPr>
            <a:spLocks noGrp="1"/>
          </p:cNvSpPr>
          <p:nvPr>
            <p:ph type="title"/>
          </p:nvPr>
        </p:nvSpPr>
        <p:spPr>
          <a:xfrm>
            <a:off x="0" y="0"/>
            <a:ext cx="9144000" cy="1524000"/>
          </a:xfrm>
        </p:spPr>
        <p:txBody>
          <a:bodyPr>
            <a:normAutofit/>
          </a:bodyPr>
          <a:lstStyle/>
          <a:p>
            <a:r>
              <a:rPr lang="en-US" b="1" dirty="0">
                <a:solidFill>
                  <a:srgbClr val="375439"/>
                </a:solidFill>
                <a:latin typeface="Arial" charset="0"/>
                <a:cs typeface="Arial" charset="0"/>
              </a:rPr>
              <a:t>What is “addiction”?</a:t>
            </a:r>
          </a:p>
        </p:txBody>
      </p:sp>
      <p:sp>
        <p:nvSpPr>
          <p:cNvPr id="105475" name="TextBox 9"/>
          <p:cNvSpPr txBox="1">
            <a:spLocks noChangeArrowheads="1"/>
          </p:cNvSpPr>
          <p:nvPr/>
        </p:nvSpPr>
        <p:spPr bwMode="auto">
          <a:xfrm>
            <a:off x="0" y="1219200"/>
            <a:ext cx="9144000" cy="5632310"/>
          </a:xfrm>
          <a:prstGeom prst="rect">
            <a:avLst/>
          </a:prstGeom>
          <a:noFill/>
          <a:ln w="9525">
            <a:noFill/>
            <a:miter lim="800000"/>
            <a:headEnd/>
            <a:tailEnd/>
          </a:ln>
        </p:spPr>
        <p:txBody>
          <a:bodyPr wrap="square">
            <a:prstTxWarp prst="textNoShape">
              <a:avLst/>
            </a:prstTxWarp>
            <a:spAutoFit/>
          </a:bodyPr>
          <a:lstStyle/>
          <a:p>
            <a:r>
              <a:rPr lang="en-US" sz="2400" b="1" dirty="0"/>
              <a:t>Addiction is a primary chronic disease of brain reward, motivation, memory and related circuitry.  Dysfunction in these circuits leads to characteristic biological, psychological, social and spiritual manifestations.  This is reflected in an individual pathologically pursuing reward and/or relief by substance use and other behavior.</a:t>
            </a:r>
          </a:p>
          <a:p>
            <a:r>
              <a:rPr lang="en-US" sz="2400" b="1" dirty="0"/>
              <a:t>Addiction is characterized by inability to consistently abstain, impairment in behavioral control, craving, diminished recognition of significant problems with one’s behaviors and interpersonal relationships and a dysfunctional emotional response.  Like other chronic diseases, addiction often involves cycles of relapse and remission.  Without treatment or engagement in recovery activities, addiction is progressive and can result in disability or premature death.</a:t>
            </a:r>
          </a:p>
          <a:p>
            <a:r>
              <a:rPr lang="en-US" sz="2400" b="1" dirty="0"/>
              <a:t>					</a:t>
            </a:r>
            <a:r>
              <a:rPr lang="en-US" sz="2400" b="1" i="1" u="sng" dirty="0">
                <a:solidFill>
                  <a:schemeClr val="accent2">
                    <a:lumMod val="50000"/>
                  </a:schemeClr>
                </a:solidFill>
                <a:latin typeface="Arial" charset="0"/>
                <a:cs typeface="Arial" charset="0"/>
              </a:rPr>
              <a:t>American Society of Addiction Medicine, 2011</a:t>
            </a:r>
            <a:r>
              <a:rPr lang="en-US" sz="2400" b="1" i="1" u="sng" dirty="0">
                <a:latin typeface="Arial" charset="0"/>
                <a:cs typeface="Arial" charset="0"/>
              </a:rPr>
              <a:t/>
            </a:r>
            <a:br>
              <a:rPr lang="en-US" sz="2400" b="1" i="1" u="sng" dirty="0">
                <a:latin typeface="Arial" charset="0"/>
                <a:cs typeface="Arial" charset="0"/>
              </a:rPr>
            </a:br>
            <a:endParaRPr lang="en-US" sz="24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Addiction Is………</a:t>
            </a:r>
          </a:p>
        </p:txBody>
      </p:sp>
      <p:sp>
        <p:nvSpPr>
          <p:cNvPr id="3" name="Content Placeholder 2"/>
          <p:cNvSpPr>
            <a:spLocks noGrp="1"/>
          </p:cNvSpPr>
          <p:nvPr>
            <p:ph idx="1"/>
          </p:nvPr>
        </p:nvSpPr>
        <p:spPr>
          <a:xfrm>
            <a:off x="304800" y="1554162"/>
            <a:ext cx="8686800" cy="5015971"/>
          </a:xfrm>
        </p:spPr>
        <p:txBody>
          <a:bodyPr>
            <a:normAutofit fontScale="92500" lnSpcReduction="10000"/>
          </a:bodyPr>
          <a:lstStyle/>
          <a:p>
            <a:pPr>
              <a:buNone/>
            </a:pPr>
            <a:r>
              <a:rPr lang="en-US" dirty="0"/>
              <a:t>	</a:t>
            </a:r>
            <a:r>
              <a:rPr lang="en-US" sz="3892" dirty="0"/>
              <a:t>A </a:t>
            </a:r>
            <a:r>
              <a:rPr lang="en-US" sz="3892" dirty="0" err="1"/>
              <a:t>dysregulation</a:t>
            </a:r>
            <a:r>
              <a:rPr lang="en-US" sz="3892" dirty="0"/>
              <a:t> of the midbrain dopamine (salience/ reward) system due to unmanaged stress resulting in symptoms of decreased functioning.</a:t>
            </a:r>
          </a:p>
          <a:p>
            <a:pPr>
              <a:buNone/>
            </a:pPr>
            <a:r>
              <a:rPr lang="en-US" sz="3892" dirty="0"/>
              <a:t>	Specifically:</a:t>
            </a:r>
          </a:p>
          <a:p>
            <a:pPr marL="1143000" lvl="1" indent="-742950">
              <a:buFont typeface="+mj-lt"/>
              <a:buAutoNum type="arabicPeriod"/>
            </a:pPr>
            <a:r>
              <a:rPr lang="en-US" sz="3492" dirty="0"/>
              <a:t>Loss of control</a:t>
            </a:r>
          </a:p>
          <a:p>
            <a:pPr marL="1143000" lvl="1" indent="-742950">
              <a:buFont typeface="+mj-lt"/>
              <a:buAutoNum type="arabicPeriod"/>
            </a:pPr>
            <a:r>
              <a:rPr lang="en-US" sz="3492" dirty="0"/>
              <a:t>Craving</a:t>
            </a:r>
          </a:p>
          <a:p>
            <a:pPr marL="1143000" lvl="1" indent="-742950">
              <a:buFont typeface="+mj-lt"/>
              <a:buAutoNum type="arabicPeriod"/>
            </a:pPr>
            <a:r>
              <a:rPr lang="en-US" sz="3492" dirty="0"/>
              <a:t>Persistent drug use despite negative consequences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75439"/>
                </a:solidFill>
              </a:rPr>
              <a:t>Learning objectives</a:t>
            </a:r>
          </a:p>
        </p:txBody>
      </p:sp>
      <p:sp>
        <p:nvSpPr>
          <p:cNvPr id="3" name="Content Placeholder 2"/>
          <p:cNvSpPr>
            <a:spLocks noGrp="1"/>
          </p:cNvSpPr>
          <p:nvPr>
            <p:ph idx="1"/>
          </p:nvPr>
        </p:nvSpPr>
        <p:spPr>
          <a:xfrm>
            <a:off x="304800" y="1554162"/>
            <a:ext cx="8686800" cy="5303838"/>
          </a:xfrm>
        </p:spPr>
        <p:txBody>
          <a:bodyPr>
            <a:normAutofit fontScale="92500"/>
          </a:bodyPr>
          <a:lstStyle/>
          <a:p>
            <a:r>
              <a:rPr lang="en-US" dirty="0">
                <a:solidFill>
                  <a:srgbClr val="375439"/>
                </a:solidFill>
              </a:rPr>
              <a:t>What criteria must be met for a medical condition to be a “Disease”</a:t>
            </a:r>
          </a:p>
          <a:p>
            <a:r>
              <a:rPr lang="en-US" dirty="0">
                <a:solidFill>
                  <a:srgbClr val="375439"/>
                </a:solidFill>
              </a:rPr>
              <a:t>Explore the “Acute Care” and “Chronic Care” models and how they relate to AOD Treatment  </a:t>
            </a:r>
          </a:p>
          <a:p>
            <a:r>
              <a:rPr lang="en-US" dirty="0">
                <a:solidFill>
                  <a:srgbClr val="375439"/>
                </a:solidFill>
              </a:rPr>
              <a:t>What is the “Public Health Model” and how it relates to AOD Prevention.</a:t>
            </a:r>
          </a:p>
          <a:p>
            <a:r>
              <a:rPr lang="en-US" dirty="0">
                <a:solidFill>
                  <a:srgbClr val="375439"/>
                </a:solidFill>
              </a:rPr>
              <a:t> Discuss how our language reflects our concepts of AOD Treatment and Prevention.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condition</a:t>
            </a:r>
          </a:p>
        </p:txBody>
      </p:sp>
      <p:sp>
        <p:nvSpPr>
          <p:cNvPr id="3" name="Content Placeholder 2"/>
          <p:cNvSpPr>
            <a:spLocks noGrp="1"/>
          </p:cNvSpPr>
          <p:nvPr>
            <p:ph sz="half" idx="1"/>
          </p:nvPr>
        </p:nvSpPr>
        <p:spPr/>
        <p:txBody>
          <a:bodyPr>
            <a:noAutofit/>
          </a:bodyPr>
          <a:lstStyle/>
          <a:p>
            <a:r>
              <a:rPr lang="en-US" sz="3200" dirty="0"/>
              <a:t>Affects specific organs or parts of the body</a:t>
            </a:r>
          </a:p>
          <a:p>
            <a:r>
              <a:rPr lang="en-US" sz="3200" dirty="0"/>
              <a:t>Has identifiable causes</a:t>
            </a:r>
          </a:p>
          <a:p>
            <a:r>
              <a:rPr lang="en-US" sz="3200" dirty="0"/>
              <a:t>Has identifiable signs and symptoms</a:t>
            </a:r>
          </a:p>
          <a:p>
            <a:r>
              <a:rPr lang="en-US" sz="3200" dirty="0"/>
              <a:t>Is either acute or chronic</a:t>
            </a:r>
          </a:p>
        </p:txBody>
      </p:sp>
      <p:pic>
        <p:nvPicPr>
          <p:cNvPr id="5" name="Content Placeholder 4" descr="addiction.jpg"/>
          <p:cNvPicPr>
            <a:picLocks noGrp="1" noChangeAspect="1"/>
          </p:cNvPicPr>
          <p:nvPr>
            <p:ph sz="half" idx="2"/>
          </p:nvPr>
        </p:nvPicPr>
        <p:blipFill>
          <a:blip r:embed="rId2"/>
          <a:srcRect t="-1961" b="-1961"/>
          <a:stretch>
            <a:fillRect/>
          </a:stretch>
        </p:blip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813" y="0"/>
            <a:ext cx="7824788" cy="1122679"/>
          </a:xfrm>
        </p:spPr>
        <p:txBody>
          <a:bodyPr>
            <a:normAutofit/>
          </a:bodyPr>
          <a:lstStyle/>
          <a:p>
            <a:r>
              <a:rPr lang="en-US" sz="5400" b="1" dirty="0">
                <a:solidFill>
                  <a:schemeClr val="accent1">
                    <a:lumMod val="75000"/>
                  </a:schemeClr>
                </a:solidFill>
              </a:rPr>
              <a:t>Acute vs. Chronic</a:t>
            </a:r>
          </a:p>
        </p:txBody>
      </p:sp>
      <p:sp>
        <p:nvSpPr>
          <p:cNvPr id="3" name="Content Placeholder 2"/>
          <p:cNvSpPr>
            <a:spLocks noGrp="1"/>
          </p:cNvSpPr>
          <p:nvPr>
            <p:ph sz="half" idx="1"/>
          </p:nvPr>
        </p:nvSpPr>
        <p:spPr/>
        <p:txBody>
          <a:bodyPr>
            <a:normAutofit fontScale="77500" lnSpcReduction="20000"/>
          </a:bodyPr>
          <a:lstStyle/>
          <a:p>
            <a:r>
              <a:rPr lang="en-US" sz="4129" dirty="0"/>
              <a:t>An  “Acute” Condition has:</a:t>
            </a:r>
          </a:p>
          <a:p>
            <a:pPr lvl="1"/>
            <a:r>
              <a:rPr lang="en-US" sz="3600" dirty="0"/>
              <a:t>Rapid onset</a:t>
            </a:r>
          </a:p>
          <a:p>
            <a:pPr lvl="1"/>
            <a:r>
              <a:rPr lang="en-US" sz="3600" dirty="0"/>
              <a:t>Short course</a:t>
            </a:r>
          </a:p>
          <a:p>
            <a:pPr lvl="1"/>
            <a:r>
              <a:rPr lang="en-US" sz="3600" dirty="0"/>
              <a:t>May be severe</a:t>
            </a:r>
            <a:endParaRPr lang="en-US" dirty="0"/>
          </a:p>
        </p:txBody>
      </p:sp>
      <p:sp>
        <p:nvSpPr>
          <p:cNvPr id="4" name="Content Placeholder 3"/>
          <p:cNvSpPr>
            <a:spLocks noGrp="1"/>
          </p:cNvSpPr>
          <p:nvPr>
            <p:ph sz="half" idx="2"/>
          </p:nvPr>
        </p:nvSpPr>
        <p:spPr>
          <a:xfrm>
            <a:off x="4800600" y="1371600"/>
            <a:ext cx="4038600" cy="5486400"/>
          </a:xfrm>
        </p:spPr>
        <p:txBody>
          <a:bodyPr>
            <a:normAutofit fontScale="77500" lnSpcReduction="20000"/>
          </a:bodyPr>
          <a:lstStyle/>
          <a:p>
            <a:r>
              <a:rPr lang="en-US" sz="4129" dirty="0"/>
              <a:t>A “Chronic” Condition has:</a:t>
            </a:r>
          </a:p>
          <a:p>
            <a:pPr lvl="1">
              <a:buFont typeface="Wingdings" charset="2"/>
              <a:buChar char="Ø"/>
            </a:pPr>
            <a:r>
              <a:rPr lang="en-US" sz="3600" dirty="0"/>
              <a:t>Gradual onset</a:t>
            </a:r>
          </a:p>
          <a:p>
            <a:pPr lvl="1">
              <a:buFont typeface="Wingdings" charset="2"/>
              <a:buChar char="Ø"/>
            </a:pPr>
            <a:r>
              <a:rPr lang="en-US" sz="3600" dirty="0"/>
              <a:t>Lifetime course</a:t>
            </a:r>
          </a:p>
          <a:p>
            <a:pPr lvl="1">
              <a:buFont typeface="Wingdings" charset="2"/>
              <a:buChar char="Ø"/>
            </a:pPr>
            <a:r>
              <a:rPr lang="en-US" sz="3600" dirty="0"/>
              <a:t>May have “acute” episodes</a:t>
            </a:r>
          </a:p>
          <a:p>
            <a:pPr lvl="1">
              <a:buFont typeface="Wingdings" charset="2"/>
              <a:buChar char="Ø"/>
            </a:pPr>
            <a:r>
              <a:rPr lang="en-US" sz="3600" dirty="0"/>
              <a:t>Multi-modal Treatments </a:t>
            </a:r>
          </a:p>
          <a:p>
            <a:pPr lvl="1">
              <a:buFont typeface="Wingdings" charset="2"/>
              <a:buChar char="Ø"/>
            </a:pPr>
            <a:r>
              <a:rPr lang="en-US" sz="3600" dirty="0"/>
              <a:t>Variable response rates depending on patient, treatment and outside factors</a:t>
            </a:r>
            <a:endParaRPr lang="en-US" dirty="0"/>
          </a:p>
          <a:p>
            <a:pPr lvl="1">
              <a:buFont typeface="Wingdings" charset="2"/>
              <a:buChar char="Ø"/>
            </a:pPr>
            <a:endParaRPr lang="en-US" sz="3600" dirty="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0"/>
            <a:ext cx="8686800" cy="1295400"/>
          </a:xfrm>
        </p:spPr>
        <p:txBody>
          <a:bodyPr>
            <a:normAutofit/>
          </a:bodyPr>
          <a:lstStyle/>
          <a:p>
            <a:r>
              <a:rPr lang="en-US" sz="4800" b="1" dirty="0">
                <a:solidFill>
                  <a:srgbClr val="375439"/>
                </a:solidFill>
              </a:rPr>
              <a:t>The Acute Care Model</a:t>
            </a:r>
          </a:p>
        </p:txBody>
      </p:sp>
      <p:sp>
        <p:nvSpPr>
          <p:cNvPr id="5" name="Content Placeholder 4"/>
          <p:cNvSpPr>
            <a:spLocks noGrp="1"/>
          </p:cNvSpPr>
          <p:nvPr>
            <p:ph idx="1"/>
          </p:nvPr>
        </p:nvSpPr>
        <p:spPr>
          <a:xfrm>
            <a:off x="0" y="1295400"/>
            <a:ext cx="8991599" cy="5562600"/>
          </a:xfrm>
        </p:spPr>
        <p:txBody>
          <a:bodyPr>
            <a:noAutofit/>
          </a:bodyPr>
          <a:lstStyle/>
          <a:p>
            <a:pPr>
              <a:lnSpc>
                <a:spcPct val="90000"/>
              </a:lnSpc>
              <a:buClr>
                <a:schemeClr val="tx1"/>
              </a:buClr>
              <a:defRPr/>
            </a:pPr>
            <a:r>
              <a:rPr lang="en-US" dirty="0"/>
              <a:t>Encapsulated set of service activities (assess, admit, treat, discharge, termination of service relationship).</a:t>
            </a:r>
          </a:p>
          <a:p>
            <a:pPr>
              <a:lnSpc>
                <a:spcPct val="90000"/>
              </a:lnSpc>
              <a:buClr>
                <a:schemeClr val="tx1"/>
              </a:buClr>
              <a:defRPr/>
            </a:pPr>
            <a:r>
              <a:rPr lang="en-US" dirty="0"/>
              <a:t>Professional expert drives the process.</a:t>
            </a:r>
          </a:p>
          <a:p>
            <a:pPr>
              <a:lnSpc>
                <a:spcPct val="90000"/>
              </a:lnSpc>
              <a:buClr>
                <a:schemeClr val="tx1"/>
              </a:buClr>
              <a:defRPr/>
            </a:pPr>
            <a:r>
              <a:rPr lang="en-US" dirty="0"/>
              <a:t>Services transpire over a short (and ever-shorter) period of time.</a:t>
            </a:r>
          </a:p>
          <a:p>
            <a:pPr>
              <a:lnSpc>
                <a:spcPct val="90000"/>
              </a:lnSpc>
              <a:buClr>
                <a:schemeClr val="tx1"/>
              </a:buClr>
              <a:defRPr/>
            </a:pPr>
            <a:r>
              <a:rPr lang="en-US" dirty="0"/>
              <a:t>Individual/family/community is given impression at discharge (“graduation”) that recovery is now self-sustainable without ongoing professional assistance.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0"/>
            <a:ext cx="8686800" cy="1295400"/>
          </a:xfrm>
        </p:spPr>
        <p:txBody>
          <a:bodyPr>
            <a:normAutofit/>
          </a:bodyPr>
          <a:lstStyle/>
          <a:p>
            <a:r>
              <a:rPr lang="en-US" sz="4800" b="1" dirty="0">
                <a:solidFill>
                  <a:srgbClr val="375439"/>
                </a:solidFill>
              </a:rPr>
              <a:t>The Chronic Care Model</a:t>
            </a:r>
          </a:p>
        </p:txBody>
      </p:sp>
      <p:sp>
        <p:nvSpPr>
          <p:cNvPr id="5" name="Content Placeholder 4"/>
          <p:cNvSpPr>
            <a:spLocks noGrp="1"/>
          </p:cNvSpPr>
          <p:nvPr>
            <p:ph idx="1"/>
          </p:nvPr>
        </p:nvSpPr>
        <p:spPr>
          <a:xfrm>
            <a:off x="0" y="1295401"/>
            <a:ext cx="8991600" cy="5562600"/>
          </a:xfrm>
        </p:spPr>
        <p:txBody>
          <a:bodyPr>
            <a:normAutofit/>
          </a:bodyPr>
          <a:lstStyle/>
          <a:p>
            <a:pPr>
              <a:lnSpc>
                <a:spcPct val="90000"/>
              </a:lnSpc>
              <a:buClr>
                <a:schemeClr val="tx1"/>
              </a:buClr>
              <a:defRPr/>
            </a:pPr>
            <a:r>
              <a:rPr lang="en-US" sz="3027" dirty="0"/>
              <a:t>Initial triage and stabilization, support services are varied and open ended most concentrated early on. </a:t>
            </a:r>
          </a:p>
          <a:p>
            <a:pPr>
              <a:lnSpc>
                <a:spcPct val="90000"/>
              </a:lnSpc>
              <a:buClr>
                <a:schemeClr val="tx1"/>
              </a:buClr>
              <a:defRPr/>
            </a:pPr>
            <a:r>
              <a:rPr lang="en-US" sz="3027" dirty="0"/>
              <a:t>Professionals serve as consultants.  Goal is for course of treatment to be patient driven to achieve highest level of adherence.</a:t>
            </a:r>
          </a:p>
          <a:p>
            <a:pPr>
              <a:lnSpc>
                <a:spcPct val="90000"/>
              </a:lnSpc>
              <a:buClr>
                <a:schemeClr val="tx1"/>
              </a:buClr>
              <a:defRPr/>
            </a:pPr>
            <a:r>
              <a:rPr lang="en-US" sz="3027" dirty="0"/>
              <a:t>Services are open ended, routine follow-up the norm.</a:t>
            </a:r>
          </a:p>
          <a:p>
            <a:pPr>
              <a:lnSpc>
                <a:spcPct val="90000"/>
              </a:lnSpc>
              <a:buClr>
                <a:schemeClr val="tx1"/>
              </a:buClr>
              <a:defRPr/>
            </a:pPr>
            <a:r>
              <a:rPr lang="en-US" sz="3027" dirty="0"/>
              <a:t>Individual/family/community educated on the “process” nature of “treatment”. Goal is to facilitate improved quality of life and wellness for the patient in whatever way works best for the patient.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62857" y="220855"/>
            <a:ext cx="8120744" cy="839969"/>
          </a:xfrm>
        </p:spPr>
        <p:txBody>
          <a:bodyPr>
            <a:normAutofit/>
          </a:bodyPr>
          <a:lstStyle/>
          <a:p>
            <a:r>
              <a:rPr lang="en-US" sz="4800" b="1" dirty="0">
                <a:solidFill>
                  <a:srgbClr val="375439"/>
                </a:solidFill>
              </a:rPr>
              <a:t>Types of Chronic Diseases</a:t>
            </a:r>
          </a:p>
        </p:txBody>
      </p:sp>
      <p:sp>
        <p:nvSpPr>
          <p:cNvPr id="6" name="Content Placeholder 5"/>
          <p:cNvSpPr>
            <a:spLocks noGrp="1"/>
          </p:cNvSpPr>
          <p:nvPr>
            <p:ph idx="1"/>
          </p:nvPr>
        </p:nvSpPr>
        <p:spPr/>
        <p:txBody>
          <a:bodyPr/>
          <a:lstStyle/>
          <a:p>
            <a:r>
              <a:rPr lang="en-US" sz="4400" dirty="0"/>
              <a:t>Hypertension</a:t>
            </a:r>
          </a:p>
          <a:p>
            <a:r>
              <a:rPr lang="en-US" sz="4400" dirty="0"/>
              <a:t>Diabetes</a:t>
            </a:r>
          </a:p>
          <a:p>
            <a:r>
              <a:rPr lang="en-US" sz="4400" dirty="0"/>
              <a:t>Asthma</a:t>
            </a:r>
          </a:p>
          <a:p>
            <a:r>
              <a:rPr lang="en-US" sz="4400" dirty="0"/>
              <a:t>Addiction</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01752" y="836707"/>
            <a:ext cx="4040188" cy="941293"/>
          </a:xfrm>
        </p:spPr>
        <p:txBody>
          <a:bodyPr/>
          <a:lstStyle/>
          <a:p>
            <a:r>
              <a:rPr lang="en-US" sz="3600" dirty="0">
                <a:solidFill>
                  <a:srgbClr val="375439"/>
                </a:solidFill>
              </a:rPr>
              <a:t>Diabetes </a:t>
            </a:r>
          </a:p>
        </p:txBody>
      </p:sp>
      <p:sp>
        <p:nvSpPr>
          <p:cNvPr id="7" name="Text Placeholder 6"/>
          <p:cNvSpPr>
            <a:spLocks noGrp="1"/>
          </p:cNvSpPr>
          <p:nvPr>
            <p:ph type="body" sz="half" idx="3"/>
          </p:nvPr>
        </p:nvSpPr>
        <p:spPr>
          <a:xfrm>
            <a:off x="4791330" y="1045882"/>
            <a:ext cx="4041775" cy="1211092"/>
          </a:xfrm>
        </p:spPr>
        <p:txBody>
          <a:bodyPr/>
          <a:lstStyle/>
          <a:p>
            <a:r>
              <a:rPr lang="en-US" sz="3600" dirty="0">
                <a:solidFill>
                  <a:srgbClr val="375439"/>
                </a:solidFill>
              </a:rPr>
              <a:t>Addiction</a:t>
            </a:r>
          </a:p>
          <a:p>
            <a:endParaRPr lang="en-US" sz="3600" dirty="0"/>
          </a:p>
        </p:txBody>
      </p:sp>
      <p:sp>
        <p:nvSpPr>
          <p:cNvPr id="6" name="Content Placeholder 5"/>
          <p:cNvSpPr>
            <a:spLocks noGrp="1"/>
          </p:cNvSpPr>
          <p:nvPr>
            <p:ph sz="quarter" idx="2"/>
          </p:nvPr>
        </p:nvSpPr>
        <p:spPr>
          <a:xfrm>
            <a:off x="301752" y="1778000"/>
            <a:ext cx="4041648" cy="4774023"/>
          </a:xfrm>
        </p:spPr>
        <p:txBody>
          <a:bodyPr>
            <a:normAutofit/>
          </a:bodyPr>
          <a:lstStyle/>
          <a:p>
            <a:pPr marL="342900" indent="-342900">
              <a:buFontTx/>
              <a:buChar char="•"/>
            </a:pPr>
            <a:r>
              <a:rPr lang="en-US" sz="2800" dirty="0"/>
              <a:t>Genetic predisposition</a:t>
            </a:r>
          </a:p>
          <a:p>
            <a:pPr marL="342900" indent="-342900">
              <a:buFontTx/>
              <a:buChar char="•"/>
            </a:pPr>
            <a:r>
              <a:rPr lang="en-US" sz="2800" dirty="0"/>
              <a:t>Lifestyle choices are a factor in development of the disease</a:t>
            </a:r>
          </a:p>
          <a:p>
            <a:pPr marL="342900" indent="-342900">
              <a:buFontTx/>
              <a:buChar char="•"/>
            </a:pPr>
            <a:r>
              <a:rPr lang="en-US" sz="2800" dirty="0"/>
              <a:t>Severity is variable</a:t>
            </a:r>
          </a:p>
          <a:p>
            <a:pPr marL="342900" indent="-342900">
              <a:buFontTx/>
              <a:buChar char="•"/>
            </a:pPr>
            <a:r>
              <a:rPr lang="en-US" sz="2800" dirty="0"/>
              <a:t>There are diagnostic criteria</a:t>
            </a:r>
          </a:p>
          <a:p>
            <a:pPr marL="342900" indent="-342900">
              <a:buFontTx/>
              <a:buChar char="•"/>
            </a:pPr>
            <a:r>
              <a:rPr lang="en-US" sz="2800" dirty="0"/>
              <a:t>Once diagnosed, you’ve got it</a:t>
            </a:r>
          </a:p>
          <a:p>
            <a:endParaRPr lang="en-US" dirty="0"/>
          </a:p>
        </p:txBody>
      </p:sp>
      <p:sp>
        <p:nvSpPr>
          <p:cNvPr id="8" name="Content Placeholder 7"/>
          <p:cNvSpPr>
            <a:spLocks noGrp="1"/>
          </p:cNvSpPr>
          <p:nvPr>
            <p:ph sz="quarter" idx="4"/>
          </p:nvPr>
        </p:nvSpPr>
        <p:spPr>
          <a:xfrm>
            <a:off x="4800600" y="1778000"/>
            <a:ext cx="4038600" cy="4774023"/>
          </a:xfrm>
        </p:spPr>
        <p:txBody>
          <a:bodyPr>
            <a:normAutofit/>
          </a:bodyPr>
          <a:lstStyle/>
          <a:p>
            <a:pPr marL="342900" indent="-342900">
              <a:buFontTx/>
              <a:buChar char="•"/>
            </a:pPr>
            <a:r>
              <a:rPr lang="en-US" sz="2800" dirty="0"/>
              <a:t>Genetic predisposition</a:t>
            </a:r>
          </a:p>
          <a:p>
            <a:pPr marL="342900" indent="-342900">
              <a:buFontTx/>
              <a:buChar char="•"/>
            </a:pPr>
            <a:r>
              <a:rPr lang="en-US" sz="2800" dirty="0"/>
              <a:t>Lifestyle choices are a factor in development of the disease</a:t>
            </a:r>
          </a:p>
          <a:p>
            <a:pPr marL="342900" indent="-342900">
              <a:buFontTx/>
              <a:buChar char="•"/>
            </a:pPr>
            <a:r>
              <a:rPr lang="en-US" sz="2800" dirty="0"/>
              <a:t>Severity is variable</a:t>
            </a:r>
          </a:p>
          <a:p>
            <a:pPr marL="342900" indent="-342900">
              <a:buFontTx/>
              <a:buChar char="•"/>
            </a:pPr>
            <a:r>
              <a:rPr lang="en-US" sz="2800" dirty="0"/>
              <a:t>There are diagnostic criteria</a:t>
            </a:r>
          </a:p>
          <a:p>
            <a:pPr marL="342900" indent="-342900">
              <a:buFontTx/>
              <a:buChar char="•"/>
            </a:pPr>
            <a:r>
              <a:rPr lang="en-US" sz="2800" dirty="0"/>
              <a:t>Once diagnosed, you’ve got it</a:t>
            </a:r>
          </a:p>
          <a:p>
            <a:endParaRPr lang="en-US" dirty="0"/>
          </a:p>
        </p:txBody>
      </p:sp>
      <p:sp>
        <p:nvSpPr>
          <p:cNvPr id="2" name="Title 1"/>
          <p:cNvSpPr>
            <a:spLocks noGrp="1"/>
          </p:cNvSpPr>
          <p:nvPr>
            <p:ph type="title"/>
          </p:nvPr>
        </p:nvSpPr>
        <p:spPr>
          <a:xfrm>
            <a:off x="0" y="0"/>
            <a:ext cx="9144000" cy="1045882"/>
          </a:xfrm>
        </p:spPr>
        <p:txBody>
          <a:bodyPr>
            <a:noAutofit/>
          </a:bodyPr>
          <a:lstStyle/>
          <a:p>
            <a:r>
              <a:rPr lang="en-US" b="1" dirty="0">
                <a:solidFill>
                  <a:srgbClr val="375439"/>
                </a:solidFill>
              </a:rPr>
              <a:t>Chronic Disease Comparison</a:t>
            </a:r>
            <a:endParaRPr lang="en-US" dirty="0">
              <a:solidFill>
                <a:srgbClr val="375439"/>
              </a:solidFill>
            </a:endParaRPr>
          </a:p>
        </p:txBody>
      </p:sp>
    </p:spTree>
  </p:cSld>
  <p:clrMapOvr>
    <a:masterClrMapping/>
  </p:clrMapOvr>
  <p:transition>
    <p:push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01752" y="642472"/>
            <a:ext cx="4040188" cy="1195293"/>
          </a:xfrm>
        </p:spPr>
        <p:txBody>
          <a:bodyPr/>
          <a:lstStyle/>
          <a:p>
            <a:r>
              <a:rPr lang="en-US" sz="3600" dirty="0">
                <a:solidFill>
                  <a:srgbClr val="375439"/>
                </a:solidFill>
              </a:rPr>
              <a:t>Diabetes </a:t>
            </a:r>
          </a:p>
        </p:txBody>
      </p:sp>
      <p:sp>
        <p:nvSpPr>
          <p:cNvPr id="7" name="Text Placeholder 6"/>
          <p:cNvSpPr>
            <a:spLocks noGrp="1"/>
          </p:cNvSpPr>
          <p:nvPr>
            <p:ph type="body" sz="half" idx="3"/>
          </p:nvPr>
        </p:nvSpPr>
        <p:spPr>
          <a:xfrm>
            <a:off x="4791330" y="642471"/>
            <a:ext cx="4041775" cy="1867647"/>
          </a:xfrm>
        </p:spPr>
        <p:txBody>
          <a:bodyPr/>
          <a:lstStyle/>
          <a:p>
            <a:r>
              <a:rPr lang="en-US" sz="3600" dirty="0">
                <a:solidFill>
                  <a:srgbClr val="375439"/>
                </a:solidFill>
              </a:rPr>
              <a:t>Addiction</a:t>
            </a:r>
          </a:p>
          <a:p>
            <a:endParaRPr lang="en-US" sz="3600" dirty="0">
              <a:solidFill>
                <a:srgbClr val="375439"/>
              </a:solidFill>
            </a:endParaRPr>
          </a:p>
        </p:txBody>
      </p:sp>
      <p:sp>
        <p:nvSpPr>
          <p:cNvPr id="6" name="Content Placeholder 5"/>
          <p:cNvSpPr>
            <a:spLocks noGrp="1"/>
          </p:cNvSpPr>
          <p:nvPr>
            <p:ph sz="quarter" idx="2"/>
          </p:nvPr>
        </p:nvSpPr>
        <p:spPr>
          <a:xfrm>
            <a:off x="301752" y="1658472"/>
            <a:ext cx="4041648" cy="4631316"/>
          </a:xfrm>
        </p:spPr>
        <p:txBody>
          <a:bodyPr>
            <a:noAutofit/>
          </a:bodyPr>
          <a:lstStyle/>
          <a:p>
            <a:pPr marL="342900" indent="-342900">
              <a:buFontTx/>
              <a:buChar char="•"/>
            </a:pPr>
            <a:r>
              <a:rPr lang="en-US" sz="2800" dirty="0"/>
              <a:t>Primary treatment is lifestyle modification</a:t>
            </a:r>
          </a:p>
          <a:p>
            <a:pPr marL="342900" indent="-342900">
              <a:buFontTx/>
              <a:buChar char="•"/>
            </a:pPr>
            <a:r>
              <a:rPr lang="en-US" sz="2800" dirty="0"/>
              <a:t>Small percentage of patients comply with same</a:t>
            </a:r>
          </a:p>
          <a:p>
            <a:pPr marL="342900" indent="-342900">
              <a:buFontTx/>
              <a:buChar char="•"/>
            </a:pPr>
            <a:r>
              <a:rPr lang="en-US" sz="2800" dirty="0"/>
              <a:t>Medications can help</a:t>
            </a:r>
          </a:p>
          <a:p>
            <a:pPr marL="342900" indent="-342900">
              <a:buFontTx/>
              <a:buChar char="•"/>
            </a:pPr>
            <a:r>
              <a:rPr lang="en-US" sz="2800" dirty="0"/>
              <a:t>Treatment planning starts where the patient is and is based on patient strengths.</a:t>
            </a:r>
          </a:p>
          <a:p>
            <a:endParaRPr lang="en-US" sz="2800" dirty="0"/>
          </a:p>
        </p:txBody>
      </p:sp>
      <p:sp>
        <p:nvSpPr>
          <p:cNvPr id="8" name="Content Placeholder 7"/>
          <p:cNvSpPr>
            <a:spLocks noGrp="1"/>
          </p:cNvSpPr>
          <p:nvPr>
            <p:ph sz="quarter" idx="4"/>
          </p:nvPr>
        </p:nvSpPr>
        <p:spPr>
          <a:xfrm>
            <a:off x="4800600" y="1658472"/>
            <a:ext cx="4038600" cy="4635103"/>
          </a:xfrm>
        </p:spPr>
        <p:txBody>
          <a:bodyPr>
            <a:noAutofit/>
          </a:bodyPr>
          <a:lstStyle/>
          <a:p>
            <a:pPr marL="342900" indent="-342900">
              <a:buFontTx/>
              <a:buChar char="•"/>
            </a:pPr>
            <a:r>
              <a:rPr lang="en-US" sz="2800" dirty="0"/>
              <a:t>Primary treatment is lifestyle modification</a:t>
            </a:r>
          </a:p>
          <a:p>
            <a:pPr marL="342900" indent="-342900">
              <a:buFontTx/>
              <a:buChar char="•"/>
            </a:pPr>
            <a:r>
              <a:rPr lang="en-US" sz="2800" dirty="0"/>
              <a:t>Small percentage of patients comply with same</a:t>
            </a:r>
          </a:p>
          <a:p>
            <a:pPr marL="342900" indent="-342900">
              <a:buFontTx/>
              <a:buChar char="•"/>
            </a:pPr>
            <a:r>
              <a:rPr lang="en-US" sz="2800" dirty="0"/>
              <a:t>Medications can help</a:t>
            </a:r>
          </a:p>
          <a:p>
            <a:pPr marL="342900" indent="-342900">
              <a:buFontTx/>
              <a:buChar char="•"/>
            </a:pPr>
            <a:r>
              <a:rPr lang="en-US" sz="2800" dirty="0"/>
              <a:t>Treatment starts based on clinician problem assessment and is pathology focused.</a:t>
            </a:r>
          </a:p>
          <a:p>
            <a:pPr marL="0" indent="0">
              <a:buNone/>
            </a:pPr>
            <a:endParaRPr lang="en-US" sz="2800" dirty="0"/>
          </a:p>
          <a:p>
            <a:endParaRPr lang="en-US" sz="2800" dirty="0"/>
          </a:p>
        </p:txBody>
      </p:sp>
      <p:sp>
        <p:nvSpPr>
          <p:cNvPr id="2" name="Title 1"/>
          <p:cNvSpPr>
            <a:spLocks noGrp="1"/>
          </p:cNvSpPr>
          <p:nvPr>
            <p:ph type="title"/>
          </p:nvPr>
        </p:nvSpPr>
        <p:spPr>
          <a:xfrm>
            <a:off x="0" y="0"/>
            <a:ext cx="9144000" cy="941294"/>
          </a:xfrm>
        </p:spPr>
        <p:txBody>
          <a:bodyPr>
            <a:noAutofit/>
          </a:bodyPr>
          <a:lstStyle/>
          <a:p>
            <a:r>
              <a:rPr lang="en-US" b="1" dirty="0">
                <a:solidFill>
                  <a:srgbClr val="375439"/>
                </a:solidFill>
              </a:rPr>
              <a:t>Chronic Disease Comparison</a:t>
            </a:r>
            <a:endParaRPr lang="en-US" dirty="0">
              <a:solidFill>
                <a:srgbClr val="375439"/>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01752" y="642472"/>
            <a:ext cx="4040188" cy="1195293"/>
          </a:xfrm>
        </p:spPr>
        <p:txBody>
          <a:bodyPr/>
          <a:lstStyle/>
          <a:p>
            <a:r>
              <a:rPr lang="en-US" sz="3600" dirty="0">
                <a:solidFill>
                  <a:srgbClr val="375439"/>
                </a:solidFill>
              </a:rPr>
              <a:t>Diabetes </a:t>
            </a:r>
          </a:p>
        </p:txBody>
      </p:sp>
      <p:sp>
        <p:nvSpPr>
          <p:cNvPr id="7" name="Text Placeholder 6"/>
          <p:cNvSpPr>
            <a:spLocks noGrp="1"/>
          </p:cNvSpPr>
          <p:nvPr>
            <p:ph type="body" sz="half" idx="3"/>
          </p:nvPr>
        </p:nvSpPr>
        <p:spPr>
          <a:xfrm>
            <a:off x="4791330" y="642471"/>
            <a:ext cx="4041775" cy="1867647"/>
          </a:xfrm>
        </p:spPr>
        <p:txBody>
          <a:bodyPr/>
          <a:lstStyle/>
          <a:p>
            <a:r>
              <a:rPr lang="en-US" sz="3600" dirty="0">
                <a:solidFill>
                  <a:srgbClr val="375439"/>
                </a:solidFill>
              </a:rPr>
              <a:t>Addiction</a:t>
            </a:r>
          </a:p>
          <a:p>
            <a:endParaRPr lang="en-US" sz="3600" dirty="0">
              <a:solidFill>
                <a:srgbClr val="375439"/>
              </a:solidFill>
            </a:endParaRPr>
          </a:p>
        </p:txBody>
      </p:sp>
      <p:sp>
        <p:nvSpPr>
          <p:cNvPr id="6" name="Content Placeholder 5"/>
          <p:cNvSpPr>
            <a:spLocks noGrp="1"/>
          </p:cNvSpPr>
          <p:nvPr>
            <p:ph sz="quarter" idx="2"/>
          </p:nvPr>
        </p:nvSpPr>
        <p:spPr>
          <a:xfrm>
            <a:off x="301752" y="1658472"/>
            <a:ext cx="4041648" cy="4631316"/>
          </a:xfrm>
        </p:spPr>
        <p:txBody>
          <a:bodyPr>
            <a:noAutofit/>
          </a:bodyPr>
          <a:lstStyle/>
          <a:p>
            <a:pPr>
              <a:buFont typeface="Arial"/>
              <a:buChar char="•"/>
            </a:pPr>
            <a:r>
              <a:rPr lang="en-US" sz="2800" dirty="0"/>
              <a:t>Patients often don’t comply with medical regimen</a:t>
            </a:r>
          </a:p>
          <a:p>
            <a:pPr>
              <a:buFont typeface="Arial"/>
              <a:buChar char="•"/>
            </a:pPr>
            <a:r>
              <a:rPr lang="en-US" sz="2800" dirty="0"/>
              <a:t>Treatment is not withdrawn if patient becomes symptomatic</a:t>
            </a:r>
          </a:p>
          <a:p>
            <a:endParaRPr lang="en-US" sz="2800" dirty="0"/>
          </a:p>
        </p:txBody>
      </p:sp>
      <p:sp>
        <p:nvSpPr>
          <p:cNvPr id="8" name="Content Placeholder 7"/>
          <p:cNvSpPr>
            <a:spLocks noGrp="1"/>
          </p:cNvSpPr>
          <p:nvPr>
            <p:ph sz="quarter" idx="4"/>
          </p:nvPr>
        </p:nvSpPr>
        <p:spPr>
          <a:xfrm>
            <a:off x="4800600" y="1658472"/>
            <a:ext cx="4038600" cy="4635103"/>
          </a:xfrm>
        </p:spPr>
        <p:txBody>
          <a:bodyPr>
            <a:noAutofit/>
          </a:bodyPr>
          <a:lstStyle/>
          <a:p>
            <a:pPr marL="342900" indent="-342900">
              <a:buFontTx/>
              <a:buChar char="•"/>
            </a:pPr>
            <a:r>
              <a:rPr lang="en-US" sz="2800" dirty="0"/>
              <a:t>Patients often don’t comply with medical regimen</a:t>
            </a:r>
          </a:p>
          <a:p>
            <a:pPr marL="342900" indent="-342900">
              <a:buFontTx/>
              <a:buChar char="•"/>
            </a:pPr>
            <a:r>
              <a:rPr lang="en-US" sz="2800" dirty="0"/>
              <a:t>Patients are discharged from treatment for non-compliance</a:t>
            </a:r>
          </a:p>
          <a:p>
            <a:pPr marL="342900" indent="-342900">
              <a:buFontTx/>
              <a:buChar char="•"/>
            </a:pPr>
            <a:r>
              <a:rPr lang="en-US" sz="2800" dirty="0"/>
              <a:t>“Frequent Flyers” are denied access to services</a:t>
            </a:r>
          </a:p>
          <a:p>
            <a:endParaRPr lang="en-US" sz="2800" dirty="0"/>
          </a:p>
        </p:txBody>
      </p:sp>
      <p:sp>
        <p:nvSpPr>
          <p:cNvPr id="2" name="Title 1"/>
          <p:cNvSpPr>
            <a:spLocks noGrp="1"/>
          </p:cNvSpPr>
          <p:nvPr>
            <p:ph type="title"/>
          </p:nvPr>
        </p:nvSpPr>
        <p:spPr>
          <a:xfrm>
            <a:off x="0" y="0"/>
            <a:ext cx="9144000" cy="941294"/>
          </a:xfrm>
        </p:spPr>
        <p:txBody>
          <a:bodyPr>
            <a:noAutofit/>
          </a:bodyPr>
          <a:lstStyle/>
          <a:p>
            <a:r>
              <a:rPr lang="en-US" b="1" dirty="0">
                <a:solidFill>
                  <a:srgbClr val="375439"/>
                </a:solidFill>
              </a:rPr>
              <a:t>Chronic Disease Comparison</a:t>
            </a:r>
            <a:endParaRPr lang="en-US" dirty="0">
              <a:solidFill>
                <a:srgbClr val="375439"/>
              </a:solidFill>
            </a:endParaRPr>
          </a:p>
        </p:txBody>
      </p:sp>
    </p:spTree>
    <p:extLst>
      <p:ext uri="{BB962C8B-B14F-4D97-AF65-F5344CB8AC3E}">
        <p14:creationId xmlns:p14="http://schemas.microsoft.com/office/powerpoint/2010/main" val="188692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01752" y="896472"/>
            <a:ext cx="4040188" cy="941294"/>
          </a:xfrm>
        </p:spPr>
        <p:txBody>
          <a:bodyPr/>
          <a:lstStyle/>
          <a:p>
            <a:r>
              <a:rPr lang="en-US" sz="3600" dirty="0">
                <a:solidFill>
                  <a:srgbClr val="375439"/>
                </a:solidFill>
              </a:rPr>
              <a:t>Diabetes </a:t>
            </a:r>
          </a:p>
        </p:txBody>
      </p:sp>
      <p:sp>
        <p:nvSpPr>
          <p:cNvPr id="7" name="Text Placeholder 6"/>
          <p:cNvSpPr>
            <a:spLocks noGrp="1"/>
          </p:cNvSpPr>
          <p:nvPr>
            <p:ph type="body" sz="half" idx="3"/>
          </p:nvPr>
        </p:nvSpPr>
        <p:spPr>
          <a:xfrm>
            <a:off x="4791330" y="896471"/>
            <a:ext cx="4041775" cy="1583764"/>
          </a:xfrm>
        </p:spPr>
        <p:txBody>
          <a:bodyPr/>
          <a:lstStyle/>
          <a:p>
            <a:r>
              <a:rPr lang="en-US" sz="3600" dirty="0">
                <a:solidFill>
                  <a:srgbClr val="375439"/>
                </a:solidFill>
              </a:rPr>
              <a:t>Addiction</a:t>
            </a:r>
          </a:p>
          <a:p>
            <a:endParaRPr lang="en-US" sz="3600" dirty="0"/>
          </a:p>
        </p:txBody>
      </p:sp>
      <p:sp>
        <p:nvSpPr>
          <p:cNvPr id="6" name="Content Placeholder 5"/>
          <p:cNvSpPr>
            <a:spLocks noGrp="1"/>
          </p:cNvSpPr>
          <p:nvPr>
            <p:ph sz="quarter" idx="2"/>
          </p:nvPr>
        </p:nvSpPr>
        <p:spPr>
          <a:xfrm>
            <a:off x="281444" y="1837766"/>
            <a:ext cx="4290556" cy="4763294"/>
          </a:xfrm>
        </p:spPr>
        <p:txBody>
          <a:bodyPr>
            <a:normAutofit fontScale="92500"/>
          </a:bodyPr>
          <a:lstStyle/>
          <a:p>
            <a:pPr marL="342900" indent="-342900">
              <a:buFontTx/>
              <a:buChar char="•"/>
            </a:pPr>
            <a:r>
              <a:rPr lang="en-US" sz="2800" dirty="0"/>
              <a:t>Patients who are partially compliant are the rule, and outcomes are better than those who do not get treatment</a:t>
            </a:r>
          </a:p>
          <a:p>
            <a:pPr marL="342900" indent="-342900">
              <a:buFontTx/>
              <a:buChar char="•"/>
            </a:pPr>
            <a:r>
              <a:rPr lang="en-US" sz="2800" dirty="0"/>
              <a:t>Treatment is ongoing with routine follow-up.</a:t>
            </a:r>
          </a:p>
          <a:p>
            <a:pPr marL="342900" indent="-342900">
              <a:buFontTx/>
              <a:buChar char="•"/>
            </a:pPr>
            <a:r>
              <a:rPr lang="en-US" sz="2800" dirty="0"/>
              <a:t>Multi-disciplinary team is involved in treatment.</a:t>
            </a:r>
          </a:p>
          <a:p>
            <a:pPr marL="342900" indent="-342900">
              <a:buFontTx/>
              <a:buChar char="•"/>
            </a:pPr>
            <a:r>
              <a:rPr lang="en-US" sz="2800" dirty="0"/>
              <a:t>Support systems improve outcomes</a:t>
            </a:r>
          </a:p>
          <a:p>
            <a:endParaRPr lang="en-US" sz="2800" dirty="0"/>
          </a:p>
        </p:txBody>
      </p:sp>
      <p:sp>
        <p:nvSpPr>
          <p:cNvPr id="8" name="Content Placeholder 7"/>
          <p:cNvSpPr>
            <a:spLocks noGrp="1"/>
          </p:cNvSpPr>
          <p:nvPr>
            <p:ph sz="quarter" idx="4"/>
          </p:nvPr>
        </p:nvSpPr>
        <p:spPr>
          <a:xfrm>
            <a:off x="4648730" y="1837765"/>
            <a:ext cx="4288536" cy="4763295"/>
          </a:xfrm>
        </p:spPr>
        <p:txBody>
          <a:bodyPr>
            <a:normAutofit fontScale="92500"/>
          </a:bodyPr>
          <a:lstStyle/>
          <a:p>
            <a:pPr marL="342900" indent="-342900">
              <a:buFontTx/>
              <a:buChar char="•"/>
            </a:pPr>
            <a:r>
              <a:rPr lang="en-US" sz="2800" dirty="0"/>
              <a:t>Patients who are partially compliant are the rule, and outcomes are better than those who do not get treatment</a:t>
            </a:r>
          </a:p>
          <a:p>
            <a:pPr marL="342900" indent="-342900">
              <a:buFontTx/>
              <a:buChar char="•"/>
            </a:pPr>
            <a:r>
              <a:rPr lang="en-US" sz="2800" dirty="0"/>
              <a:t>Treatment is episodic with no follow-up</a:t>
            </a:r>
          </a:p>
          <a:p>
            <a:pPr marL="342900" indent="-342900">
              <a:buFontTx/>
              <a:buChar char="•"/>
            </a:pPr>
            <a:r>
              <a:rPr lang="en-US" sz="2800" dirty="0"/>
              <a:t>Treatment involves only AOD Professionals</a:t>
            </a:r>
          </a:p>
          <a:p>
            <a:pPr marL="342900" indent="-342900">
              <a:buFontTx/>
              <a:buChar char="•"/>
            </a:pPr>
            <a:r>
              <a:rPr lang="en-US" sz="2800" dirty="0"/>
              <a:t>Support systems improve outcomes</a:t>
            </a:r>
          </a:p>
          <a:p>
            <a:endParaRPr lang="en-US" dirty="0"/>
          </a:p>
        </p:txBody>
      </p:sp>
      <p:sp>
        <p:nvSpPr>
          <p:cNvPr id="2" name="Title 1"/>
          <p:cNvSpPr>
            <a:spLocks noGrp="1"/>
          </p:cNvSpPr>
          <p:nvPr>
            <p:ph type="title"/>
          </p:nvPr>
        </p:nvSpPr>
        <p:spPr>
          <a:xfrm>
            <a:off x="0" y="0"/>
            <a:ext cx="9144000" cy="1269914"/>
          </a:xfrm>
        </p:spPr>
        <p:txBody>
          <a:bodyPr>
            <a:noAutofit/>
          </a:bodyPr>
          <a:lstStyle/>
          <a:p>
            <a:r>
              <a:rPr lang="en-US" b="1" dirty="0">
                <a:solidFill>
                  <a:srgbClr val="375439"/>
                </a:solidFill>
              </a:rPr>
              <a:t>Chronic Disease Comparison</a:t>
            </a:r>
            <a:endParaRPr lang="en-US" dirty="0">
              <a:solidFill>
                <a:srgbClr val="375439"/>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666940" cy="1090706"/>
          </a:xfrm>
        </p:spPr>
        <p:txBody>
          <a:bodyPr>
            <a:normAutofit/>
          </a:bodyPr>
          <a:lstStyle/>
          <a:p>
            <a:r>
              <a:rPr lang="en-US" dirty="0">
                <a:solidFill>
                  <a:schemeClr val="accent1">
                    <a:lumMod val="50000"/>
                  </a:schemeClr>
                </a:solidFill>
              </a:rPr>
              <a:t>Chronic Disease Comparison</a:t>
            </a:r>
          </a:p>
        </p:txBody>
      </p:sp>
      <p:sp>
        <p:nvSpPr>
          <p:cNvPr id="5" name="Text Placeholder 4"/>
          <p:cNvSpPr>
            <a:spLocks noGrp="1"/>
          </p:cNvSpPr>
          <p:nvPr>
            <p:ph type="body" idx="1"/>
          </p:nvPr>
        </p:nvSpPr>
        <p:spPr>
          <a:xfrm>
            <a:off x="281444" y="666749"/>
            <a:ext cx="4290556" cy="1499722"/>
          </a:xfrm>
        </p:spPr>
        <p:txBody>
          <a:bodyPr>
            <a:noAutofit/>
          </a:bodyPr>
          <a:lstStyle/>
          <a:p>
            <a:r>
              <a:rPr lang="en-US" sz="3600" dirty="0"/>
              <a:t>Diabetes </a:t>
            </a:r>
          </a:p>
        </p:txBody>
      </p:sp>
      <p:sp>
        <p:nvSpPr>
          <p:cNvPr id="7" name="Text Placeholder 6"/>
          <p:cNvSpPr>
            <a:spLocks noGrp="1"/>
          </p:cNvSpPr>
          <p:nvPr>
            <p:ph type="body" sz="half" idx="3"/>
          </p:nvPr>
        </p:nvSpPr>
        <p:spPr>
          <a:xfrm>
            <a:off x="4645025" y="666749"/>
            <a:ext cx="4292241" cy="1798545"/>
          </a:xfrm>
        </p:spPr>
        <p:txBody>
          <a:bodyPr>
            <a:normAutofit/>
          </a:bodyPr>
          <a:lstStyle/>
          <a:p>
            <a:r>
              <a:rPr lang="en-US" sz="3600" dirty="0"/>
              <a:t>Addiction</a:t>
            </a:r>
          </a:p>
          <a:p>
            <a:endParaRPr lang="en-US" dirty="0"/>
          </a:p>
        </p:txBody>
      </p:sp>
      <p:sp>
        <p:nvSpPr>
          <p:cNvPr id="6" name="Content Placeholder 5"/>
          <p:cNvSpPr>
            <a:spLocks noGrp="1"/>
          </p:cNvSpPr>
          <p:nvPr>
            <p:ph sz="quarter" idx="2"/>
          </p:nvPr>
        </p:nvSpPr>
        <p:spPr>
          <a:xfrm>
            <a:off x="281444" y="1821559"/>
            <a:ext cx="4290556" cy="4846348"/>
          </a:xfrm>
        </p:spPr>
        <p:txBody>
          <a:bodyPr>
            <a:normAutofit/>
          </a:bodyPr>
          <a:lstStyle/>
          <a:p>
            <a:r>
              <a:rPr lang="en-US" sz="2800" dirty="0"/>
              <a:t>Even in highly motivated patients, only a small percentage will succeed without medication.  “Abstinence” from medication is lowest priority</a:t>
            </a:r>
          </a:p>
          <a:p>
            <a:r>
              <a:rPr lang="en-US" sz="2800" dirty="0"/>
              <a:t>Incremental progress is accepted, goal is improved “wellness”.</a:t>
            </a:r>
          </a:p>
          <a:p>
            <a:endParaRPr lang="en-US" sz="2800" dirty="0"/>
          </a:p>
        </p:txBody>
      </p:sp>
      <p:sp>
        <p:nvSpPr>
          <p:cNvPr id="8" name="Content Placeholder 7"/>
          <p:cNvSpPr>
            <a:spLocks noGrp="1"/>
          </p:cNvSpPr>
          <p:nvPr>
            <p:ph sz="quarter" idx="4"/>
          </p:nvPr>
        </p:nvSpPr>
        <p:spPr>
          <a:xfrm>
            <a:off x="4648730" y="1821559"/>
            <a:ext cx="4288536" cy="4846347"/>
          </a:xfrm>
        </p:spPr>
        <p:txBody>
          <a:bodyPr>
            <a:normAutofit/>
          </a:bodyPr>
          <a:lstStyle/>
          <a:p>
            <a:r>
              <a:rPr lang="en-US" sz="2800" dirty="0"/>
              <a:t>Abstinence is still often the underlying goal, without which treatment (and the patient) is judged a failure???</a:t>
            </a:r>
          </a:p>
          <a:p>
            <a:r>
              <a:rPr lang="en-US" sz="2800" dirty="0"/>
              <a:t>Incremental progress is not viewed positively.  “Wellness” is only viewed through the lens of total abstinence.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813" y="865014"/>
            <a:ext cx="7824788" cy="914279"/>
          </a:xfrm>
        </p:spPr>
        <p:txBody>
          <a:bodyPr>
            <a:normAutofit fontScale="90000"/>
          </a:bodyPr>
          <a:lstStyle/>
          <a:p>
            <a:r>
              <a:rPr lang="en-US" sz="7200" dirty="0">
                <a:solidFill>
                  <a:schemeClr val="accent1"/>
                </a:solidFill>
              </a:rPr>
              <a:t/>
            </a:r>
            <a:br>
              <a:rPr lang="en-US" sz="7200" dirty="0">
                <a:solidFill>
                  <a:schemeClr val="accent1"/>
                </a:solidFill>
              </a:rPr>
            </a:br>
            <a:r>
              <a:rPr lang="en-US" sz="8800" dirty="0">
                <a:solidFill>
                  <a:schemeClr val="accent1"/>
                </a:solidFill>
              </a:rPr>
              <a:t>Stigma</a:t>
            </a:r>
            <a:endParaRPr lang="en-US" sz="7200" dirty="0"/>
          </a:p>
        </p:txBody>
      </p:sp>
      <p:sp>
        <p:nvSpPr>
          <p:cNvPr id="7" name="TextBox 6"/>
          <p:cNvSpPr txBox="1"/>
          <p:nvPr/>
        </p:nvSpPr>
        <p:spPr>
          <a:xfrm>
            <a:off x="341213" y="2483478"/>
            <a:ext cx="8454468" cy="3046988"/>
          </a:xfrm>
          <a:prstGeom prst="rect">
            <a:avLst/>
          </a:prstGeom>
          <a:noFill/>
        </p:spPr>
        <p:txBody>
          <a:bodyPr wrap="square" rtlCol="0">
            <a:spAutoFit/>
          </a:bodyPr>
          <a:lstStyle/>
          <a:p>
            <a:r>
              <a:rPr lang="en-US" sz="4800" dirty="0"/>
              <a:t>Stigma – A mark of disgrace or infamy associated with a particular circumstance, quality or person.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flipV="1">
            <a:off x="457200" y="1417637"/>
            <a:ext cx="8229600" cy="45719"/>
          </a:xfrm>
          <a:prstGeom prst="rect">
            <a:avLst/>
          </a:prstGeom>
          <a:noFill/>
          <a:ln w="9525">
            <a:noFill/>
            <a:miter lim="800000"/>
            <a:headEnd/>
            <a:tailEnd/>
          </a:ln>
        </p:spPr>
        <p:txBody>
          <a:bodyPr lIns="92075" tIns="46038" rIns="92075" bIns="46038" anchor="ctr">
            <a:prstTxWarp prst="textNoShape">
              <a:avLst/>
            </a:prstTxWarp>
          </a:bodyPr>
          <a:lstStyle/>
          <a:p>
            <a:pPr algn="ctr"/>
            <a:endParaRPr lang="en-US" sz="4400" b="1" dirty="0">
              <a:solidFill>
                <a:srgbClr val="000000"/>
              </a:solidFill>
            </a:endParaRPr>
          </a:p>
        </p:txBody>
      </p:sp>
      <p:sp>
        <p:nvSpPr>
          <p:cNvPr id="21507" name="Rectangle 3"/>
          <p:cNvSpPr>
            <a:spLocks noChangeArrowheads="1"/>
          </p:cNvSpPr>
          <p:nvPr/>
        </p:nvSpPr>
        <p:spPr bwMode="auto">
          <a:xfrm>
            <a:off x="457200" y="1600200"/>
            <a:ext cx="8229600" cy="4533900"/>
          </a:xfrm>
          <a:prstGeom prst="rect">
            <a:avLst/>
          </a:prstGeom>
          <a:noFill/>
          <a:ln w="9525">
            <a:noFill/>
            <a:miter lim="800000"/>
            <a:headEnd/>
            <a:tailEnd/>
          </a:ln>
        </p:spPr>
        <p:txBody>
          <a:bodyPr lIns="92075" tIns="46038" rIns="92075" bIns="46038">
            <a:prstTxWarp prst="textNoShape">
              <a:avLst/>
            </a:prstTxWarp>
          </a:bodyPr>
          <a:lstStyle/>
          <a:p>
            <a:pPr marL="342900" indent="-342900">
              <a:spcBef>
                <a:spcPct val="20000"/>
              </a:spcBef>
              <a:buFontTx/>
              <a:buChar char="•"/>
            </a:pPr>
            <a:endParaRPr lang="en-US" sz="3200" dirty="0"/>
          </a:p>
        </p:txBody>
      </p:sp>
      <p:sp>
        <p:nvSpPr>
          <p:cNvPr id="4" name="Title 3"/>
          <p:cNvSpPr>
            <a:spLocks noGrp="1"/>
          </p:cNvSpPr>
          <p:nvPr>
            <p:ph type="title"/>
          </p:nvPr>
        </p:nvSpPr>
        <p:spPr>
          <a:xfrm>
            <a:off x="0" y="228600"/>
            <a:ext cx="9144000" cy="1298448"/>
          </a:xfrm>
        </p:spPr>
        <p:txBody>
          <a:bodyPr>
            <a:normAutofit fontScale="90000"/>
          </a:bodyPr>
          <a:lstStyle/>
          <a:p>
            <a:r>
              <a:rPr lang="en-US" sz="4444" b="1" dirty="0">
                <a:solidFill>
                  <a:srgbClr val="375439"/>
                </a:solidFill>
              </a:rPr>
              <a:t>Disease Comparison: Conclusion</a:t>
            </a:r>
            <a:r>
              <a:rPr lang="en-US" sz="3600" b="1" dirty="0">
                <a:solidFill>
                  <a:srgbClr val="000000"/>
                </a:solidFill>
              </a:rPr>
              <a:t/>
            </a:r>
            <a:br>
              <a:rPr lang="en-US" sz="3600" b="1" dirty="0">
                <a:solidFill>
                  <a:srgbClr val="000000"/>
                </a:solidFill>
              </a:rPr>
            </a:br>
            <a:endParaRPr lang="en-US" dirty="0"/>
          </a:p>
        </p:txBody>
      </p:sp>
      <p:sp>
        <p:nvSpPr>
          <p:cNvPr id="5" name="Content Placeholder 4"/>
          <p:cNvSpPr>
            <a:spLocks noGrp="1"/>
          </p:cNvSpPr>
          <p:nvPr>
            <p:ph sz="quarter" idx="1"/>
          </p:nvPr>
        </p:nvSpPr>
        <p:spPr>
          <a:xfrm>
            <a:off x="301752" y="1527048"/>
            <a:ext cx="8503920" cy="4932953"/>
          </a:xfrm>
        </p:spPr>
        <p:txBody>
          <a:bodyPr>
            <a:normAutofit fontScale="92500"/>
          </a:bodyPr>
          <a:lstStyle/>
          <a:p>
            <a:pPr marL="342900" indent="-342900">
              <a:buFontTx/>
              <a:buChar char="•"/>
            </a:pPr>
            <a:r>
              <a:rPr lang="en-US" sz="3600" dirty="0"/>
              <a:t>Chronic disease may be controllable, but not usually curable</a:t>
            </a:r>
          </a:p>
          <a:p>
            <a:pPr marL="342900" indent="-342900">
              <a:buFontTx/>
              <a:buChar char="•"/>
            </a:pPr>
            <a:r>
              <a:rPr lang="en-US" sz="3600" dirty="0"/>
              <a:t>Medications, if available, are useful to promote this “disease control”</a:t>
            </a:r>
          </a:p>
          <a:p>
            <a:pPr marL="342900" indent="-342900">
              <a:buFontTx/>
              <a:buChar char="•"/>
            </a:pPr>
            <a:r>
              <a:rPr lang="en-US" dirty="0"/>
              <a:t>Focus is on meeting patient where they are, building on their strengths, moving toward increased </a:t>
            </a:r>
            <a:r>
              <a:rPr lang="en-US" sz="3600" dirty="0"/>
              <a:t>wellness</a:t>
            </a:r>
          </a:p>
          <a:p>
            <a:pPr marL="342900" indent="-342900">
              <a:buFontTx/>
              <a:buChar char="•"/>
            </a:pPr>
            <a:r>
              <a:rPr lang="en-US" sz="3600" dirty="0"/>
              <a:t>There is a “disconnect” between treatment of addiction vs. other chronic diseases</a:t>
            </a:r>
          </a:p>
          <a:p>
            <a:endParaRPr lang="en-US" sz="3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Freeform 3"/>
          <p:cNvSpPr>
            <a:spLocks/>
          </p:cNvSpPr>
          <p:nvPr/>
        </p:nvSpPr>
        <p:spPr bwMode="auto">
          <a:xfrm>
            <a:off x="1857375" y="5665788"/>
            <a:ext cx="5383213" cy="61912"/>
          </a:xfrm>
          <a:custGeom>
            <a:avLst/>
            <a:gdLst>
              <a:gd name="T0" fmla="*/ 0 w 3815"/>
              <a:gd name="T1" fmla="*/ 2147483647 h 39"/>
              <a:gd name="T2" fmla="*/ 2147483647 w 3815"/>
              <a:gd name="T3" fmla="*/ 0 h 39"/>
              <a:gd name="T4" fmla="*/ 2147483647 w 3815"/>
              <a:gd name="T5" fmla="*/ 0 h 39"/>
              <a:gd name="T6" fmla="*/ 2147483647 w 3815"/>
              <a:gd name="T7" fmla="*/ 2147483647 h 39"/>
              <a:gd name="T8" fmla="*/ 0 w 3815"/>
              <a:gd name="T9" fmla="*/ 2147483647 h 39"/>
              <a:gd name="T10" fmla="*/ 0 60000 65536"/>
              <a:gd name="T11" fmla="*/ 0 60000 65536"/>
              <a:gd name="T12" fmla="*/ 0 60000 65536"/>
              <a:gd name="T13" fmla="*/ 0 60000 65536"/>
              <a:gd name="T14" fmla="*/ 0 60000 65536"/>
              <a:gd name="T15" fmla="*/ 0 w 3815"/>
              <a:gd name="T16" fmla="*/ 0 h 39"/>
              <a:gd name="T17" fmla="*/ 3815 w 3815"/>
              <a:gd name="T18" fmla="*/ 39 h 39"/>
            </a:gdLst>
            <a:ahLst/>
            <a:cxnLst>
              <a:cxn ang="T10">
                <a:pos x="T0" y="T1"/>
              </a:cxn>
              <a:cxn ang="T11">
                <a:pos x="T2" y="T3"/>
              </a:cxn>
              <a:cxn ang="T12">
                <a:pos x="T4" y="T5"/>
              </a:cxn>
              <a:cxn ang="T13">
                <a:pos x="T6" y="T7"/>
              </a:cxn>
              <a:cxn ang="T14">
                <a:pos x="T8" y="T9"/>
              </a:cxn>
            </a:cxnLst>
            <a:rect l="T15" t="T16" r="T17" b="T18"/>
            <a:pathLst>
              <a:path w="3815" h="39">
                <a:moveTo>
                  <a:pt x="0" y="39"/>
                </a:moveTo>
                <a:lnTo>
                  <a:pt x="53" y="0"/>
                </a:lnTo>
                <a:lnTo>
                  <a:pt x="3815" y="0"/>
                </a:lnTo>
                <a:lnTo>
                  <a:pt x="3762" y="39"/>
                </a:lnTo>
                <a:lnTo>
                  <a:pt x="0" y="39"/>
                </a:lnTo>
                <a:close/>
              </a:path>
            </a:pathLst>
          </a:custGeom>
          <a:solidFill>
            <a:srgbClr val="808080"/>
          </a:solidFill>
          <a:ln w="9525">
            <a:noFill/>
            <a:round/>
            <a:headEnd/>
            <a:tailEnd/>
          </a:ln>
        </p:spPr>
        <p:txBody>
          <a:bodyPr>
            <a:prstTxWarp prst="textNoShape">
              <a:avLst/>
            </a:prstTxWarp>
          </a:bodyPr>
          <a:lstStyle/>
          <a:p>
            <a:endParaRPr lang="en-US"/>
          </a:p>
        </p:txBody>
      </p:sp>
      <p:sp>
        <p:nvSpPr>
          <p:cNvPr id="195588" name="Freeform 4"/>
          <p:cNvSpPr>
            <a:spLocks/>
          </p:cNvSpPr>
          <p:nvPr/>
        </p:nvSpPr>
        <p:spPr bwMode="auto">
          <a:xfrm>
            <a:off x="1857375" y="1789113"/>
            <a:ext cx="74613" cy="3938587"/>
          </a:xfrm>
          <a:custGeom>
            <a:avLst/>
            <a:gdLst>
              <a:gd name="T0" fmla="*/ 0 w 53"/>
              <a:gd name="T1" fmla="*/ 2481 h 2481"/>
              <a:gd name="T2" fmla="*/ 0 w 53"/>
              <a:gd name="T3" fmla="*/ 38 h 2481"/>
              <a:gd name="T4" fmla="*/ 53 w 53"/>
              <a:gd name="T5" fmla="*/ 0 h 2481"/>
              <a:gd name="T6" fmla="*/ 53 w 53"/>
              <a:gd name="T7" fmla="*/ 2442 h 2481"/>
              <a:gd name="T8" fmla="*/ 0 w 53"/>
              <a:gd name="T9" fmla="*/ 2481 h 2481"/>
              <a:gd name="T10" fmla="*/ 0 60000 65536"/>
              <a:gd name="T11" fmla="*/ 0 60000 65536"/>
              <a:gd name="T12" fmla="*/ 0 60000 65536"/>
              <a:gd name="T13" fmla="*/ 0 60000 65536"/>
              <a:gd name="T14" fmla="*/ 0 60000 65536"/>
              <a:gd name="T15" fmla="*/ 0 w 53"/>
              <a:gd name="T16" fmla="*/ 0 h 2481"/>
              <a:gd name="T17" fmla="*/ 53 w 53"/>
              <a:gd name="T18" fmla="*/ 2481 h 2481"/>
            </a:gdLst>
            <a:ahLst/>
            <a:cxnLst>
              <a:cxn ang="T10">
                <a:pos x="T0" y="T1"/>
              </a:cxn>
              <a:cxn ang="T11">
                <a:pos x="T2" y="T3"/>
              </a:cxn>
              <a:cxn ang="T12">
                <a:pos x="T4" y="T5"/>
              </a:cxn>
              <a:cxn ang="T13">
                <a:pos x="T6" y="T7"/>
              </a:cxn>
              <a:cxn ang="T14">
                <a:pos x="T8" y="T9"/>
              </a:cxn>
            </a:cxnLst>
            <a:rect l="T15" t="T16" r="T17" b="T18"/>
            <a:pathLst>
              <a:path w="53" h="2481">
                <a:moveTo>
                  <a:pt x="0" y="2481"/>
                </a:moveTo>
                <a:lnTo>
                  <a:pt x="0" y="38"/>
                </a:lnTo>
                <a:lnTo>
                  <a:pt x="53" y="0"/>
                </a:lnTo>
                <a:lnTo>
                  <a:pt x="53" y="2442"/>
                </a:lnTo>
                <a:lnTo>
                  <a:pt x="0" y="2481"/>
                </a:lnTo>
                <a:close/>
              </a:path>
            </a:pathLst>
          </a:custGeom>
          <a:noFill/>
          <a:ln w="9525">
            <a:noFill/>
            <a:round/>
            <a:headEnd/>
            <a:tailEnd/>
          </a:ln>
          <a:effectLst>
            <a:outerShdw blurRad="63500" dist="35921" dir="2700000" algn="ctr" rotWithShape="0">
              <a:schemeClr val="tx2"/>
            </a:outerShdw>
          </a:effectLst>
        </p:spPr>
        <p:txBody>
          <a:bodyPr>
            <a:prstTxWarp prst="textNoShape">
              <a:avLst/>
            </a:prstTxWarp>
          </a:bodyPr>
          <a:lstStyle/>
          <a:p>
            <a:endParaRPr lang="en-US"/>
          </a:p>
        </p:txBody>
      </p:sp>
      <p:sp>
        <p:nvSpPr>
          <p:cNvPr id="98308" name="Rectangle 5"/>
          <p:cNvSpPr>
            <a:spLocks noChangeArrowheads="1"/>
          </p:cNvSpPr>
          <p:nvPr/>
        </p:nvSpPr>
        <p:spPr bwMode="auto">
          <a:xfrm>
            <a:off x="1931988" y="1789113"/>
            <a:ext cx="5308600" cy="3876675"/>
          </a:xfrm>
          <a:prstGeom prst="rect">
            <a:avLst/>
          </a:prstGeom>
          <a:noFill/>
          <a:ln w="9525">
            <a:noFill/>
            <a:miter lim="800000"/>
            <a:headEnd/>
            <a:tailEnd/>
          </a:ln>
        </p:spPr>
        <p:txBody>
          <a:bodyPr>
            <a:prstTxWarp prst="textNoShape">
              <a:avLst/>
            </a:prstTxWarp>
          </a:bodyPr>
          <a:lstStyle/>
          <a:p>
            <a:endParaRPr lang="en-US"/>
          </a:p>
        </p:txBody>
      </p:sp>
      <p:sp>
        <p:nvSpPr>
          <p:cNvPr id="98309" name="Freeform 6"/>
          <p:cNvSpPr>
            <a:spLocks/>
          </p:cNvSpPr>
          <p:nvPr/>
        </p:nvSpPr>
        <p:spPr bwMode="auto">
          <a:xfrm>
            <a:off x="1857375" y="5665788"/>
            <a:ext cx="5383213" cy="61912"/>
          </a:xfrm>
          <a:custGeom>
            <a:avLst/>
            <a:gdLst>
              <a:gd name="T0" fmla="*/ 0 w 794"/>
              <a:gd name="T1" fmla="*/ 2147483647 h 8"/>
              <a:gd name="T2" fmla="*/ 2147483647 w 794"/>
              <a:gd name="T3" fmla="*/ 0 h 8"/>
              <a:gd name="T4" fmla="*/ 2147483647 w 794"/>
              <a:gd name="T5" fmla="*/ 0 h 8"/>
              <a:gd name="T6" fmla="*/ 0 60000 65536"/>
              <a:gd name="T7" fmla="*/ 0 60000 65536"/>
              <a:gd name="T8" fmla="*/ 0 60000 65536"/>
              <a:gd name="T9" fmla="*/ 0 w 794"/>
              <a:gd name="T10" fmla="*/ 0 h 8"/>
              <a:gd name="T11" fmla="*/ 794 w 794"/>
              <a:gd name="T12" fmla="*/ 8 h 8"/>
            </a:gdLst>
            <a:ahLst/>
            <a:cxnLst>
              <a:cxn ang="T6">
                <a:pos x="T0" y="T1"/>
              </a:cxn>
              <a:cxn ang="T7">
                <a:pos x="T2" y="T3"/>
              </a:cxn>
              <a:cxn ang="T8">
                <a:pos x="T4" y="T5"/>
              </a:cxn>
            </a:cxnLst>
            <a:rect l="T9" t="T10" r="T11" b="T12"/>
            <a:pathLst>
              <a:path w="794" h="8">
                <a:moveTo>
                  <a:pt x="0" y="8"/>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0" name="Freeform 7"/>
          <p:cNvSpPr>
            <a:spLocks/>
          </p:cNvSpPr>
          <p:nvPr/>
        </p:nvSpPr>
        <p:spPr bwMode="auto">
          <a:xfrm>
            <a:off x="1857375" y="5284788"/>
            <a:ext cx="5383213" cy="52387"/>
          </a:xfrm>
          <a:custGeom>
            <a:avLst/>
            <a:gdLst>
              <a:gd name="T0" fmla="*/ 0 w 794"/>
              <a:gd name="T1" fmla="*/ 2147483647 h 7"/>
              <a:gd name="T2" fmla="*/ 2147483647 w 794"/>
              <a:gd name="T3" fmla="*/ 0 h 7"/>
              <a:gd name="T4" fmla="*/ 2147483647 w 794"/>
              <a:gd name="T5" fmla="*/ 0 h 7"/>
              <a:gd name="T6" fmla="*/ 0 60000 65536"/>
              <a:gd name="T7" fmla="*/ 0 60000 65536"/>
              <a:gd name="T8" fmla="*/ 0 60000 65536"/>
              <a:gd name="T9" fmla="*/ 0 w 794"/>
              <a:gd name="T10" fmla="*/ 0 h 7"/>
              <a:gd name="T11" fmla="*/ 794 w 794"/>
              <a:gd name="T12" fmla="*/ 7 h 7"/>
            </a:gdLst>
            <a:ahLst/>
            <a:cxnLst>
              <a:cxn ang="T6">
                <a:pos x="T0" y="T1"/>
              </a:cxn>
              <a:cxn ang="T7">
                <a:pos x="T2" y="T3"/>
              </a:cxn>
              <a:cxn ang="T8">
                <a:pos x="T4" y="T5"/>
              </a:cxn>
            </a:cxnLst>
            <a:rect l="T9" t="T10" r="T11" b="T12"/>
            <a:pathLst>
              <a:path w="794" h="7">
                <a:moveTo>
                  <a:pt x="0" y="7"/>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1" name="Freeform 8"/>
          <p:cNvSpPr>
            <a:spLocks/>
          </p:cNvSpPr>
          <p:nvPr/>
        </p:nvSpPr>
        <p:spPr bwMode="auto">
          <a:xfrm>
            <a:off x="1857375" y="4895850"/>
            <a:ext cx="5383213" cy="60325"/>
          </a:xfrm>
          <a:custGeom>
            <a:avLst/>
            <a:gdLst>
              <a:gd name="T0" fmla="*/ 0 w 794"/>
              <a:gd name="T1" fmla="*/ 2147483647 h 8"/>
              <a:gd name="T2" fmla="*/ 2147483647 w 794"/>
              <a:gd name="T3" fmla="*/ 0 h 8"/>
              <a:gd name="T4" fmla="*/ 2147483647 w 794"/>
              <a:gd name="T5" fmla="*/ 0 h 8"/>
              <a:gd name="T6" fmla="*/ 0 60000 65536"/>
              <a:gd name="T7" fmla="*/ 0 60000 65536"/>
              <a:gd name="T8" fmla="*/ 0 60000 65536"/>
              <a:gd name="T9" fmla="*/ 0 w 794"/>
              <a:gd name="T10" fmla="*/ 0 h 8"/>
              <a:gd name="T11" fmla="*/ 794 w 794"/>
              <a:gd name="T12" fmla="*/ 8 h 8"/>
            </a:gdLst>
            <a:ahLst/>
            <a:cxnLst>
              <a:cxn ang="T6">
                <a:pos x="T0" y="T1"/>
              </a:cxn>
              <a:cxn ang="T7">
                <a:pos x="T2" y="T3"/>
              </a:cxn>
              <a:cxn ang="T8">
                <a:pos x="T4" y="T5"/>
              </a:cxn>
            </a:cxnLst>
            <a:rect l="T9" t="T10" r="T11" b="T12"/>
            <a:pathLst>
              <a:path w="794" h="8">
                <a:moveTo>
                  <a:pt x="0" y="8"/>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2" name="Freeform 9"/>
          <p:cNvSpPr>
            <a:spLocks/>
          </p:cNvSpPr>
          <p:nvPr/>
        </p:nvSpPr>
        <p:spPr bwMode="auto">
          <a:xfrm>
            <a:off x="1857375" y="4505325"/>
            <a:ext cx="5383213" cy="61913"/>
          </a:xfrm>
          <a:custGeom>
            <a:avLst/>
            <a:gdLst>
              <a:gd name="T0" fmla="*/ 0 w 794"/>
              <a:gd name="T1" fmla="*/ 2147483647 h 8"/>
              <a:gd name="T2" fmla="*/ 2147483647 w 794"/>
              <a:gd name="T3" fmla="*/ 0 h 8"/>
              <a:gd name="T4" fmla="*/ 2147483647 w 794"/>
              <a:gd name="T5" fmla="*/ 0 h 8"/>
              <a:gd name="T6" fmla="*/ 0 60000 65536"/>
              <a:gd name="T7" fmla="*/ 0 60000 65536"/>
              <a:gd name="T8" fmla="*/ 0 60000 65536"/>
              <a:gd name="T9" fmla="*/ 0 w 794"/>
              <a:gd name="T10" fmla="*/ 0 h 8"/>
              <a:gd name="T11" fmla="*/ 794 w 794"/>
              <a:gd name="T12" fmla="*/ 8 h 8"/>
            </a:gdLst>
            <a:ahLst/>
            <a:cxnLst>
              <a:cxn ang="T6">
                <a:pos x="T0" y="T1"/>
              </a:cxn>
              <a:cxn ang="T7">
                <a:pos x="T2" y="T3"/>
              </a:cxn>
              <a:cxn ang="T8">
                <a:pos x="T4" y="T5"/>
              </a:cxn>
            </a:cxnLst>
            <a:rect l="T9" t="T10" r="T11" b="T12"/>
            <a:pathLst>
              <a:path w="794" h="8">
                <a:moveTo>
                  <a:pt x="0" y="8"/>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3" name="Freeform 10"/>
          <p:cNvSpPr>
            <a:spLocks/>
          </p:cNvSpPr>
          <p:nvPr/>
        </p:nvSpPr>
        <p:spPr bwMode="auto">
          <a:xfrm>
            <a:off x="1857375" y="4116388"/>
            <a:ext cx="5383213" cy="61912"/>
          </a:xfrm>
          <a:custGeom>
            <a:avLst/>
            <a:gdLst>
              <a:gd name="T0" fmla="*/ 0 w 794"/>
              <a:gd name="T1" fmla="*/ 2147483647 h 8"/>
              <a:gd name="T2" fmla="*/ 2147483647 w 794"/>
              <a:gd name="T3" fmla="*/ 0 h 8"/>
              <a:gd name="T4" fmla="*/ 2147483647 w 794"/>
              <a:gd name="T5" fmla="*/ 0 h 8"/>
              <a:gd name="T6" fmla="*/ 0 60000 65536"/>
              <a:gd name="T7" fmla="*/ 0 60000 65536"/>
              <a:gd name="T8" fmla="*/ 0 60000 65536"/>
              <a:gd name="T9" fmla="*/ 0 w 794"/>
              <a:gd name="T10" fmla="*/ 0 h 8"/>
              <a:gd name="T11" fmla="*/ 794 w 794"/>
              <a:gd name="T12" fmla="*/ 8 h 8"/>
            </a:gdLst>
            <a:ahLst/>
            <a:cxnLst>
              <a:cxn ang="T6">
                <a:pos x="T0" y="T1"/>
              </a:cxn>
              <a:cxn ang="T7">
                <a:pos x="T2" y="T3"/>
              </a:cxn>
              <a:cxn ang="T8">
                <a:pos x="T4" y="T5"/>
              </a:cxn>
            </a:cxnLst>
            <a:rect l="T9" t="T10" r="T11" b="T12"/>
            <a:pathLst>
              <a:path w="794" h="8">
                <a:moveTo>
                  <a:pt x="0" y="8"/>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4" name="Freeform 11"/>
          <p:cNvSpPr>
            <a:spLocks/>
          </p:cNvSpPr>
          <p:nvPr/>
        </p:nvSpPr>
        <p:spPr bwMode="auto">
          <a:xfrm>
            <a:off x="1857375" y="3727450"/>
            <a:ext cx="5383213" cy="60325"/>
          </a:xfrm>
          <a:custGeom>
            <a:avLst/>
            <a:gdLst>
              <a:gd name="T0" fmla="*/ 0 w 794"/>
              <a:gd name="T1" fmla="*/ 2147483647 h 8"/>
              <a:gd name="T2" fmla="*/ 2147483647 w 794"/>
              <a:gd name="T3" fmla="*/ 0 h 8"/>
              <a:gd name="T4" fmla="*/ 2147483647 w 794"/>
              <a:gd name="T5" fmla="*/ 0 h 8"/>
              <a:gd name="T6" fmla="*/ 0 60000 65536"/>
              <a:gd name="T7" fmla="*/ 0 60000 65536"/>
              <a:gd name="T8" fmla="*/ 0 60000 65536"/>
              <a:gd name="T9" fmla="*/ 0 w 794"/>
              <a:gd name="T10" fmla="*/ 0 h 8"/>
              <a:gd name="T11" fmla="*/ 794 w 794"/>
              <a:gd name="T12" fmla="*/ 8 h 8"/>
            </a:gdLst>
            <a:ahLst/>
            <a:cxnLst>
              <a:cxn ang="T6">
                <a:pos x="T0" y="T1"/>
              </a:cxn>
              <a:cxn ang="T7">
                <a:pos x="T2" y="T3"/>
              </a:cxn>
              <a:cxn ang="T8">
                <a:pos x="T4" y="T5"/>
              </a:cxn>
            </a:cxnLst>
            <a:rect l="T9" t="T10" r="T11" b="T12"/>
            <a:pathLst>
              <a:path w="794" h="8">
                <a:moveTo>
                  <a:pt x="0" y="8"/>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5" name="Freeform 12"/>
          <p:cNvSpPr>
            <a:spLocks/>
          </p:cNvSpPr>
          <p:nvPr/>
        </p:nvSpPr>
        <p:spPr bwMode="auto">
          <a:xfrm>
            <a:off x="1828800" y="3352800"/>
            <a:ext cx="5383213" cy="60325"/>
          </a:xfrm>
          <a:custGeom>
            <a:avLst/>
            <a:gdLst>
              <a:gd name="T0" fmla="*/ 0 w 794"/>
              <a:gd name="T1" fmla="*/ 2147483647 h 8"/>
              <a:gd name="T2" fmla="*/ 2147483647 w 794"/>
              <a:gd name="T3" fmla="*/ 0 h 8"/>
              <a:gd name="T4" fmla="*/ 2147483647 w 794"/>
              <a:gd name="T5" fmla="*/ 0 h 8"/>
              <a:gd name="T6" fmla="*/ 0 60000 65536"/>
              <a:gd name="T7" fmla="*/ 0 60000 65536"/>
              <a:gd name="T8" fmla="*/ 0 60000 65536"/>
              <a:gd name="T9" fmla="*/ 0 w 794"/>
              <a:gd name="T10" fmla="*/ 0 h 8"/>
              <a:gd name="T11" fmla="*/ 794 w 794"/>
              <a:gd name="T12" fmla="*/ 8 h 8"/>
            </a:gdLst>
            <a:ahLst/>
            <a:cxnLst>
              <a:cxn ang="T6">
                <a:pos x="T0" y="T1"/>
              </a:cxn>
              <a:cxn ang="T7">
                <a:pos x="T2" y="T3"/>
              </a:cxn>
              <a:cxn ang="T8">
                <a:pos x="T4" y="T5"/>
              </a:cxn>
            </a:cxnLst>
            <a:rect l="T9" t="T10" r="T11" b="T12"/>
            <a:pathLst>
              <a:path w="794" h="8">
                <a:moveTo>
                  <a:pt x="0" y="8"/>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6" name="Freeform 13"/>
          <p:cNvSpPr>
            <a:spLocks/>
          </p:cNvSpPr>
          <p:nvPr/>
        </p:nvSpPr>
        <p:spPr bwMode="auto">
          <a:xfrm>
            <a:off x="1857375" y="2949575"/>
            <a:ext cx="5383213" cy="60325"/>
          </a:xfrm>
          <a:custGeom>
            <a:avLst/>
            <a:gdLst>
              <a:gd name="T0" fmla="*/ 0 w 794"/>
              <a:gd name="T1" fmla="*/ 2147483647 h 8"/>
              <a:gd name="T2" fmla="*/ 2147483647 w 794"/>
              <a:gd name="T3" fmla="*/ 0 h 8"/>
              <a:gd name="T4" fmla="*/ 2147483647 w 794"/>
              <a:gd name="T5" fmla="*/ 0 h 8"/>
              <a:gd name="T6" fmla="*/ 0 60000 65536"/>
              <a:gd name="T7" fmla="*/ 0 60000 65536"/>
              <a:gd name="T8" fmla="*/ 0 60000 65536"/>
              <a:gd name="T9" fmla="*/ 0 w 794"/>
              <a:gd name="T10" fmla="*/ 0 h 8"/>
              <a:gd name="T11" fmla="*/ 794 w 794"/>
              <a:gd name="T12" fmla="*/ 8 h 8"/>
            </a:gdLst>
            <a:ahLst/>
            <a:cxnLst>
              <a:cxn ang="T6">
                <a:pos x="T0" y="T1"/>
              </a:cxn>
              <a:cxn ang="T7">
                <a:pos x="T2" y="T3"/>
              </a:cxn>
              <a:cxn ang="T8">
                <a:pos x="T4" y="T5"/>
              </a:cxn>
            </a:cxnLst>
            <a:rect l="T9" t="T10" r="T11" b="T12"/>
            <a:pathLst>
              <a:path w="794" h="8">
                <a:moveTo>
                  <a:pt x="0" y="8"/>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7" name="Freeform 15"/>
          <p:cNvSpPr>
            <a:spLocks/>
          </p:cNvSpPr>
          <p:nvPr/>
        </p:nvSpPr>
        <p:spPr bwMode="auto">
          <a:xfrm>
            <a:off x="1857375" y="2178050"/>
            <a:ext cx="5383213" cy="53975"/>
          </a:xfrm>
          <a:custGeom>
            <a:avLst/>
            <a:gdLst>
              <a:gd name="T0" fmla="*/ 0 w 794"/>
              <a:gd name="T1" fmla="*/ 2147483647 h 7"/>
              <a:gd name="T2" fmla="*/ 2147483647 w 794"/>
              <a:gd name="T3" fmla="*/ 0 h 7"/>
              <a:gd name="T4" fmla="*/ 2147483647 w 794"/>
              <a:gd name="T5" fmla="*/ 0 h 7"/>
              <a:gd name="T6" fmla="*/ 0 60000 65536"/>
              <a:gd name="T7" fmla="*/ 0 60000 65536"/>
              <a:gd name="T8" fmla="*/ 0 60000 65536"/>
              <a:gd name="T9" fmla="*/ 0 w 794"/>
              <a:gd name="T10" fmla="*/ 0 h 7"/>
              <a:gd name="T11" fmla="*/ 794 w 794"/>
              <a:gd name="T12" fmla="*/ 7 h 7"/>
            </a:gdLst>
            <a:ahLst/>
            <a:cxnLst>
              <a:cxn ang="T6">
                <a:pos x="T0" y="T1"/>
              </a:cxn>
              <a:cxn ang="T7">
                <a:pos x="T2" y="T3"/>
              </a:cxn>
              <a:cxn ang="T8">
                <a:pos x="T4" y="T5"/>
              </a:cxn>
            </a:cxnLst>
            <a:rect l="T9" t="T10" r="T11" b="T12"/>
            <a:pathLst>
              <a:path w="794" h="7">
                <a:moveTo>
                  <a:pt x="0" y="7"/>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8" name="Freeform 16"/>
          <p:cNvSpPr>
            <a:spLocks/>
          </p:cNvSpPr>
          <p:nvPr/>
        </p:nvSpPr>
        <p:spPr bwMode="auto">
          <a:xfrm>
            <a:off x="1857375" y="1789113"/>
            <a:ext cx="5383213" cy="60325"/>
          </a:xfrm>
          <a:custGeom>
            <a:avLst/>
            <a:gdLst>
              <a:gd name="T0" fmla="*/ 0 w 794"/>
              <a:gd name="T1" fmla="*/ 2147483647 h 8"/>
              <a:gd name="T2" fmla="*/ 2147483647 w 794"/>
              <a:gd name="T3" fmla="*/ 0 h 8"/>
              <a:gd name="T4" fmla="*/ 2147483647 w 794"/>
              <a:gd name="T5" fmla="*/ 0 h 8"/>
              <a:gd name="T6" fmla="*/ 0 60000 65536"/>
              <a:gd name="T7" fmla="*/ 0 60000 65536"/>
              <a:gd name="T8" fmla="*/ 0 60000 65536"/>
              <a:gd name="T9" fmla="*/ 0 w 794"/>
              <a:gd name="T10" fmla="*/ 0 h 8"/>
              <a:gd name="T11" fmla="*/ 794 w 794"/>
              <a:gd name="T12" fmla="*/ 8 h 8"/>
            </a:gdLst>
            <a:ahLst/>
            <a:cxnLst>
              <a:cxn ang="T6">
                <a:pos x="T0" y="T1"/>
              </a:cxn>
              <a:cxn ang="T7">
                <a:pos x="T2" y="T3"/>
              </a:cxn>
              <a:cxn ang="T8">
                <a:pos x="T4" y="T5"/>
              </a:cxn>
            </a:cxnLst>
            <a:rect l="T9" t="T10" r="T11" b="T12"/>
            <a:pathLst>
              <a:path w="794" h="8">
                <a:moveTo>
                  <a:pt x="0" y="8"/>
                </a:moveTo>
                <a:lnTo>
                  <a:pt x="11" y="0"/>
                </a:lnTo>
                <a:lnTo>
                  <a:pt x="794" y="0"/>
                </a:lnTo>
              </a:path>
            </a:pathLst>
          </a:custGeom>
          <a:noFill/>
          <a:ln w="7938">
            <a:solidFill>
              <a:srgbClr val="FFFFFF"/>
            </a:solidFill>
            <a:prstDash val="solid"/>
            <a:round/>
            <a:headEnd/>
            <a:tailEnd/>
          </a:ln>
        </p:spPr>
        <p:txBody>
          <a:bodyPr>
            <a:prstTxWarp prst="textNoShape">
              <a:avLst/>
            </a:prstTxWarp>
          </a:bodyPr>
          <a:lstStyle/>
          <a:p>
            <a:endParaRPr lang="en-US"/>
          </a:p>
        </p:txBody>
      </p:sp>
      <p:sp>
        <p:nvSpPr>
          <p:cNvPr id="98319" name="Freeform 17"/>
          <p:cNvSpPr>
            <a:spLocks/>
          </p:cNvSpPr>
          <p:nvPr/>
        </p:nvSpPr>
        <p:spPr bwMode="auto">
          <a:xfrm>
            <a:off x="1857375" y="5665788"/>
            <a:ext cx="5383213" cy="61912"/>
          </a:xfrm>
          <a:custGeom>
            <a:avLst/>
            <a:gdLst>
              <a:gd name="T0" fmla="*/ 2147483647 w 3815"/>
              <a:gd name="T1" fmla="*/ 0 h 39"/>
              <a:gd name="T2" fmla="*/ 2147483647 w 3815"/>
              <a:gd name="T3" fmla="*/ 2147483647 h 39"/>
              <a:gd name="T4" fmla="*/ 0 w 3815"/>
              <a:gd name="T5" fmla="*/ 2147483647 h 39"/>
              <a:gd name="T6" fmla="*/ 2147483647 w 3815"/>
              <a:gd name="T7" fmla="*/ 0 h 39"/>
              <a:gd name="T8" fmla="*/ 2147483647 w 3815"/>
              <a:gd name="T9" fmla="*/ 0 h 39"/>
              <a:gd name="T10" fmla="*/ 0 60000 65536"/>
              <a:gd name="T11" fmla="*/ 0 60000 65536"/>
              <a:gd name="T12" fmla="*/ 0 60000 65536"/>
              <a:gd name="T13" fmla="*/ 0 60000 65536"/>
              <a:gd name="T14" fmla="*/ 0 60000 65536"/>
              <a:gd name="T15" fmla="*/ 0 w 3815"/>
              <a:gd name="T16" fmla="*/ 0 h 39"/>
              <a:gd name="T17" fmla="*/ 3815 w 3815"/>
              <a:gd name="T18" fmla="*/ 39 h 39"/>
            </a:gdLst>
            <a:ahLst/>
            <a:cxnLst>
              <a:cxn ang="T10">
                <a:pos x="T0" y="T1"/>
              </a:cxn>
              <a:cxn ang="T11">
                <a:pos x="T2" y="T3"/>
              </a:cxn>
              <a:cxn ang="T12">
                <a:pos x="T4" y="T5"/>
              </a:cxn>
              <a:cxn ang="T13">
                <a:pos x="T6" y="T7"/>
              </a:cxn>
              <a:cxn ang="T14">
                <a:pos x="T8" y="T9"/>
              </a:cxn>
            </a:cxnLst>
            <a:rect l="T15" t="T16" r="T17" b="T18"/>
            <a:pathLst>
              <a:path w="3815" h="39">
                <a:moveTo>
                  <a:pt x="3815" y="0"/>
                </a:moveTo>
                <a:lnTo>
                  <a:pt x="3762" y="39"/>
                </a:lnTo>
                <a:lnTo>
                  <a:pt x="0" y="39"/>
                </a:lnTo>
                <a:lnTo>
                  <a:pt x="53" y="0"/>
                </a:lnTo>
                <a:lnTo>
                  <a:pt x="3815" y="0"/>
                </a:lnTo>
                <a:close/>
              </a:path>
            </a:pathLst>
          </a:custGeom>
          <a:noFill/>
          <a:ln w="7938">
            <a:solidFill>
              <a:srgbClr val="000000"/>
            </a:solidFill>
            <a:prstDash val="solid"/>
            <a:round/>
            <a:headEnd/>
            <a:tailEnd/>
          </a:ln>
        </p:spPr>
        <p:txBody>
          <a:bodyPr>
            <a:prstTxWarp prst="textNoShape">
              <a:avLst/>
            </a:prstTxWarp>
          </a:bodyPr>
          <a:lstStyle/>
          <a:p>
            <a:endParaRPr lang="en-US"/>
          </a:p>
        </p:txBody>
      </p:sp>
      <p:sp>
        <p:nvSpPr>
          <p:cNvPr id="195602" name="Freeform 18"/>
          <p:cNvSpPr>
            <a:spLocks/>
          </p:cNvSpPr>
          <p:nvPr/>
        </p:nvSpPr>
        <p:spPr bwMode="auto">
          <a:xfrm>
            <a:off x="1857375" y="1789113"/>
            <a:ext cx="74613" cy="3938587"/>
          </a:xfrm>
          <a:custGeom>
            <a:avLst/>
            <a:gdLst>
              <a:gd name="T0" fmla="*/ 0 w 53"/>
              <a:gd name="T1" fmla="*/ 2481 h 2481"/>
              <a:gd name="T2" fmla="*/ 0 w 53"/>
              <a:gd name="T3" fmla="*/ 38 h 2481"/>
              <a:gd name="T4" fmla="*/ 53 w 53"/>
              <a:gd name="T5" fmla="*/ 0 h 2481"/>
              <a:gd name="T6" fmla="*/ 53 w 53"/>
              <a:gd name="T7" fmla="*/ 2442 h 2481"/>
              <a:gd name="T8" fmla="*/ 0 w 53"/>
              <a:gd name="T9" fmla="*/ 2481 h 2481"/>
              <a:gd name="T10" fmla="*/ 0 60000 65536"/>
              <a:gd name="T11" fmla="*/ 0 60000 65536"/>
              <a:gd name="T12" fmla="*/ 0 60000 65536"/>
              <a:gd name="T13" fmla="*/ 0 60000 65536"/>
              <a:gd name="T14" fmla="*/ 0 60000 65536"/>
              <a:gd name="T15" fmla="*/ 0 w 53"/>
              <a:gd name="T16" fmla="*/ 0 h 2481"/>
              <a:gd name="T17" fmla="*/ 53 w 53"/>
              <a:gd name="T18" fmla="*/ 2481 h 2481"/>
            </a:gdLst>
            <a:ahLst/>
            <a:cxnLst>
              <a:cxn ang="T10">
                <a:pos x="T0" y="T1"/>
              </a:cxn>
              <a:cxn ang="T11">
                <a:pos x="T2" y="T3"/>
              </a:cxn>
              <a:cxn ang="T12">
                <a:pos x="T4" y="T5"/>
              </a:cxn>
              <a:cxn ang="T13">
                <a:pos x="T6" y="T7"/>
              </a:cxn>
              <a:cxn ang="T14">
                <a:pos x="T8" y="T9"/>
              </a:cxn>
            </a:cxnLst>
            <a:rect l="T15" t="T16" r="T17" b="T18"/>
            <a:pathLst>
              <a:path w="53" h="2481">
                <a:moveTo>
                  <a:pt x="0" y="2481"/>
                </a:moveTo>
                <a:lnTo>
                  <a:pt x="0" y="38"/>
                </a:lnTo>
                <a:lnTo>
                  <a:pt x="53" y="0"/>
                </a:lnTo>
                <a:lnTo>
                  <a:pt x="53" y="2442"/>
                </a:lnTo>
                <a:lnTo>
                  <a:pt x="0" y="2481"/>
                </a:lnTo>
                <a:close/>
              </a:path>
            </a:pathLst>
          </a:custGeom>
          <a:noFill/>
          <a:ln w="7938">
            <a:solidFill>
              <a:srgbClr val="FFFFFF"/>
            </a:solidFill>
            <a:prstDash val="solid"/>
            <a:round/>
            <a:headEnd/>
            <a:tailEnd/>
          </a:ln>
          <a:effectLst>
            <a:outerShdw blurRad="63500" dist="35921" dir="2700000" algn="ctr" rotWithShape="0">
              <a:schemeClr val="tx2"/>
            </a:outerShdw>
          </a:effectLst>
        </p:spPr>
        <p:txBody>
          <a:bodyPr>
            <a:prstTxWarp prst="textNoShape">
              <a:avLst/>
            </a:prstTxWarp>
          </a:bodyPr>
          <a:lstStyle/>
          <a:p>
            <a:endParaRPr lang="en-US"/>
          </a:p>
        </p:txBody>
      </p:sp>
      <p:sp>
        <p:nvSpPr>
          <p:cNvPr id="98321" name="Rectangle 19"/>
          <p:cNvSpPr>
            <a:spLocks noChangeArrowheads="1"/>
          </p:cNvSpPr>
          <p:nvPr/>
        </p:nvSpPr>
        <p:spPr bwMode="auto">
          <a:xfrm>
            <a:off x="1931988" y="1789113"/>
            <a:ext cx="5308600" cy="3876675"/>
          </a:xfrm>
          <a:prstGeom prst="rect">
            <a:avLst/>
          </a:prstGeom>
          <a:noFill/>
          <a:ln w="7938">
            <a:solidFill>
              <a:srgbClr val="FFFFFF"/>
            </a:solidFill>
            <a:miter lim="800000"/>
            <a:headEnd/>
            <a:tailEnd/>
          </a:ln>
        </p:spPr>
        <p:txBody>
          <a:bodyPr>
            <a:prstTxWarp prst="textNoShape">
              <a:avLst/>
            </a:prstTxWarp>
          </a:bodyPr>
          <a:lstStyle/>
          <a:p>
            <a:endParaRPr lang="en-US"/>
          </a:p>
        </p:txBody>
      </p:sp>
      <p:sp>
        <p:nvSpPr>
          <p:cNvPr id="195604" name="Line 20"/>
          <p:cNvSpPr>
            <a:spLocks noChangeShapeType="1"/>
          </p:cNvSpPr>
          <p:nvPr/>
        </p:nvSpPr>
        <p:spPr bwMode="auto">
          <a:xfrm flipV="1">
            <a:off x="1857375" y="1828800"/>
            <a:ext cx="47625" cy="3898900"/>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05" name="Line 21"/>
          <p:cNvSpPr>
            <a:spLocks noChangeShapeType="1"/>
          </p:cNvSpPr>
          <p:nvPr/>
        </p:nvSpPr>
        <p:spPr bwMode="auto">
          <a:xfrm flipH="1">
            <a:off x="1801813" y="5727700"/>
            <a:ext cx="55562" cy="1588"/>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06" name="Line 22"/>
          <p:cNvSpPr>
            <a:spLocks noChangeShapeType="1"/>
          </p:cNvSpPr>
          <p:nvPr/>
        </p:nvSpPr>
        <p:spPr bwMode="auto">
          <a:xfrm flipH="1">
            <a:off x="1801813" y="5337175"/>
            <a:ext cx="55562" cy="1588"/>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07" name="Line 23"/>
          <p:cNvSpPr>
            <a:spLocks noChangeShapeType="1"/>
          </p:cNvSpPr>
          <p:nvPr/>
        </p:nvSpPr>
        <p:spPr bwMode="auto">
          <a:xfrm flipH="1">
            <a:off x="1801813" y="4956175"/>
            <a:ext cx="55562" cy="1588"/>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08" name="Line 24"/>
          <p:cNvSpPr>
            <a:spLocks noChangeShapeType="1"/>
          </p:cNvSpPr>
          <p:nvPr/>
        </p:nvSpPr>
        <p:spPr bwMode="auto">
          <a:xfrm flipH="1">
            <a:off x="1801813" y="4567238"/>
            <a:ext cx="55562" cy="1587"/>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09" name="Line 25"/>
          <p:cNvSpPr>
            <a:spLocks noChangeShapeType="1"/>
          </p:cNvSpPr>
          <p:nvPr/>
        </p:nvSpPr>
        <p:spPr bwMode="auto">
          <a:xfrm flipH="1">
            <a:off x="1801813" y="4178300"/>
            <a:ext cx="55562" cy="1588"/>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10" name="Line 26"/>
          <p:cNvSpPr>
            <a:spLocks noChangeShapeType="1"/>
          </p:cNvSpPr>
          <p:nvPr/>
        </p:nvSpPr>
        <p:spPr bwMode="auto">
          <a:xfrm flipH="1">
            <a:off x="1801813" y="3787775"/>
            <a:ext cx="55562" cy="1588"/>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11" name="Line 27"/>
          <p:cNvSpPr>
            <a:spLocks noChangeShapeType="1"/>
          </p:cNvSpPr>
          <p:nvPr/>
        </p:nvSpPr>
        <p:spPr bwMode="auto">
          <a:xfrm flipH="1">
            <a:off x="1801813" y="3398838"/>
            <a:ext cx="55562" cy="1587"/>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12" name="Line 28"/>
          <p:cNvSpPr>
            <a:spLocks noChangeShapeType="1"/>
          </p:cNvSpPr>
          <p:nvPr/>
        </p:nvSpPr>
        <p:spPr bwMode="auto">
          <a:xfrm flipH="1">
            <a:off x="1801813" y="3009900"/>
            <a:ext cx="55562" cy="1588"/>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13" name="Line 29"/>
          <p:cNvSpPr>
            <a:spLocks noChangeShapeType="1"/>
          </p:cNvSpPr>
          <p:nvPr/>
        </p:nvSpPr>
        <p:spPr bwMode="auto">
          <a:xfrm flipH="1">
            <a:off x="1801813" y="2620963"/>
            <a:ext cx="55562" cy="1587"/>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14" name="Line 30"/>
          <p:cNvSpPr>
            <a:spLocks noChangeShapeType="1"/>
          </p:cNvSpPr>
          <p:nvPr/>
        </p:nvSpPr>
        <p:spPr bwMode="auto">
          <a:xfrm flipH="1">
            <a:off x="1801813" y="2232025"/>
            <a:ext cx="55562" cy="1588"/>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15" name="Line 31"/>
          <p:cNvSpPr>
            <a:spLocks noChangeShapeType="1"/>
          </p:cNvSpPr>
          <p:nvPr/>
        </p:nvSpPr>
        <p:spPr bwMode="auto">
          <a:xfrm flipH="1">
            <a:off x="1801813" y="1849438"/>
            <a:ext cx="55562" cy="1587"/>
          </a:xfrm>
          <a:prstGeom prst="line">
            <a:avLst/>
          </a:prstGeom>
          <a:noFill/>
          <a:ln w="7938">
            <a:solidFill>
              <a:srgbClr val="FFFFFF"/>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195616" name="Rectangle 32"/>
          <p:cNvSpPr>
            <a:spLocks noChangeArrowheads="1"/>
          </p:cNvSpPr>
          <p:nvPr/>
        </p:nvSpPr>
        <p:spPr bwMode="auto">
          <a:xfrm>
            <a:off x="1654175" y="5589588"/>
            <a:ext cx="127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0</a:t>
            </a:r>
            <a:endParaRPr lang="en-US" sz="4400">
              <a:latin typeface="Times New Roman" charset="0"/>
            </a:endParaRPr>
          </a:p>
        </p:txBody>
      </p:sp>
      <p:sp>
        <p:nvSpPr>
          <p:cNvPr id="195617" name="Rectangle 33"/>
          <p:cNvSpPr>
            <a:spLocks noChangeArrowheads="1"/>
          </p:cNvSpPr>
          <p:nvPr/>
        </p:nvSpPr>
        <p:spPr bwMode="auto">
          <a:xfrm>
            <a:off x="1538288" y="5200650"/>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10</a:t>
            </a:r>
            <a:endParaRPr lang="en-US" sz="4400">
              <a:latin typeface="Times New Roman" charset="0"/>
            </a:endParaRPr>
          </a:p>
        </p:txBody>
      </p:sp>
      <p:sp>
        <p:nvSpPr>
          <p:cNvPr id="195618" name="Rectangle 34"/>
          <p:cNvSpPr>
            <a:spLocks noChangeArrowheads="1"/>
          </p:cNvSpPr>
          <p:nvPr/>
        </p:nvSpPr>
        <p:spPr bwMode="auto">
          <a:xfrm>
            <a:off x="1538288" y="4818063"/>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20</a:t>
            </a:r>
            <a:endParaRPr lang="en-US" sz="4400">
              <a:latin typeface="Times New Roman" charset="0"/>
            </a:endParaRPr>
          </a:p>
        </p:txBody>
      </p:sp>
      <p:sp>
        <p:nvSpPr>
          <p:cNvPr id="195619" name="Rectangle 35"/>
          <p:cNvSpPr>
            <a:spLocks noChangeArrowheads="1"/>
          </p:cNvSpPr>
          <p:nvPr/>
        </p:nvSpPr>
        <p:spPr bwMode="auto">
          <a:xfrm>
            <a:off x="1538288" y="4429125"/>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30</a:t>
            </a:r>
            <a:endParaRPr lang="en-US" sz="4400">
              <a:latin typeface="Times New Roman" charset="0"/>
            </a:endParaRPr>
          </a:p>
        </p:txBody>
      </p:sp>
      <p:sp>
        <p:nvSpPr>
          <p:cNvPr id="195620" name="Rectangle 36"/>
          <p:cNvSpPr>
            <a:spLocks noChangeArrowheads="1"/>
          </p:cNvSpPr>
          <p:nvPr/>
        </p:nvSpPr>
        <p:spPr bwMode="auto">
          <a:xfrm>
            <a:off x="1538288" y="4040188"/>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40</a:t>
            </a:r>
            <a:endParaRPr lang="en-US" sz="4400">
              <a:latin typeface="Times New Roman" charset="0"/>
            </a:endParaRPr>
          </a:p>
        </p:txBody>
      </p:sp>
      <p:sp>
        <p:nvSpPr>
          <p:cNvPr id="195621" name="Rectangle 37"/>
          <p:cNvSpPr>
            <a:spLocks noChangeArrowheads="1"/>
          </p:cNvSpPr>
          <p:nvPr/>
        </p:nvSpPr>
        <p:spPr bwMode="auto">
          <a:xfrm>
            <a:off x="1538288" y="3651250"/>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50</a:t>
            </a:r>
            <a:endParaRPr lang="en-US" sz="4400">
              <a:latin typeface="Times New Roman" charset="0"/>
            </a:endParaRPr>
          </a:p>
        </p:txBody>
      </p:sp>
      <p:sp>
        <p:nvSpPr>
          <p:cNvPr id="195622" name="Rectangle 38"/>
          <p:cNvSpPr>
            <a:spLocks noChangeArrowheads="1"/>
          </p:cNvSpPr>
          <p:nvPr/>
        </p:nvSpPr>
        <p:spPr bwMode="auto">
          <a:xfrm>
            <a:off x="1538288" y="3262313"/>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60</a:t>
            </a:r>
            <a:endParaRPr lang="en-US" sz="4400">
              <a:latin typeface="Times New Roman" charset="0"/>
            </a:endParaRPr>
          </a:p>
        </p:txBody>
      </p:sp>
      <p:sp>
        <p:nvSpPr>
          <p:cNvPr id="195623" name="Rectangle 39"/>
          <p:cNvSpPr>
            <a:spLocks noChangeArrowheads="1"/>
          </p:cNvSpPr>
          <p:nvPr/>
        </p:nvSpPr>
        <p:spPr bwMode="auto">
          <a:xfrm>
            <a:off x="1538288" y="2871788"/>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70</a:t>
            </a:r>
            <a:endParaRPr lang="en-US" sz="4400">
              <a:latin typeface="Times New Roman" charset="0"/>
            </a:endParaRPr>
          </a:p>
        </p:txBody>
      </p:sp>
      <p:sp>
        <p:nvSpPr>
          <p:cNvPr id="195624" name="Rectangle 40"/>
          <p:cNvSpPr>
            <a:spLocks noChangeArrowheads="1"/>
          </p:cNvSpPr>
          <p:nvPr/>
        </p:nvSpPr>
        <p:spPr bwMode="auto">
          <a:xfrm>
            <a:off x="1538288" y="2482850"/>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80</a:t>
            </a:r>
            <a:endParaRPr lang="en-US" sz="4400">
              <a:latin typeface="Times New Roman" charset="0"/>
            </a:endParaRPr>
          </a:p>
        </p:txBody>
      </p:sp>
      <p:sp>
        <p:nvSpPr>
          <p:cNvPr id="195625" name="Rectangle 41"/>
          <p:cNvSpPr>
            <a:spLocks noChangeArrowheads="1"/>
          </p:cNvSpPr>
          <p:nvPr/>
        </p:nvSpPr>
        <p:spPr bwMode="auto">
          <a:xfrm>
            <a:off x="1538288" y="2093913"/>
            <a:ext cx="254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90</a:t>
            </a:r>
            <a:endParaRPr lang="en-US" sz="4400">
              <a:latin typeface="Times New Roman" charset="0"/>
            </a:endParaRPr>
          </a:p>
        </p:txBody>
      </p:sp>
      <p:sp>
        <p:nvSpPr>
          <p:cNvPr id="195626" name="Rectangle 42"/>
          <p:cNvSpPr>
            <a:spLocks noChangeArrowheads="1"/>
          </p:cNvSpPr>
          <p:nvPr/>
        </p:nvSpPr>
        <p:spPr bwMode="auto">
          <a:xfrm>
            <a:off x="1422400" y="1676400"/>
            <a:ext cx="381000" cy="304800"/>
          </a:xfrm>
          <a:prstGeom prst="rect">
            <a:avLst/>
          </a:prstGeom>
          <a:solidFill>
            <a:schemeClr val="bg1"/>
          </a:solidFill>
          <a:ln w="9525">
            <a:noFill/>
            <a:miter lim="800000"/>
            <a:headEnd/>
            <a:tailEnd/>
          </a:ln>
          <a:effectLst>
            <a:outerShdw blurRad="63500" dist="38099" dir="2700000" algn="ctr" rotWithShape="0">
              <a:srgbClr val="000000">
                <a:alpha val="74998"/>
              </a:srgbClr>
            </a:outerShdw>
          </a:effectLst>
        </p:spPr>
        <p:txBody>
          <a:bodyPr wrap="none" lIns="0" tIns="0" rIns="0" bIns="0">
            <a:prstTxWarp prst="textNoShape">
              <a:avLst/>
            </a:prstTxWarp>
            <a:spAutoFit/>
          </a:bodyPr>
          <a:lstStyle/>
          <a:p>
            <a:r>
              <a:rPr lang="en-US" sz="2000" b="1">
                <a:latin typeface="Times New Roman" charset="0"/>
              </a:rPr>
              <a:t>100</a:t>
            </a:r>
            <a:endParaRPr lang="en-US" sz="4400">
              <a:latin typeface="Times New Roman" charset="0"/>
            </a:endParaRPr>
          </a:p>
        </p:txBody>
      </p:sp>
      <p:sp>
        <p:nvSpPr>
          <p:cNvPr id="98345" name="Line 43"/>
          <p:cNvSpPr>
            <a:spLocks noChangeShapeType="1"/>
          </p:cNvSpPr>
          <p:nvPr/>
        </p:nvSpPr>
        <p:spPr bwMode="auto">
          <a:xfrm>
            <a:off x="1857375" y="5727700"/>
            <a:ext cx="5308600" cy="1588"/>
          </a:xfrm>
          <a:prstGeom prst="line">
            <a:avLst/>
          </a:prstGeom>
          <a:noFill/>
          <a:ln w="7938">
            <a:solidFill>
              <a:srgbClr val="000000"/>
            </a:solidFill>
            <a:round/>
            <a:headEnd/>
            <a:tailEnd/>
          </a:ln>
        </p:spPr>
        <p:txBody>
          <a:bodyPr>
            <a:prstTxWarp prst="textNoShape">
              <a:avLst/>
            </a:prstTxWarp>
          </a:bodyPr>
          <a:lstStyle/>
          <a:p>
            <a:endParaRPr lang="en-US"/>
          </a:p>
        </p:txBody>
      </p:sp>
      <p:sp>
        <p:nvSpPr>
          <p:cNvPr id="195628" name="Line 44"/>
          <p:cNvSpPr>
            <a:spLocks noChangeShapeType="1"/>
          </p:cNvSpPr>
          <p:nvPr/>
        </p:nvSpPr>
        <p:spPr bwMode="auto">
          <a:xfrm>
            <a:off x="1857375" y="5727700"/>
            <a:ext cx="1588" cy="60325"/>
          </a:xfrm>
          <a:prstGeom prst="line">
            <a:avLst/>
          </a:prstGeom>
          <a:noFill/>
          <a:ln w="7938">
            <a:solidFill>
              <a:srgbClr val="000000"/>
            </a:solidFill>
            <a:round/>
            <a:headEnd/>
            <a:tailEnd/>
          </a:ln>
          <a:effectLst>
            <a:outerShdw dist="35921" dir="2700000" algn="ctr" rotWithShape="0">
              <a:schemeClr val="tx2"/>
            </a:outerShdw>
          </a:effectLst>
        </p:spPr>
        <p:txBody>
          <a:bodyPr/>
          <a:lstStyle/>
          <a:p>
            <a:pPr>
              <a:defRPr/>
            </a:pPr>
            <a:endParaRPr lang="en-US">
              <a:ea typeface="+mn-ea"/>
            </a:endParaRPr>
          </a:p>
        </p:txBody>
      </p:sp>
      <p:sp>
        <p:nvSpPr>
          <p:cNvPr id="98347" name="Line 45"/>
          <p:cNvSpPr>
            <a:spLocks noChangeShapeType="1"/>
          </p:cNvSpPr>
          <p:nvPr/>
        </p:nvSpPr>
        <p:spPr bwMode="auto">
          <a:xfrm>
            <a:off x="4514850" y="5727700"/>
            <a:ext cx="1588" cy="60325"/>
          </a:xfrm>
          <a:prstGeom prst="line">
            <a:avLst/>
          </a:prstGeom>
          <a:noFill/>
          <a:ln w="7938">
            <a:solidFill>
              <a:srgbClr val="000000"/>
            </a:solidFill>
            <a:round/>
            <a:headEnd/>
            <a:tailEnd/>
          </a:ln>
        </p:spPr>
        <p:txBody>
          <a:bodyPr>
            <a:prstTxWarp prst="textNoShape">
              <a:avLst/>
            </a:prstTxWarp>
          </a:bodyPr>
          <a:lstStyle/>
          <a:p>
            <a:endParaRPr lang="en-US"/>
          </a:p>
        </p:txBody>
      </p:sp>
      <p:sp>
        <p:nvSpPr>
          <p:cNvPr id="98348" name="Line 46"/>
          <p:cNvSpPr>
            <a:spLocks noChangeShapeType="1"/>
          </p:cNvSpPr>
          <p:nvPr/>
        </p:nvSpPr>
        <p:spPr bwMode="auto">
          <a:xfrm>
            <a:off x="7165975" y="5727700"/>
            <a:ext cx="1588" cy="60325"/>
          </a:xfrm>
          <a:prstGeom prst="line">
            <a:avLst/>
          </a:prstGeom>
          <a:noFill/>
          <a:ln w="7938">
            <a:solidFill>
              <a:srgbClr val="000000"/>
            </a:solidFill>
            <a:round/>
            <a:headEnd/>
            <a:tailEnd/>
          </a:ln>
        </p:spPr>
        <p:txBody>
          <a:bodyPr>
            <a:prstTxWarp prst="textNoShape">
              <a:avLst/>
            </a:prstTxWarp>
          </a:bodyPr>
          <a:lstStyle/>
          <a:p>
            <a:endParaRPr lang="en-US"/>
          </a:p>
        </p:txBody>
      </p:sp>
      <p:sp>
        <p:nvSpPr>
          <p:cNvPr id="98349" name="Text Box 47"/>
          <p:cNvSpPr txBox="1">
            <a:spLocks noChangeArrowheads="1"/>
          </p:cNvSpPr>
          <p:nvPr/>
        </p:nvSpPr>
        <p:spPr bwMode="auto">
          <a:xfrm>
            <a:off x="2200600" y="5761038"/>
            <a:ext cx="1377300" cy="570156"/>
          </a:xfrm>
          <a:prstGeom prst="rect">
            <a:avLst/>
          </a:prstGeom>
          <a:noFill/>
          <a:ln w="9525">
            <a:noFill/>
            <a:miter lim="800000"/>
            <a:headEnd/>
            <a:tailEnd/>
          </a:ln>
        </p:spPr>
        <p:txBody>
          <a:bodyPr wrap="none">
            <a:prstTxWarp prst="textNoShape">
              <a:avLst/>
            </a:prstTxWarp>
            <a:spAutoFit/>
          </a:bodyPr>
          <a:lstStyle/>
          <a:p>
            <a:pPr algn="ctr">
              <a:lnSpc>
                <a:spcPct val="85000"/>
              </a:lnSpc>
            </a:pPr>
            <a:r>
              <a:rPr lang="en-US" b="1" dirty="0">
                <a:solidFill>
                  <a:srgbClr val="000000"/>
                </a:solidFill>
                <a:latin typeface="Times New Roman" charset="0"/>
              </a:rPr>
              <a:t>Drug </a:t>
            </a:r>
          </a:p>
          <a:p>
            <a:pPr algn="ctr">
              <a:lnSpc>
                <a:spcPct val="85000"/>
              </a:lnSpc>
            </a:pPr>
            <a:r>
              <a:rPr lang="en-US" b="1" dirty="0">
                <a:solidFill>
                  <a:srgbClr val="000000"/>
                </a:solidFill>
                <a:latin typeface="Times New Roman" charset="0"/>
              </a:rPr>
              <a:t>Dependence</a:t>
            </a:r>
          </a:p>
        </p:txBody>
      </p:sp>
      <p:sp>
        <p:nvSpPr>
          <p:cNvPr id="98350" name="Text Box 48"/>
          <p:cNvSpPr txBox="1">
            <a:spLocks noChangeArrowheads="1"/>
          </p:cNvSpPr>
          <p:nvPr/>
        </p:nvSpPr>
        <p:spPr bwMode="auto">
          <a:xfrm>
            <a:off x="3543788" y="5761038"/>
            <a:ext cx="1030901" cy="805605"/>
          </a:xfrm>
          <a:prstGeom prst="rect">
            <a:avLst/>
          </a:prstGeom>
          <a:noFill/>
          <a:ln w="9525">
            <a:noFill/>
            <a:miter lim="800000"/>
            <a:headEnd/>
            <a:tailEnd/>
          </a:ln>
        </p:spPr>
        <p:txBody>
          <a:bodyPr wrap="none">
            <a:prstTxWarp prst="textNoShape">
              <a:avLst/>
            </a:prstTxWarp>
            <a:spAutoFit/>
          </a:bodyPr>
          <a:lstStyle/>
          <a:p>
            <a:pPr algn="ctr">
              <a:lnSpc>
                <a:spcPct val="85000"/>
              </a:lnSpc>
            </a:pPr>
            <a:r>
              <a:rPr lang="en-US" b="1" dirty="0">
                <a:solidFill>
                  <a:srgbClr val="000000"/>
                </a:solidFill>
                <a:latin typeface="Times New Roman" charset="0"/>
              </a:rPr>
              <a:t>Type I </a:t>
            </a:r>
          </a:p>
          <a:p>
            <a:pPr algn="ctr">
              <a:lnSpc>
                <a:spcPct val="85000"/>
              </a:lnSpc>
            </a:pPr>
            <a:r>
              <a:rPr lang="en-US" b="1" dirty="0">
                <a:solidFill>
                  <a:srgbClr val="000000"/>
                </a:solidFill>
                <a:latin typeface="Times New Roman" charset="0"/>
              </a:rPr>
              <a:t>Diabetes</a:t>
            </a:r>
          </a:p>
          <a:p>
            <a:pPr algn="ctr">
              <a:lnSpc>
                <a:spcPct val="85000"/>
              </a:lnSpc>
            </a:pPr>
            <a:endParaRPr lang="en-US" b="1" dirty="0">
              <a:latin typeface="Times New Roman" charset="0"/>
            </a:endParaRPr>
          </a:p>
        </p:txBody>
      </p:sp>
      <p:sp>
        <p:nvSpPr>
          <p:cNvPr id="98351" name="Text Box 49"/>
          <p:cNvSpPr txBox="1">
            <a:spLocks noChangeArrowheads="1"/>
          </p:cNvSpPr>
          <p:nvPr/>
        </p:nvSpPr>
        <p:spPr bwMode="auto">
          <a:xfrm>
            <a:off x="4408125" y="5761038"/>
            <a:ext cx="1518377" cy="334707"/>
          </a:xfrm>
          <a:prstGeom prst="rect">
            <a:avLst/>
          </a:prstGeom>
          <a:noFill/>
          <a:ln w="9525">
            <a:noFill/>
            <a:miter lim="800000"/>
            <a:headEnd/>
            <a:tailEnd/>
          </a:ln>
        </p:spPr>
        <p:txBody>
          <a:bodyPr wrap="none">
            <a:prstTxWarp prst="textNoShape">
              <a:avLst/>
            </a:prstTxWarp>
            <a:spAutoFit/>
          </a:bodyPr>
          <a:lstStyle/>
          <a:p>
            <a:pPr algn="ctr">
              <a:lnSpc>
                <a:spcPct val="85000"/>
              </a:lnSpc>
            </a:pPr>
            <a:r>
              <a:rPr lang="en-US" b="1" dirty="0">
                <a:solidFill>
                  <a:srgbClr val="000000"/>
                </a:solidFill>
                <a:latin typeface="Times New Roman" charset="0"/>
              </a:rPr>
              <a:t>Hypertension</a:t>
            </a:r>
          </a:p>
        </p:txBody>
      </p:sp>
      <p:sp>
        <p:nvSpPr>
          <p:cNvPr id="98352" name="Text Box 50"/>
          <p:cNvSpPr txBox="1">
            <a:spLocks noChangeArrowheads="1"/>
          </p:cNvSpPr>
          <p:nvPr/>
        </p:nvSpPr>
        <p:spPr bwMode="auto">
          <a:xfrm>
            <a:off x="5809428" y="5761038"/>
            <a:ext cx="954145" cy="334707"/>
          </a:xfrm>
          <a:prstGeom prst="rect">
            <a:avLst/>
          </a:prstGeom>
          <a:noFill/>
          <a:ln w="9525">
            <a:noFill/>
            <a:miter lim="800000"/>
            <a:headEnd/>
            <a:tailEnd/>
          </a:ln>
        </p:spPr>
        <p:txBody>
          <a:bodyPr wrap="none">
            <a:prstTxWarp prst="textNoShape">
              <a:avLst/>
            </a:prstTxWarp>
            <a:spAutoFit/>
          </a:bodyPr>
          <a:lstStyle/>
          <a:p>
            <a:pPr algn="ctr">
              <a:lnSpc>
                <a:spcPct val="85000"/>
              </a:lnSpc>
            </a:pPr>
            <a:r>
              <a:rPr lang="en-US" b="1" dirty="0">
                <a:solidFill>
                  <a:srgbClr val="000000"/>
                </a:solidFill>
                <a:latin typeface="Times New Roman" charset="0"/>
              </a:rPr>
              <a:t>Asthma</a:t>
            </a:r>
          </a:p>
        </p:txBody>
      </p:sp>
      <p:grpSp>
        <p:nvGrpSpPr>
          <p:cNvPr id="2" name="Group 51"/>
          <p:cNvGrpSpPr>
            <a:grpSpLocks/>
          </p:cNvGrpSpPr>
          <p:nvPr/>
        </p:nvGrpSpPr>
        <p:grpSpPr bwMode="auto">
          <a:xfrm>
            <a:off x="2683212" y="2598739"/>
            <a:ext cx="789879" cy="3189289"/>
            <a:chOff x="1901" y="1637"/>
            <a:chExt cx="560" cy="2009"/>
          </a:xfrm>
        </p:grpSpPr>
        <p:grpSp>
          <p:nvGrpSpPr>
            <p:cNvPr id="3" name="Group 52"/>
            <p:cNvGrpSpPr>
              <a:grpSpLocks/>
            </p:cNvGrpSpPr>
            <p:nvPr/>
          </p:nvGrpSpPr>
          <p:grpSpPr bwMode="auto">
            <a:xfrm>
              <a:off x="1901" y="2096"/>
              <a:ext cx="262" cy="1550"/>
              <a:chOff x="1901" y="2096"/>
              <a:chExt cx="262" cy="1550"/>
            </a:xfrm>
          </p:grpSpPr>
          <p:sp>
            <p:nvSpPr>
              <p:cNvPr id="195637" name="Line 53"/>
              <p:cNvSpPr>
                <a:spLocks noChangeShapeType="1"/>
              </p:cNvSpPr>
              <p:nvPr/>
            </p:nvSpPr>
            <p:spPr bwMode="auto">
              <a:xfrm>
                <a:off x="1945" y="3608"/>
                <a:ext cx="1" cy="38"/>
              </a:xfrm>
              <a:prstGeom prst="line">
                <a:avLst/>
              </a:prstGeom>
              <a:noFill/>
              <a:ln w="7938">
                <a:solidFill>
                  <a:srgbClr val="000000"/>
                </a:solidFill>
                <a:round/>
                <a:headEnd/>
                <a:tailEnd/>
              </a:ln>
              <a:effectLst>
                <a:outerShdw blurRad="63500" dist="38099" dir="2700000" algn="ctr" rotWithShape="0">
                  <a:srgbClr val="000000">
                    <a:alpha val="74998"/>
                  </a:srgbClr>
                </a:outerShdw>
              </a:effectLst>
            </p:spPr>
            <p:txBody>
              <a:bodyPr>
                <a:prstTxWarp prst="textNoShape">
                  <a:avLst/>
                </a:prstTxWarp>
              </a:bodyPr>
              <a:lstStyle/>
              <a:p>
                <a:endParaRPr lang="en-US"/>
              </a:p>
            </p:txBody>
          </p:sp>
          <p:grpSp>
            <p:nvGrpSpPr>
              <p:cNvPr id="4" name="Group 54"/>
              <p:cNvGrpSpPr>
                <a:grpSpLocks/>
              </p:cNvGrpSpPr>
              <p:nvPr/>
            </p:nvGrpSpPr>
            <p:grpSpPr bwMode="auto">
              <a:xfrm>
                <a:off x="1903" y="2593"/>
                <a:ext cx="260" cy="1015"/>
                <a:chOff x="2012" y="2561"/>
                <a:chExt cx="260" cy="1015"/>
              </a:xfrm>
            </p:grpSpPr>
            <p:sp>
              <p:nvSpPr>
                <p:cNvPr id="195639" name="Freeform 55"/>
                <p:cNvSpPr>
                  <a:spLocks/>
                </p:cNvSpPr>
                <p:nvPr/>
              </p:nvSpPr>
              <p:spPr bwMode="auto">
                <a:xfrm>
                  <a:off x="2219" y="2561"/>
                  <a:ext cx="53" cy="1015"/>
                </a:xfrm>
                <a:custGeom>
                  <a:avLst/>
                  <a:gdLst>
                    <a:gd name="T0" fmla="*/ 0 w 53"/>
                    <a:gd name="T1" fmla="*/ 1015 h 1015"/>
                    <a:gd name="T2" fmla="*/ 0 w 53"/>
                    <a:gd name="T3" fmla="*/ 39 h 1015"/>
                    <a:gd name="T4" fmla="*/ 53 w 53"/>
                    <a:gd name="T5" fmla="*/ 0 h 1015"/>
                    <a:gd name="T6" fmla="*/ 53 w 53"/>
                    <a:gd name="T7" fmla="*/ 976 h 1015"/>
                    <a:gd name="T8" fmla="*/ 0 w 53"/>
                    <a:gd name="T9" fmla="*/ 1015 h 1015"/>
                    <a:gd name="T10" fmla="*/ 0 60000 65536"/>
                    <a:gd name="T11" fmla="*/ 0 60000 65536"/>
                    <a:gd name="T12" fmla="*/ 0 60000 65536"/>
                    <a:gd name="T13" fmla="*/ 0 60000 65536"/>
                    <a:gd name="T14" fmla="*/ 0 60000 65536"/>
                    <a:gd name="T15" fmla="*/ 0 w 53"/>
                    <a:gd name="T16" fmla="*/ 0 h 1015"/>
                    <a:gd name="T17" fmla="*/ 53 w 53"/>
                    <a:gd name="T18" fmla="*/ 1015 h 1015"/>
                  </a:gdLst>
                  <a:ahLst/>
                  <a:cxnLst>
                    <a:cxn ang="T10">
                      <a:pos x="T0" y="T1"/>
                    </a:cxn>
                    <a:cxn ang="T11">
                      <a:pos x="T2" y="T3"/>
                    </a:cxn>
                    <a:cxn ang="T12">
                      <a:pos x="T4" y="T5"/>
                    </a:cxn>
                    <a:cxn ang="T13">
                      <a:pos x="T6" y="T7"/>
                    </a:cxn>
                    <a:cxn ang="T14">
                      <a:pos x="T8" y="T9"/>
                    </a:cxn>
                  </a:cxnLst>
                  <a:rect l="T15" t="T16" r="T17" b="T18"/>
                  <a:pathLst>
                    <a:path w="53" h="1015">
                      <a:moveTo>
                        <a:pt x="0" y="1015"/>
                      </a:moveTo>
                      <a:lnTo>
                        <a:pt x="0" y="39"/>
                      </a:lnTo>
                      <a:lnTo>
                        <a:pt x="53" y="0"/>
                      </a:lnTo>
                      <a:lnTo>
                        <a:pt x="53" y="976"/>
                      </a:lnTo>
                      <a:lnTo>
                        <a:pt x="0" y="1015"/>
                      </a:lnTo>
                      <a:close/>
                    </a:path>
                  </a:pathLst>
                </a:custGeom>
                <a:solidFill>
                  <a:srgbClr val="AA9202"/>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40" name="Rectangle 56"/>
                <p:cNvSpPr>
                  <a:spLocks noChangeArrowheads="1"/>
                </p:cNvSpPr>
                <p:nvPr/>
              </p:nvSpPr>
              <p:spPr bwMode="auto">
                <a:xfrm>
                  <a:off x="2012" y="2600"/>
                  <a:ext cx="207" cy="976"/>
                </a:xfrm>
                <a:prstGeom prst="rect">
                  <a:avLst/>
                </a:prstGeom>
                <a:solidFill>
                  <a:srgbClr val="C5A802"/>
                </a:solidFill>
                <a:ln w="8001">
                  <a:solidFill>
                    <a:srgbClr val="FFFFFF"/>
                  </a:solidFill>
                  <a:miter lim="800000"/>
                  <a:headEnd/>
                  <a:tailEnd/>
                </a:ln>
                <a:effectLst>
                  <a:outerShdw blurRad="63500" dist="38099" dir="2700000" algn="ctr" rotWithShape="0">
                    <a:srgbClr val="000000">
                      <a:alpha val="74998"/>
                    </a:srgbClr>
                  </a:outerShdw>
                </a:effectLst>
              </p:spPr>
              <p:txBody>
                <a:bodyPr>
                  <a:prstTxWarp prst="textNoShape">
                    <a:avLst/>
                  </a:prstTxWarp>
                </a:bodyPr>
                <a:lstStyle/>
                <a:p>
                  <a:pPr>
                    <a:defRPr/>
                  </a:pPr>
                  <a:endParaRPr lang="en-US">
                    <a:ea typeface="+mn-ea"/>
                  </a:endParaRPr>
                </a:p>
              </p:txBody>
            </p:sp>
            <p:sp>
              <p:nvSpPr>
                <p:cNvPr id="195641" name="Freeform 57"/>
                <p:cNvSpPr>
                  <a:spLocks/>
                </p:cNvSpPr>
                <p:nvPr/>
              </p:nvSpPr>
              <p:spPr bwMode="auto">
                <a:xfrm>
                  <a:off x="2012" y="2561"/>
                  <a:ext cx="260" cy="39"/>
                </a:xfrm>
                <a:custGeom>
                  <a:avLst/>
                  <a:gdLst>
                    <a:gd name="T0" fmla="*/ 207 w 260"/>
                    <a:gd name="T1" fmla="*/ 39 h 39"/>
                    <a:gd name="T2" fmla="*/ 260 w 260"/>
                    <a:gd name="T3" fmla="*/ 0 h 39"/>
                    <a:gd name="T4" fmla="*/ 48 w 260"/>
                    <a:gd name="T5" fmla="*/ 0 h 39"/>
                    <a:gd name="T6" fmla="*/ 0 w 260"/>
                    <a:gd name="T7" fmla="*/ 39 h 39"/>
                    <a:gd name="T8" fmla="*/ 207 w 260"/>
                    <a:gd name="T9" fmla="*/ 39 h 39"/>
                    <a:gd name="T10" fmla="*/ 0 60000 65536"/>
                    <a:gd name="T11" fmla="*/ 0 60000 65536"/>
                    <a:gd name="T12" fmla="*/ 0 60000 65536"/>
                    <a:gd name="T13" fmla="*/ 0 60000 65536"/>
                    <a:gd name="T14" fmla="*/ 0 60000 65536"/>
                    <a:gd name="T15" fmla="*/ 0 w 260"/>
                    <a:gd name="T16" fmla="*/ 0 h 39"/>
                    <a:gd name="T17" fmla="*/ 260 w 260"/>
                    <a:gd name="T18" fmla="*/ 39 h 39"/>
                  </a:gdLst>
                  <a:ahLst/>
                  <a:cxnLst>
                    <a:cxn ang="T10">
                      <a:pos x="T0" y="T1"/>
                    </a:cxn>
                    <a:cxn ang="T11">
                      <a:pos x="T2" y="T3"/>
                    </a:cxn>
                    <a:cxn ang="T12">
                      <a:pos x="T4" y="T5"/>
                    </a:cxn>
                    <a:cxn ang="T13">
                      <a:pos x="T6" y="T7"/>
                    </a:cxn>
                    <a:cxn ang="T14">
                      <a:pos x="T8" y="T9"/>
                    </a:cxn>
                  </a:cxnLst>
                  <a:rect l="T15" t="T16" r="T17" b="T18"/>
                  <a:pathLst>
                    <a:path w="260" h="39">
                      <a:moveTo>
                        <a:pt x="207" y="39"/>
                      </a:moveTo>
                      <a:lnTo>
                        <a:pt x="260" y="0"/>
                      </a:lnTo>
                      <a:lnTo>
                        <a:pt x="48" y="0"/>
                      </a:lnTo>
                      <a:lnTo>
                        <a:pt x="0" y="39"/>
                      </a:lnTo>
                      <a:lnTo>
                        <a:pt x="207" y="39"/>
                      </a:lnTo>
                      <a:close/>
                    </a:path>
                  </a:pathLst>
                </a:custGeom>
                <a:solidFill>
                  <a:srgbClr val="BF0000"/>
                </a:solidFill>
                <a:ln w="7938">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grpSp>
          <p:sp>
            <p:nvSpPr>
              <p:cNvPr id="195642" name="Freeform 58"/>
              <p:cNvSpPr>
                <a:spLocks/>
              </p:cNvSpPr>
              <p:nvPr/>
            </p:nvSpPr>
            <p:spPr bwMode="auto">
              <a:xfrm>
                <a:off x="2112" y="2096"/>
                <a:ext cx="46" cy="552"/>
              </a:xfrm>
              <a:custGeom>
                <a:avLst/>
                <a:gdLst>
                  <a:gd name="T0" fmla="*/ 0 w 49"/>
                  <a:gd name="T1" fmla="*/ 770 h 770"/>
                  <a:gd name="T2" fmla="*/ 0 w 49"/>
                  <a:gd name="T3" fmla="*/ 39 h 770"/>
                  <a:gd name="T4" fmla="*/ 49 w 49"/>
                  <a:gd name="T5" fmla="*/ 0 h 770"/>
                  <a:gd name="T6" fmla="*/ 49 w 49"/>
                  <a:gd name="T7" fmla="*/ 731 h 770"/>
                  <a:gd name="T8" fmla="*/ 0 w 49"/>
                  <a:gd name="T9" fmla="*/ 770 h 770"/>
                  <a:gd name="T10" fmla="*/ 0 60000 65536"/>
                  <a:gd name="T11" fmla="*/ 0 60000 65536"/>
                  <a:gd name="T12" fmla="*/ 0 60000 65536"/>
                  <a:gd name="T13" fmla="*/ 0 60000 65536"/>
                  <a:gd name="T14" fmla="*/ 0 60000 65536"/>
                  <a:gd name="T15" fmla="*/ 0 w 49"/>
                  <a:gd name="T16" fmla="*/ 0 h 770"/>
                  <a:gd name="T17" fmla="*/ 49 w 49"/>
                  <a:gd name="T18" fmla="*/ 770 h 770"/>
                </a:gdLst>
                <a:ahLst/>
                <a:cxnLst>
                  <a:cxn ang="T10">
                    <a:pos x="T0" y="T1"/>
                  </a:cxn>
                  <a:cxn ang="T11">
                    <a:pos x="T2" y="T3"/>
                  </a:cxn>
                  <a:cxn ang="T12">
                    <a:pos x="T4" y="T5"/>
                  </a:cxn>
                  <a:cxn ang="T13">
                    <a:pos x="T6" y="T7"/>
                  </a:cxn>
                  <a:cxn ang="T14">
                    <a:pos x="T8" y="T9"/>
                  </a:cxn>
                </a:cxnLst>
                <a:rect l="T15" t="T16" r="T17" b="T18"/>
                <a:pathLst>
                  <a:path w="49" h="770">
                    <a:moveTo>
                      <a:pt x="0" y="770"/>
                    </a:moveTo>
                    <a:lnTo>
                      <a:pt x="0" y="39"/>
                    </a:lnTo>
                    <a:lnTo>
                      <a:pt x="49" y="0"/>
                    </a:lnTo>
                    <a:lnTo>
                      <a:pt x="49" y="731"/>
                    </a:lnTo>
                    <a:lnTo>
                      <a:pt x="0" y="770"/>
                    </a:lnTo>
                    <a:close/>
                  </a:path>
                </a:pathLst>
              </a:custGeom>
              <a:solidFill>
                <a:srgbClr val="AA9202"/>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43" name="Rectangle 59"/>
              <p:cNvSpPr>
                <a:spLocks noChangeArrowheads="1"/>
              </p:cNvSpPr>
              <p:nvPr/>
            </p:nvSpPr>
            <p:spPr bwMode="auto">
              <a:xfrm>
                <a:off x="1901" y="2124"/>
                <a:ext cx="213" cy="524"/>
              </a:xfrm>
              <a:prstGeom prst="rect">
                <a:avLst/>
              </a:prstGeom>
              <a:solidFill>
                <a:srgbClr val="C5A802"/>
              </a:solidFill>
              <a:ln w="8001">
                <a:solidFill>
                  <a:srgbClr val="FFFFFF"/>
                </a:solidFill>
                <a:miter lim="800000"/>
                <a:headEnd/>
                <a:tailEnd/>
              </a:ln>
              <a:effectLst>
                <a:outerShdw blurRad="63500" dist="38099" dir="2700000" algn="ctr" rotWithShape="0">
                  <a:srgbClr val="000000">
                    <a:alpha val="74998"/>
                  </a:srgbClr>
                </a:outerShdw>
              </a:effectLst>
            </p:spPr>
            <p:txBody>
              <a:bodyPr>
                <a:prstTxWarp prst="textNoShape">
                  <a:avLst/>
                </a:prstTxWarp>
              </a:bodyPr>
              <a:lstStyle/>
              <a:p>
                <a:pPr>
                  <a:defRPr/>
                </a:pPr>
                <a:endParaRPr lang="en-US">
                  <a:ea typeface="+mn-ea"/>
                </a:endParaRPr>
              </a:p>
            </p:txBody>
          </p:sp>
          <p:sp>
            <p:nvSpPr>
              <p:cNvPr id="195644" name="Freeform 60"/>
              <p:cNvSpPr>
                <a:spLocks/>
              </p:cNvSpPr>
              <p:nvPr/>
            </p:nvSpPr>
            <p:spPr bwMode="auto">
              <a:xfrm>
                <a:off x="1901" y="2096"/>
                <a:ext cx="260" cy="28"/>
              </a:xfrm>
              <a:custGeom>
                <a:avLst/>
                <a:gdLst>
                  <a:gd name="T0" fmla="*/ 211 w 260"/>
                  <a:gd name="T1" fmla="*/ 39 h 39"/>
                  <a:gd name="T2" fmla="*/ 260 w 260"/>
                  <a:gd name="T3" fmla="*/ 0 h 39"/>
                  <a:gd name="T4" fmla="*/ 53 w 260"/>
                  <a:gd name="T5" fmla="*/ 0 h 39"/>
                  <a:gd name="T6" fmla="*/ 0 w 260"/>
                  <a:gd name="T7" fmla="*/ 39 h 39"/>
                  <a:gd name="T8" fmla="*/ 211 w 260"/>
                  <a:gd name="T9" fmla="*/ 39 h 39"/>
                  <a:gd name="T10" fmla="*/ 0 60000 65536"/>
                  <a:gd name="T11" fmla="*/ 0 60000 65536"/>
                  <a:gd name="T12" fmla="*/ 0 60000 65536"/>
                  <a:gd name="T13" fmla="*/ 0 60000 65536"/>
                  <a:gd name="T14" fmla="*/ 0 60000 65536"/>
                  <a:gd name="T15" fmla="*/ 0 w 260"/>
                  <a:gd name="T16" fmla="*/ 0 h 39"/>
                  <a:gd name="T17" fmla="*/ 260 w 260"/>
                  <a:gd name="T18" fmla="*/ 39 h 39"/>
                </a:gdLst>
                <a:ahLst/>
                <a:cxnLst>
                  <a:cxn ang="T10">
                    <a:pos x="T0" y="T1"/>
                  </a:cxn>
                  <a:cxn ang="T11">
                    <a:pos x="T2" y="T3"/>
                  </a:cxn>
                  <a:cxn ang="T12">
                    <a:pos x="T4" y="T5"/>
                  </a:cxn>
                  <a:cxn ang="T13">
                    <a:pos x="T6" y="T7"/>
                  </a:cxn>
                  <a:cxn ang="T14">
                    <a:pos x="T8" y="T9"/>
                  </a:cxn>
                </a:cxnLst>
                <a:rect l="T15" t="T16" r="T17" b="T18"/>
                <a:pathLst>
                  <a:path w="260" h="39">
                    <a:moveTo>
                      <a:pt x="211" y="39"/>
                    </a:moveTo>
                    <a:lnTo>
                      <a:pt x="260" y="0"/>
                    </a:lnTo>
                    <a:lnTo>
                      <a:pt x="53" y="0"/>
                    </a:lnTo>
                    <a:lnTo>
                      <a:pt x="0" y="39"/>
                    </a:lnTo>
                    <a:lnTo>
                      <a:pt x="211" y="39"/>
                    </a:lnTo>
                    <a:close/>
                  </a:path>
                </a:pathLst>
              </a:custGeom>
              <a:solidFill>
                <a:srgbClr val="AA9202"/>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grpSp>
        <p:sp>
          <p:nvSpPr>
            <p:cNvPr id="195645" name="Text Box 61"/>
            <p:cNvSpPr txBox="1">
              <a:spLocks noChangeArrowheads="1"/>
            </p:cNvSpPr>
            <p:nvPr/>
          </p:nvSpPr>
          <p:spPr bwMode="auto">
            <a:xfrm rot="210761">
              <a:off x="1911" y="1637"/>
              <a:ext cx="550" cy="446"/>
            </a:xfrm>
            <a:prstGeom prst="rect">
              <a:avLst/>
            </a:prstGeom>
            <a:noFill/>
            <a:ln w="9525">
              <a:noFill/>
              <a:miter lim="800000"/>
              <a:headEnd/>
              <a:tailEnd/>
            </a:ln>
            <a:effectLst>
              <a:outerShdw blurRad="63500" dist="38099" dir="2700000" algn="ctr" rotWithShape="0">
                <a:srgbClr val="000000">
                  <a:alpha val="74998"/>
                </a:srgbClr>
              </a:outerShdw>
            </a:effectLst>
          </p:spPr>
          <p:txBody>
            <a:bodyPr wrap="square">
              <a:prstTxWarp prst="textNoShape">
                <a:avLst/>
              </a:prstTxWarp>
              <a:spAutoFit/>
            </a:bodyPr>
            <a:lstStyle/>
            <a:p>
              <a:pPr>
                <a:defRPr/>
              </a:pPr>
              <a:r>
                <a:rPr lang="en-US" sz="2000" dirty="0">
                  <a:solidFill>
                    <a:srgbClr val="000000"/>
                  </a:solidFill>
                  <a:latin typeface="Times New Roman" pitchFamily="18" charset="0"/>
                  <a:ea typeface="+mn-ea"/>
                </a:rPr>
                <a:t>40 to 60%</a:t>
              </a:r>
            </a:p>
          </p:txBody>
        </p:sp>
      </p:grpSp>
      <p:grpSp>
        <p:nvGrpSpPr>
          <p:cNvPr id="5" name="Group 62"/>
          <p:cNvGrpSpPr>
            <a:grpSpLocks/>
          </p:cNvGrpSpPr>
          <p:nvPr/>
        </p:nvGrpSpPr>
        <p:grpSpPr bwMode="auto">
          <a:xfrm>
            <a:off x="3625851" y="2178050"/>
            <a:ext cx="3261299" cy="3609975"/>
            <a:chOff x="2570" y="1372"/>
            <a:chExt cx="2310" cy="2274"/>
          </a:xfrm>
        </p:grpSpPr>
        <p:grpSp>
          <p:nvGrpSpPr>
            <p:cNvPr id="6" name="Group 63"/>
            <p:cNvGrpSpPr>
              <a:grpSpLocks/>
            </p:cNvGrpSpPr>
            <p:nvPr/>
          </p:nvGrpSpPr>
          <p:grpSpPr bwMode="auto">
            <a:xfrm>
              <a:off x="2570" y="1858"/>
              <a:ext cx="648" cy="1788"/>
              <a:chOff x="2570" y="1858"/>
              <a:chExt cx="648" cy="1788"/>
            </a:xfrm>
          </p:grpSpPr>
          <p:grpSp>
            <p:nvGrpSpPr>
              <p:cNvPr id="7" name="Group 64"/>
              <p:cNvGrpSpPr>
                <a:grpSpLocks/>
              </p:cNvGrpSpPr>
              <p:nvPr/>
            </p:nvGrpSpPr>
            <p:grpSpPr bwMode="auto">
              <a:xfrm>
                <a:off x="2570" y="2330"/>
                <a:ext cx="398" cy="1316"/>
                <a:chOff x="2570" y="2330"/>
                <a:chExt cx="398" cy="1316"/>
              </a:xfrm>
            </p:grpSpPr>
            <p:sp>
              <p:nvSpPr>
                <p:cNvPr id="195649" name="Line 65"/>
                <p:cNvSpPr>
                  <a:spLocks noChangeShapeType="1"/>
                </p:cNvSpPr>
                <p:nvPr/>
              </p:nvSpPr>
              <p:spPr bwMode="auto">
                <a:xfrm>
                  <a:off x="2570" y="3608"/>
                  <a:ext cx="1" cy="38"/>
                </a:xfrm>
                <a:prstGeom prst="line">
                  <a:avLst/>
                </a:prstGeom>
                <a:noFill/>
                <a:ln w="7938">
                  <a:solidFill>
                    <a:srgbClr val="000000"/>
                  </a:solidFill>
                  <a:round/>
                  <a:headEnd/>
                  <a:tailEnd/>
                </a:ln>
                <a:effectLst>
                  <a:outerShdw blurRad="63500" dist="38099" dir="2700000" algn="ctr" rotWithShape="0">
                    <a:srgbClr val="000000">
                      <a:alpha val="74998"/>
                    </a:srgbClr>
                  </a:outerShdw>
                </a:effectLst>
              </p:spPr>
              <p:txBody>
                <a:bodyPr>
                  <a:prstTxWarp prst="textNoShape">
                    <a:avLst/>
                  </a:prstTxWarp>
                </a:bodyPr>
                <a:lstStyle/>
                <a:p>
                  <a:endParaRPr lang="en-US"/>
                </a:p>
              </p:txBody>
            </p:sp>
            <p:grpSp>
              <p:nvGrpSpPr>
                <p:cNvPr id="8" name="Group 66"/>
                <p:cNvGrpSpPr>
                  <a:grpSpLocks/>
                </p:cNvGrpSpPr>
                <p:nvPr/>
              </p:nvGrpSpPr>
              <p:grpSpPr bwMode="auto">
                <a:xfrm>
                  <a:off x="2702" y="2838"/>
                  <a:ext cx="260" cy="770"/>
                  <a:chOff x="2637" y="2806"/>
                  <a:chExt cx="260" cy="770"/>
                </a:xfrm>
              </p:grpSpPr>
              <p:sp>
                <p:nvSpPr>
                  <p:cNvPr id="195651" name="Freeform 67"/>
                  <p:cNvSpPr>
                    <a:spLocks/>
                  </p:cNvSpPr>
                  <p:nvPr/>
                </p:nvSpPr>
                <p:spPr bwMode="auto">
                  <a:xfrm>
                    <a:off x="2848" y="2806"/>
                    <a:ext cx="49" cy="770"/>
                  </a:xfrm>
                  <a:custGeom>
                    <a:avLst/>
                    <a:gdLst>
                      <a:gd name="T0" fmla="*/ 0 w 49"/>
                      <a:gd name="T1" fmla="*/ 770 h 770"/>
                      <a:gd name="T2" fmla="*/ 0 w 49"/>
                      <a:gd name="T3" fmla="*/ 39 h 770"/>
                      <a:gd name="T4" fmla="*/ 49 w 49"/>
                      <a:gd name="T5" fmla="*/ 0 h 770"/>
                      <a:gd name="T6" fmla="*/ 49 w 49"/>
                      <a:gd name="T7" fmla="*/ 731 h 770"/>
                      <a:gd name="T8" fmla="*/ 0 w 49"/>
                      <a:gd name="T9" fmla="*/ 770 h 770"/>
                      <a:gd name="T10" fmla="*/ 0 60000 65536"/>
                      <a:gd name="T11" fmla="*/ 0 60000 65536"/>
                      <a:gd name="T12" fmla="*/ 0 60000 65536"/>
                      <a:gd name="T13" fmla="*/ 0 60000 65536"/>
                      <a:gd name="T14" fmla="*/ 0 60000 65536"/>
                      <a:gd name="T15" fmla="*/ 0 w 49"/>
                      <a:gd name="T16" fmla="*/ 0 h 770"/>
                      <a:gd name="T17" fmla="*/ 49 w 49"/>
                      <a:gd name="T18" fmla="*/ 770 h 770"/>
                    </a:gdLst>
                    <a:ahLst/>
                    <a:cxnLst>
                      <a:cxn ang="T10">
                        <a:pos x="T0" y="T1"/>
                      </a:cxn>
                      <a:cxn ang="T11">
                        <a:pos x="T2" y="T3"/>
                      </a:cxn>
                      <a:cxn ang="T12">
                        <a:pos x="T4" y="T5"/>
                      </a:cxn>
                      <a:cxn ang="T13">
                        <a:pos x="T6" y="T7"/>
                      </a:cxn>
                      <a:cxn ang="T14">
                        <a:pos x="T8" y="T9"/>
                      </a:cxn>
                    </a:cxnLst>
                    <a:rect l="T15" t="T16" r="T17" b="T18"/>
                    <a:pathLst>
                      <a:path w="49" h="770">
                        <a:moveTo>
                          <a:pt x="0" y="770"/>
                        </a:moveTo>
                        <a:lnTo>
                          <a:pt x="0" y="39"/>
                        </a:lnTo>
                        <a:lnTo>
                          <a:pt x="49" y="0"/>
                        </a:lnTo>
                        <a:lnTo>
                          <a:pt x="49" y="731"/>
                        </a:lnTo>
                        <a:lnTo>
                          <a:pt x="0" y="770"/>
                        </a:lnTo>
                        <a:close/>
                      </a:path>
                    </a:pathLst>
                  </a:custGeom>
                  <a:solidFill>
                    <a:srgbClr val="804D00"/>
                  </a:solidFill>
                  <a:ln w="7938">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52" name="Rectangle 68"/>
                  <p:cNvSpPr>
                    <a:spLocks noChangeArrowheads="1"/>
                  </p:cNvSpPr>
                  <p:nvPr/>
                </p:nvSpPr>
                <p:spPr bwMode="auto">
                  <a:xfrm>
                    <a:off x="2642" y="2845"/>
                    <a:ext cx="206" cy="731"/>
                  </a:xfrm>
                  <a:prstGeom prst="rect">
                    <a:avLst/>
                  </a:prstGeom>
                  <a:solidFill>
                    <a:srgbClr val="CE7019"/>
                  </a:solidFill>
                  <a:ln w="8001">
                    <a:solidFill>
                      <a:srgbClr val="FFFFFF"/>
                    </a:solidFill>
                    <a:miter lim="800000"/>
                    <a:headEnd/>
                    <a:tailEnd/>
                  </a:ln>
                  <a:effectLst>
                    <a:outerShdw blurRad="63500" dist="38099" dir="2700000" algn="ctr" rotWithShape="0">
                      <a:srgbClr val="000000">
                        <a:alpha val="74998"/>
                      </a:srgbClr>
                    </a:outerShdw>
                  </a:effectLst>
                </p:spPr>
                <p:txBody>
                  <a:bodyPr>
                    <a:prstTxWarp prst="textNoShape">
                      <a:avLst/>
                    </a:prstTxWarp>
                  </a:bodyPr>
                  <a:lstStyle/>
                  <a:p>
                    <a:pPr>
                      <a:defRPr/>
                    </a:pPr>
                    <a:endParaRPr lang="en-US">
                      <a:ea typeface="+mn-ea"/>
                    </a:endParaRPr>
                  </a:p>
                </p:txBody>
              </p:sp>
              <p:sp>
                <p:nvSpPr>
                  <p:cNvPr id="195653" name="Freeform 69"/>
                  <p:cNvSpPr>
                    <a:spLocks/>
                  </p:cNvSpPr>
                  <p:nvPr/>
                </p:nvSpPr>
                <p:spPr bwMode="auto">
                  <a:xfrm>
                    <a:off x="2642" y="2806"/>
                    <a:ext cx="260" cy="39"/>
                  </a:xfrm>
                  <a:custGeom>
                    <a:avLst/>
                    <a:gdLst>
                      <a:gd name="T0" fmla="*/ 211 w 260"/>
                      <a:gd name="T1" fmla="*/ 39 h 39"/>
                      <a:gd name="T2" fmla="*/ 260 w 260"/>
                      <a:gd name="T3" fmla="*/ 0 h 39"/>
                      <a:gd name="T4" fmla="*/ 53 w 260"/>
                      <a:gd name="T5" fmla="*/ 0 h 39"/>
                      <a:gd name="T6" fmla="*/ 0 w 260"/>
                      <a:gd name="T7" fmla="*/ 39 h 39"/>
                      <a:gd name="T8" fmla="*/ 211 w 260"/>
                      <a:gd name="T9" fmla="*/ 39 h 39"/>
                      <a:gd name="T10" fmla="*/ 0 60000 65536"/>
                      <a:gd name="T11" fmla="*/ 0 60000 65536"/>
                      <a:gd name="T12" fmla="*/ 0 60000 65536"/>
                      <a:gd name="T13" fmla="*/ 0 60000 65536"/>
                      <a:gd name="T14" fmla="*/ 0 60000 65536"/>
                      <a:gd name="T15" fmla="*/ 0 w 260"/>
                      <a:gd name="T16" fmla="*/ 0 h 39"/>
                      <a:gd name="T17" fmla="*/ 260 w 260"/>
                      <a:gd name="T18" fmla="*/ 39 h 39"/>
                    </a:gdLst>
                    <a:ahLst/>
                    <a:cxnLst>
                      <a:cxn ang="T10">
                        <a:pos x="T0" y="T1"/>
                      </a:cxn>
                      <a:cxn ang="T11">
                        <a:pos x="T2" y="T3"/>
                      </a:cxn>
                      <a:cxn ang="T12">
                        <a:pos x="T4" y="T5"/>
                      </a:cxn>
                      <a:cxn ang="T13">
                        <a:pos x="T6" y="T7"/>
                      </a:cxn>
                      <a:cxn ang="T14">
                        <a:pos x="T8" y="T9"/>
                      </a:cxn>
                    </a:cxnLst>
                    <a:rect l="T15" t="T16" r="T17" b="T18"/>
                    <a:pathLst>
                      <a:path w="260" h="39">
                        <a:moveTo>
                          <a:pt x="211" y="39"/>
                        </a:moveTo>
                        <a:lnTo>
                          <a:pt x="260" y="0"/>
                        </a:lnTo>
                        <a:lnTo>
                          <a:pt x="53" y="0"/>
                        </a:lnTo>
                        <a:lnTo>
                          <a:pt x="0" y="39"/>
                        </a:lnTo>
                        <a:lnTo>
                          <a:pt x="211" y="39"/>
                        </a:lnTo>
                        <a:close/>
                      </a:path>
                    </a:pathLst>
                  </a:custGeom>
                  <a:solidFill>
                    <a:srgbClr val="BF7300"/>
                  </a:solidFill>
                  <a:ln w="7938">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grpSp>
            <p:sp>
              <p:nvSpPr>
                <p:cNvPr id="195654" name="Freeform 70"/>
                <p:cNvSpPr>
                  <a:spLocks/>
                </p:cNvSpPr>
                <p:nvPr/>
              </p:nvSpPr>
              <p:spPr bwMode="auto">
                <a:xfrm>
                  <a:off x="2914" y="2330"/>
                  <a:ext cx="49" cy="552"/>
                </a:xfrm>
                <a:custGeom>
                  <a:avLst/>
                  <a:gdLst>
                    <a:gd name="T0" fmla="*/ 0 w 49"/>
                    <a:gd name="T1" fmla="*/ 770 h 770"/>
                    <a:gd name="T2" fmla="*/ 0 w 49"/>
                    <a:gd name="T3" fmla="*/ 39 h 770"/>
                    <a:gd name="T4" fmla="*/ 49 w 49"/>
                    <a:gd name="T5" fmla="*/ 0 h 770"/>
                    <a:gd name="T6" fmla="*/ 49 w 49"/>
                    <a:gd name="T7" fmla="*/ 731 h 770"/>
                    <a:gd name="T8" fmla="*/ 0 w 49"/>
                    <a:gd name="T9" fmla="*/ 770 h 770"/>
                    <a:gd name="T10" fmla="*/ 0 60000 65536"/>
                    <a:gd name="T11" fmla="*/ 0 60000 65536"/>
                    <a:gd name="T12" fmla="*/ 0 60000 65536"/>
                    <a:gd name="T13" fmla="*/ 0 60000 65536"/>
                    <a:gd name="T14" fmla="*/ 0 60000 65536"/>
                    <a:gd name="T15" fmla="*/ 0 w 49"/>
                    <a:gd name="T16" fmla="*/ 0 h 770"/>
                    <a:gd name="T17" fmla="*/ 49 w 49"/>
                    <a:gd name="T18" fmla="*/ 770 h 770"/>
                  </a:gdLst>
                  <a:ahLst/>
                  <a:cxnLst>
                    <a:cxn ang="T10">
                      <a:pos x="T0" y="T1"/>
                    </a:cxn>
                    <a:cxn ang="T11">
                      <a:pos x="T2" y="T3"/>
                    </a:cxn>
                    <a:cxn ang="T12">
                      <a:pos x="T4" y="T5"/>
                    </a:cxn>
                    <a:cxn ang="T13">
                      <a:pos x="T6" y="T7"/>
                    </a:cxn>
                    <a:cxn ang="T14">
                      <a:pos x="T8" y="T9"/>
                    </a:cxn>
                  </a:cxnLst>
                  <a:rect l="T15" t="T16" r="T17" b="T18"/>
                  <a:pathLst>
                    <a:path w="49" h="770">
                      <a:moveTo>
                        <a:pt x="0" y="770"/>
                      </a:moveTo>
                      <a:lnTo>
                        <a:pt x="0" y="39"/>
                      </a:lnTo>
                      <a:lnTo>
                        <a:pt x="49" y="0"/>
                      </a:lnTo>
                      <a:lnTo>
                        <a:pt x="49" y="731"/>
                      </a:lnTo>
                      <a:lnTo>
                        <a:pt x="0" y="770"/>
                      </a:lnTo>
                      <a:close/>
                    </a:path>
                  </a:pathLst>
                </a:custGeom>
                <a:solidFill>
                  <a:srgbClr val="996600"/>
                </a:solidFill>
                <a:ln w="7938">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55" name="Rectangle 71"/>
                <p:cNvSpPr>
                  <a:spLocks noChangeArrowheads="1"/>
                </p:cNvSpPr>
                <p:nvPr/>
              </p:nvSpPr>
              <p:spPr bwMode="auto">
                <a:xfrm>
                  <a:off x="2703" y="2358"/>
                  <a:ext cx="211" cy="524"/>
                </a:xfrm>
                <a:prstGeom prst="rect">
                  <a:avLst/>
                </a:prstGeom>
                <a:solidFill>
                  <a:srgbClr val="CE7019"/>
                </a:solidFill>
                <a:ln w="8001">
                  <a:solidFill>
                    <a:srgbClr val="FFFFFF"/>
                  </a:solidFill>
                  <a:miter lim="800000"/>
                  <a:headEnd/>
                  <a:tailEnd/>
                </a:ln>
                <a:effectLst>
                  <a:outerShdw blurRad="63500" dist="38099" dir="2700000" algn="ctr" rotWithShape="0">
                    <a:srgbClr val="000000">
                      <a:alpha val="74998"/>
                    </a:srgbClr>
                  </a:outerShdw>
                </a:effectLst>
              </p:spPr>
              <p:txBody>
                <a:bodyPr>
                  <a:prstTxWarp prst="textNoShape">
                    <a:avLst/>
                  </a:prstTxWarp>
                </a:bodyPr>
                <a:lstStyle/>
                <a:p>
                  <a:pPr>
                    <a:defRPr/>
                  </a:pPr>
                  <a:endParaRPr lang="en-US">
                    <a:ea typeface="+mn-ea"/>
                  </a:endParaRPr>
                </a:p>
              </p:txBody>
            </p:sp>
            <p:sp>
              <p:nvSpPr>
                <p:cNvPr id="195656" name="Freeform 72"/>
                <p:cNvSpPr>
                  <a:spLocks/>
                </p:cNvSpPr>
                <p:nvPr/>
              </p:nvSpPr>
              <p:spPr bwMode="auto">
                <a:xfrm>
                  <a:off x="2703" y="2330"/>
                  <a:ext cx="265" cy="28"/>
                </a:xfrm>
                <a:custGeom>
                  <a:avLst/>
                  <a:gdLst>
                    <a:gd name="T0" fmla="*/ 211 w 260"/>
                    <a:gd name="T1" fmla="*/ 39 h 39"/>
                    <a:gd name="T2" fmla="*/ 260 w 260"/>
                    <a:gd name="T3" fmla="*/ 0 h 39"/>
                    <a:gd name="T4" fmla="*/ 53 w 260"/>
                    <a:gd name="T5" fmla="*/ 0 h 39"/>
                    <a:gd name="T6" fmla="*/ 0 w 260"/>
                    <a:gd name="T7" fmla="*/ 39 h 39"/>
                    <a:gd name="T8" fmla="*/ 211 w 260"/>
                    <a:gd name="T9" fmla="*/ 39 h 39"/>
                    <a:gd name="T10" fmla="*/ 0 60000 65536"/>
                    <a:gd name="T11" fmla="*/ 0 60000 65536"/>
                    <a:gd name="T12" fmla="*/ 0 60000 65536"/>
                    <a:gd name="T13" fmla="*/ 0 60000 65536"/>
                    <a:gd name="T14" fmla="*/ 0 60000 65536"/>
                    <a:gd name="T15" fmla="*/ 0 w 260"/>
                    <a:gd name="T16" fmla="*/ 0 h 39"/>
                    <a:gd name="T17" fmla="*/ 260 w 260"/>
                    <a:gd name="T18" fmla="*/ 39 h 39"/>
                  </a:gdLst>
                  <a:ahLst/>
                  <a:cxnLst>
                    <a:cxn ang="T10">
                      <a:pos x="T0" y="T1"/>
                    </a:cxn>
                    <a:cxn ang="T11">
                      <a:pos x="T2" y="T3"/>
                    </a:cxn>
                    <a:cxn ang="T12">
                      <a:pos x="T4" y="T5"/>
                    </a:cxn>
                    <a:cxn ang="T13">
                      <a:pos x="T6" y="T7"/>
                    </a:cxn>
                    <a:cxn ang="T14">
                      <a:pos x="T8" y="T9"/>
                    </a:cxn>
                  </a:cxnLst>
                  <a:rect l="T15" t="T16" r="T17" b="T18"/>
                  <a:pathLst>
                    <a:path w="260" h="39">
                      <a:moveTo>
                        <a:pt x="211" y="39"/>
                      </a:moveTo>
                      <a:lnTo>
                        <a:pt x="260" y="0"/>
                      </a:lnTo>
                      <a:lnTo>
                        <a:pt x="53" y="0"/>
                      </a:lnTo>
                      <a:lnTo>
                        <a:pt x="0" y="39"/>
                      </a:lnTo>
                      <a:lnTo>
                        <a:pt x="211" y="39"/>
                      </a:lnTo>
                      <a:close/>
                    </a:path>
                  </a:pathLst>
                </a:custGeom>
                <a:solidFill>
                  <a:srgbClr val="CE7019"/>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grpSp>
          <p:sp>
            <p:nvSpPr>
              <p:cNvPr id="195657" name="Text Box 73"/>
              <p:cNvSpPr txBox="1">
                <a:spLocks noChangeArrowheads="1"/>
              </p:cNvSpPr>
              <p:nvPr/>
            </p:nvSpPr>
            <p:spPr bwMode="auto">
              <a:xfrm>
                <a:off x="2646" y="1858"/>
                <a:ext cx="572" cy="446"/>
              </a:xfrm>
              <a:prstGeom prst="rect">
                <a:avLst/>
              </a:prstGeom>
              <a:noFill/>
              <a:ln w="9525">
                <a:noFill/>
                <a:miter lim="800000"/>
                <a:headEnd/>
                <a:tailEnd/>
              </a:ln>
              <a:effectLst>
                <a:outerShdw blurRad="63500" dist="38099" dir="2700000" algn="ctr" rotWithShape="0">
                  <a:srgbClr val="000000">
                    <a:alpha val="74998"/>
                  </a:srgbClr>
                </a:outerShdw>
              </a:effectLst>
            </p:spPr>
            <p:txBody>
              <a:bodyPr wrap="square">
                <a:prstTxWarp prst="textNoShape">
                  <a:avLst/>
                </a:prstTxWarp>
                <a:spAutoFit/>
              </a:bodyPr>
              <a:lstStyle/>
              <a:p>
                <a:pPr>
                  <a:defRPr/>
                </a:pPr>
                <a:r>
                  <a:rPr lang="en-US" sz="2000" dirty="0">
                    <a:solidFill>
                      <a:srgbClr val="000000"/>
                    </a:solidFill>
                    <a:latin typeface="Times New Roman" pitchFamily="18" charset="0"/>
                    <a:ea typeface="+mn-ea"/>
                  </a:rPr>
                  <a:t>30 to 50%</a:t>
                </a:r>
              </a:p>
            </p:txBody>
          </p:sp>
        </p:grpSp>
        <p:grpSp>
          <p:nvGrpSpPr>
            <p:cNvPr id="9" name="Group 74"/>
            <p:cNvGrpSpPr>
              <a:grpSpLocks/>
            </p:cNvGrpSpPr>
            <p:nvPr/>
          </p:nvGrpSpPr>
          <p:grpSpPr bwMode="auto">
            <a:xfrm>
              <a:off x="3507" y="1372"/>
              <a:ext cx="544" cy="2274"/>
              <a:chOff x="3507" y="1372"/>
              <a:chExt cx="544" cy="2274"/>
            </a:xfrm>
          </p:grpSpPr>
          <p:grpSp>
            <p:nvGrpSpPr>
              <p:cNvPr id="10" name="Group 75"/>
              <p:cNvGrpSpPr>
                <a:grpSpLocks/>
              </p:cNvGrpSpPr>
              <p:nvPr/>
            </p:nvGrpSpPr>
            <p:grpSpPr bwMode="auto">
              <a:xfrm>
                <a:off x="3507" y="1838"/>
                <a:ext cx="318" cy="1808"/>
                <a:chOff x="3507" y="1838"/>
                <a:chExt cx="318" cy="1808"/>
              </a:xfrm>
            </p:grpSpPr>
            <p:sp>
              <p:nvSpPr>
                <p:cNvPr id="195660" name="Line 76"/>
                <p:cNvSpPr>
                  <a:spLocks noChangeShapeType="1"/>
                </p:cNvSpPr>
                <p:nvPr/>
              </p:nvSpPr>
              <p:spPr bwMode="auto">
                <a:xfrm>
                  <a:off x="3824" y="3608"/>
                  <a:ext cx="1" cy="38"/>
                </a:xfrm>
                <a:prstGeom prst="line">
                  <a:avLst/>
                </a:prstGeom>
                <a:noFill/>
                <a:ln w="7938">
                  <a:solidFill>
                    <a:srgbClr val="000000"/>
                  </a:solidFill>
                  <a:round/>
                  <a:headEnd/>
                  <a:tailEnd/>
                </a:ln>
                <a:effectLst>
                  <a:outerShdw blurRad="63500" dist="38099" dir="2700000" algn="ctr" rotWithShape="0">
                    <a:srgbClr val="000000">
                      <a:alpha val="74998"/>
                    </a:srgbClr>
                  </a:outerShdw>
                </a:effectLst>
              </p:spPr>
              <p:txBody>
                <a:bodyPr>
                  <a:prstTxWarp prst="textNoShape">
                    <a:avLst/>
                  </a:prstTxWarp>
                </a:bodyPr>
                <a:lstStyle/>
                <a:p>
                  <a:endParaRPr lang="en-US"/>
                </a:p>
              </p:txBody>
            </p:sp>
            <p:sp>
              <p:nvSpPr>
                <p:cNvPr id="195661" name="Freeform 77"/>
                <p:cNvSpPr>
                  <a:spLocks/>
                </p:cNvSpPr>
                <p:nvPr/>
              </p:nvSpPr>
              <p:spPr bwMode="auto">
                <a:xfrm>
                  <a:off x="3719" y="2348"/>
                  <a:ext cx="53" cy="1260"/>
                </a:xfrm>
                <a:custGeom>
                  <a:avLst/>
                  <a:gdLst>
                    <a:gd name="T0" fmla="*/ 0 w 53"/>
                    <a:gd name="T1" fmla="*/ 1260 h 1260"/>
                    <a:gd name="T2" fmla="*/ 0 w 53"/>
                    <a:gd name="T3" fmla="*/ 38 h 1260"/>
                    <a:gd name="T4" fmla="*/ 53 w 53"/>
                    <a:gd name="T5" fmla="*/ 0 h 1260"/>
                    <a:gd name="T6" fmla="*/ 53 w 53"/>
                    <a:gd name="T7" fmla="*/ 1221 h 1260"/>
                    <a:gd name="T8" fmla="*/ 0 w 53"/>
                    <a:gd name="T9" fmla="*/ 1260 h 1260"/>
                    <a:gd name="T10" fmla="*/ 0 60000 65536"/>
                    <a:gd name="T11" fmla="*/ 0 60000 65536"/>
                    <a:gd name="T12" fmla="*/ 0 60000 65536"/>
                    <a:gd name="T13" fmla="*/ 0 60000 65536"/>
                    <a:gd name="T14" fmla="*/ 0 60000 65536"/>
                    <a:gd name="T15" fmla="*/ 0 w 53"/>
                    <a:gd name="T16" fmla="*/ 0 h 1260"/>
                    <a:gd name="T17" fmla="*/ 53 w 53"/>
                    <a:gd name="T18" fmla="*/ 1260 h 1260"/>
                  </a:gdLst>
                  <a:ahLst/>
                  <a:cxnLst>
                    <a:cxn ang="T10">
                      <a:pos x="T0" y="T1"/>
                    </a:cxn>
                    <a:cxn ang="T11">
                      <a:pos x="T2" y="T3"/>
                    </a:cxn>
                    <a:cxn ang="T12">
                      <a:pos x="T4" y="T5"/>
                    </a:cxn>
                    <a:cxn ang="T13">
                      <a:pos x="T6" y="T7"/>
                    </a:cxn>
                    <a:cxn ang="T14">
                      <a:pos x="T8" y="T9"/>
                    </a:cxn>
                  </a:cxnLst>
                  <a:rect l="T15" t="T16" r="T17" b="T18"/>
                  <a:pathLst>
                    <a:path w="53" h="1260">
                      <a:moveTo>
                        <a:pt x="0" y="1260"/>
                      </a:moveTo>
                      <a:lnTo>
                        <a:pt x="0" y="38"/>
                      </a:lnTo>
                      <a:lnTo>
                        <a:pt x="53" y="0"/>
                      </a:lnTo>
                      <a:lnTo>
                        <a:pt x="53" y="1221"/>
                      </a:lnTo>
                      <a:lnTo>
                        <a:pt x="0" y="1260"/>
                      </a:lnTo>
                      <a:close/>
                    </a:path>
                  </a:pathLst>
                </a:custGeom>
                <a:solidFill>
                  <a:srgbClr val="7E0427"/>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62" name="Rectangle 78"/>
                <p:cNvSpPr>
                  <a:spLocks noChangeArrowheads="1"/>
                </p:cNvSpPr>
                <p:nvPr/>
              </p:nvSpPr>
              <p:spPr bwMode="auto">
                <a:xfrm>
                  <a:off x="3511" y="2386"/>
                  <a:ext cx="208" cy="1222"/>
                </a:xfrm>
                <a:prstGeom prst="rect">
                  <a:avLst/>
                </a:prstGeom>
                <a:solidFill>
                  <a:srgbClr val="AC0636"/>
                </a:solidFill>
                <a:ln w="8001">
                  <a:solidFill>
                    <a:srgbClr val="FFFFFF"/>
                  </a:solidFill>
                  <a:miter lim="800000"/>
                  <a:headEnd/>
                  <a:tailEnd/>
                </a:ln>
                <a:effectLst>
                  <a:outerShdw blurRad="63500" dist="38099" dir="2700000" algn="ctr" rotWithShape="0">
                    <a:srgbClr val="000000">
                      <a:alpha val="74998"/>
                    </a:srgbClr>
                  </a:outerShdw>
                </a:effectLst>
              </p:spPr>
              <p:txBody>
                <a:bodyPr>
                  <a:prstTxWarp prst="textNoShape">
                    <a:avLst/>
                  </a:prstTxWarp>
                </a:bodyPr>
                <a:lstStyle/>
                <a:p>
                  <a:pPr>
                    <a:defRPr/>
                  </a:pPr>
                  <a:endParaRPr lang="en-US">
                    <a:ea typeface="+mn-ea"/>
                  </a:endParaRPr>
                </a:p>
              </p:txBody>
            </p:sp>
            <p:sp>
              <p:nvSpPr>
                <p:cNvPr id="195663" name="Freeform 79"/>
                <p:cNvSpPr>
                  <a:spLocks/>
                </p:cNvSpPr>
                <p:nvPr/>
              </p:nvSpPr>
              <p:spPr bwMode="auto">
                <a:xfrm>
                  <a:off x="3507" y="2348"/>
                  <a:ext cx="259" cy="38"/>
                </a:xfrm>
                <a:custGeom>
                  <a:avLst/>
                  <a:gdLst>
                    <a:gd name="T0" fmla="*/ 206 w 259"/>
                    <a:gd name="T1" fmla="*/ 38 h 38"/>
                    <a:gd name="T2" fmla="*/ 259 w 259"/>
                    <a:gd name="T3" fmla="*/ 0 h 38"/>
                    <a:gd name="T4" fmla="*/ 48 w 259"/>
                    <a:gd name="T5" fmla="*/ 0 h 38"/>
                    <a:gd name="T6" fmla="*/ 0 w 259"/>
                    <a:gd name="T7" fmla="*/ 38 h 38"/>
                    <a:gd name="T8" fmla="*/ 206 w 259"/>
                    <a:gd name="T9" fmla="*/ 38 h 38"/>
                    <a:gd name="T10" fmla="*/ 0 60000 65536"/>
                    <a:gd name="T11" fmla="*/ 0 60000 65536"/>
                    <a:gd name="T12" fmla="*/ 0 60000 65536"/>
                    <a:gd name="T13" fmla="*/ 0 60000 65536"/>
                    <a:gd name="T14" fmla="*/ 0 60000 65536"/>
                    <a:gd name="T15" fmla="*/ 0 w 259"/>
                    <a:gd name="T16" fmla="*/ 0 h 38"/>
                    <a:gd name="T17" fmla="*/ 259 w 259"/>
                    <a:gd name="T18" fmla="*/ 38 h 38"/>
                  </a:gdLst>
                  <a:ahLst/>
                  <a:cxnLst>
                    <a:cxn ang="T10">
                      <a:pos x="T0" y="T1"/>
                    </a:cxn>
                    <a:cxn ang="T11">
                      <a:pos x="T2" y="T3"/>
                    </a:cxn>
                    <a:cxn ang="T12">
                      <a:pos x="T4" y="T5"/>
                    </a:cxn>
                    <a:cxn ang="T13">
                      <a:pos x="T6" y="T7"/>
                    </a:cxn>
                    <a:cxn ang="T14">
                      <a:pos x="T8" y="T9"/>
                    </a:cxn>
                  </a:cxnLst>
                  <a:rect l="T15" t="T16" r="T17" b="T18"/>
                  <a:pathLst>
                    <a:path w="259" h="38">
                      <a:moveTo>
                        <a:pt x="206" y="38"/>
                      </a:moveTo>
                      <a:lnTo>
                        <a:pt x="259" y="0"/>
                      </a:lnTo>
                      <a:lnTo>
                        <a:pt x="48" y="0"/>
                      </a:lnTo>
                      <a:lnTo>
                        <a:pt x="0" y="38"/>
                      </a:lnTo>
                      <a:lnTo>
                        <a:pt x="206" y="38"/>
                      </a:lnTo>
                      <a:close/>
                    </a:path>
                  </a:pathLst>
                </a:custGeom>
                <a:solidFill>
                  <a:srgbClr val="0099CC"/>
                </a:solidFill>
                <a:ln w="7938">
                  <a:solidFill>
                    <a:srgbClr val="000000"/>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64" name="Freeform 80"/>
                <p:cNvSpPr>
                  <a:spLocks/>
                </p:cNvSpPr>
                <p:nvPr/>
              </p:nvSpPr>
              <p:spPr bwMode="auto">
                <a:xfrm>
                  <a:off x="3719" y="1838"/>
                  <a:ext cx="46" cy="552"/>
                </a:xfrm>
                <a:custGeom>
                  <a:avLst/>
                  <a:gdLst>
                    <a:gd name="T0" fmla="*/ 0 w 49"/>
                    <a:gd name="T1" fmla="*/ 770 h 770"/>
                    <a:gd name="T2" fmla="*/ 0 w 49"/>
                    <a:gd name="T3" fmla="*/ 39 h 770"/>
                    <a:gd name="T4" fmla="*/ 49 w 49"/>
                    <a:gd name="T5" fmla="*/ 0 h 770"/>
                    <a:gd name="T6" fmla="*/ 49 w 49"/>
                    <a:gd name="T7" fmla="*/ 731 h 770"/>
                    <a:gd name="T8" fmla="*/ 0 w 49"/>
                    <a:gd name="T9" fmla="*/ 770 h 770"/>
                    <a:gd name="T10" fmla="*/ 0 60000 65536"/>
                    <a:gd name="T11" fmla="*/ 0 60000 65536"/>
                    <a:gd name="T12" fmla="*/ 0 60000 65536"/>
                    <a:gd name="T13" fmla="*/ 0 60000 65536"/>
                    <a:gd name="T14" fmla="*/ 0 60000 65536"/>
                    <a:gd name="T15" fmla="*/ 0 w 49"/>
                    <a:gd name="T16" fmla="*/ 0 h 770"/>
                    <a:gd name="T17" fmla="*/ 49 w 49"/>
                    <a:gd name="T18" fmla="*/ 770 h 770"/>
                  </a:gdLst>
                  <a:ahLst/>
                  <a:cxnLst>
                    <a:cxn ang="T10">
                      <a:pos x="T0" y="T1"/>
                    </a:cxn>
                    <a:cxn ang="T11">
                      <a:pos x="T2" y="T3"/>
                    </a:cxn>
                    <a:cxn ang="T12">
                      <a:pos x="T4" y="T5"/>
                    </a:cxn>
                    <a:cxn ang="T13">
                      <a:pos x="T6" y="T7"/>
                    </a:cxn>
                    <a:cxn ang="T14">
                      <a:pos x="T8" y="T9"/>
                    </a:cxn>
                  </a:cxnLst>
                  <a:rect l="T15" t="T16" r="T17" b="T18"/>
                  <a:pathLst>
                    <a:path w="49" h="770">
                      <a:moveTo>
                        <a:pt x="0" y="770"/>
                      </a:moveTo>
                      <a:lnTo>
                        <a:pt x="0" y="39"/>
                      </a:lnTo>
                      <a:lnTo>
                        <a:pt x="49" y="0"/>
                      </a:lnTo>
                      <a:lnTo>
                        <a:pt x="49" y="731"/>
                      </a:lnTo>
                      <a:lnTo>
                        <a:pt x="0" y="770"/>
                      </a:lnTo>
                      <a:close/>
                    </a:path>
                  </a:pathLst>
                </a:custGeom>
                <a:solidFill>
                  <a:srgbClr val="7E0427"/>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65" name="Rectangle 81"/>
                <p:cNvSpPr>
                  <a:spLocks noChangeArrowheads="1"/>
                </p:cNvSpPr>
                <p:nvPr/>
              </p:nvSpPr>
              <p:spPr bwMode="auto">
                <a:xfrm>
                  <a:off x="3508" y="1866"/>
                  <a:ext cx="211" cy="524"/>
                </a:xfrm>
                <a:prstGeom prst="rect">
                  <a:avLst/>
                </a:prstGeom>
                <a:solidFill>
                  <a:srgbClr val="AC0636"/>
                </a:solidFill>
                <a:ln w="8001">
                  <a:solidFill>
                    <a:srgbClr val="FFFFFF"/>
                  </a:solidFill>
                  <a:miter lim="800000"/>
                  <a:headEnd/>
                  <a:tailEnd/>
                </a:ln>
                <a:effectLst>
                  <a:outerShdw blurRad="63500" dist="38099" dir="2700000" algn="ctr" rotWithShape="0">
                    <a:srgbClr val="000000">
                      <a:alpha val="74998"/>
                    </a:srgbClr>
                  </a:outerShdw>
                </a:effectLst>
              </p:spPr>
              <p:txBody>
                <a:bodyPr>
                  <a:prstTxWarp prst="textNoShape">
                    <a:avLst/>
                  </a:prstTxWarp>
                </a:bodyPr>
                <a:lstStyle/>
                <a:p>
                  <a:pPr>
                    <a:defRPr/>
                  </a:pPr>
                  <a:endParaRPr lang="en-US">
                    <a:ea typeface="+mn-ea"/>
                  </a:endParaRPr>
                </a:p>
              </p:txBody>
            </p:sp>
            <p:sp>
              <p:nvSpPr>
                <p:cNvPr id="195666" name="Freeform 82"/>
                <p:cNvSpPr>
                  <a:spLocks/>
                </p:cNvSpPr>
                <p:nvPr/>
              </p:nvSpPr>
              <p:spPr bwMode="auto">
                <a:xfrm>
                  <a:off x="3508" y="1838"/>
                  <a:ext cx="260" cy="28"/>
                </a:xfrm>
                <a:custGeom>
                  <a:avLst/>
                  <a:gdLst>
                    <a:gd name="T0" fmla="*/ 211 w 260"/>
                    <a:gd name="T1" fmla="*/ 39 h 39"/>
                    <a:gd name="T2" fmla="*/ 260 w 260"/>
                    <a:gd name="T3" fmla="*/ 0 h 39"/>
                    <a:gd name="T4" fmla="*/ 53 w 260"/>
                    <a:gd name="T5" fmla="*/ 0 h 39"/>
                    <a:gd name="T6" fmla="*/ 0 w 260"/>
                    <a:gd name="T7" fmla="*/ 39 h 39"/>
                    <a:gd name="T8" fmla="*/ 211 w 260"/>
                    <a:gd name="T9" fmla="*/ 39 h 39"/>
                    <a:gd name="T10" fmla="*/ 0 60000 65536"/>
                    <a:gd name="T11" fmla="*/ 0 60000 65536"/>
                    <a:gd name="T12" fmla="*/ 0 60000 65536"/>
                    <a:gd name="T13" fmla="*/ 0 60000 65536"/>
                    <a:gd name="T14" fmla="*/ 0 60000 65536"/>
                    <a:gd name="T15" fmla="*/ 0 w 260"/>
                    <a:gd name="T16" fmla="*/ 0 h 39"/>
                    <a:gd name="T17" fmla="*/ 260 w 260"/>
                    <a:gd name="T18" fmla="*/ 39 h 39"/>
                  </a:gdLst>
                  <a:ahLst/>
                  <a:cxnLst>
                    <a:cxn ang="T10">
                      <a:pos x="T0" y="T1"/>
                    </a:cxn>
                    <a:cxn ang="T11">
                      <a:pos x="T2" y="T3"/>
                    </a:cxn>
                    <a:cxn ang="T12">
                      <a:pos x="T4" y="T5"/>
                    </a:cxn>
                    <a:cxn ang="T13">
                      <a:pos x="T6" y="T7"/>
                    </a:cxn>
                    <a:cxn ang="T14">
                      <a:pos x="T8" y="T9"/>
                    </a:cxn>
                  </a:cxnLst>
                  <a:rect l="T15" t="T16" r="T17" b="T18"/>
                  <a:pathLst>
                    <a:path w="260" h="39">
                      <a:moveTo>
                        <a:pt x="211" y="39"/>
                      </a:moveTo>
                      <a:lnTo>
                        <a:pt x="260" y="0"/>
                      </a:lnTo>
                      <a:lnTo>
                        <a:pt x="53" y="0"/>
                      </a:lnTo>
                      <a:lnTo>
                        <a:pt x="0" y="39"/>
                      </a:lnTo>
                      <a:lnTo>
                        <a:pt x="211" y="39"/>
                      </a:lnTo>
                      <a:close/>
                    </a:path>
                  </a:pathLst>
                </a:custGeom>
                <a:gradFill rotWithShape="1">
                  <a:gsLst>
                    <a:gs pos="0">
                      <a:srgbClr val="D27892"/>
                    </a:gs>
                    <a:gs pos="100000">
                      <a:srgbClr val="AC0636"/>
                    </a:gs>
                  </a:gsLst>
                  <a:lin ang="5400000" scaled="1"/>
                </a:gra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grpSp>
          <p:sp>
            <p:nvSpPr>
              <p:cNvPr id="195667" name="Text Box 83"/>
              <p:cNvSpPr txBox="1">
                <a:spLocks noChangeArrowheads="1"/>
              </p:cNvSpPr>
              <p:nvPr/>
            </p:nvSpPr>
            <p:spPr bwMode="auto">
              <a:xfrm>
                <a:off x="3507" y="1372"/>
                <a:ext cx="544" cy="446"/>
              </a:xfrm>
              <a:prstGeom prst="rect">
                <a:avLst/>
              </a:prstGeom>
              <a:noFill/>
              <a:ln w="9525">
                <a:noFill/>
                <a:miter lim="800000"/>
                <a:headEnd/>
                <a:tailEnd/>
              </a:ln>
              <a:effectLst>
                <a:outerShdw blurRad="63500" dist="38099" dir="2700000" algn="ctr" rotWithShape="0">
                  <a:srgbClr val="000000">
                    <a:alpha val="74998"/>
                  </a:srgbClr>
                </a:outerShdw>
              </a:effectLst>
            </p:spPr>
            <p:txBody>
              <a:bodyPr wrap="square">
                <a:prstTxWarp prst="textNoShape">
                  <a:avLst/>
                </a:prstTxWarp>
                <a:spAutoFit/>
              </a:bodyPr>
              <a:lstStyle/>
              <a:p>
                <a:pPr>
                  <a:defRPr/>
                </a:pPr>
                <a:r>
                  <a:rPr lang="en-US" sz="2000" dirty="0">
                    <a:solidFill>
                      <a:srgbClr val="000000"/>
                    </a:solidFill>
                    <a:latin typeface="Times New Roman" pitchFamily="18" charset="0"/>
                    <a:ea typeface="+mn-ea"/>
                  </a:rPr>
                  <a:t>50 to 70%</a:t>
                </a:r>
              </a:p>
            </p:txBody>
          </p:sp>
        </p:grpSp>
        <p:grpSp>
          <p:nvGrpSpPr>
            <p:cNvPr id="11" name="Group 84"/>
            <p:cNvGrpSpPr>
              <a:grpSpLocks/>
            </p:cNvGrpSpPr>
            <p:nvPr/>
          </p:nvGrpSpPr>
          <p:grpSpPr bwMode="auto">
            <a:xfrm>
              <a:off x="4306" y="1372"/>
              <a:ext cx="574" cy="2274"/>
              <a:chOff x="4306" y="1372"/>
              <a:chExt cx="574" cy="2274"/>
            </a:xfrm>
          </p:grpSpPr>
          <p:grpSp>
            <p:nvGrpSpPr>
              <p:cNvPr id="12" name="Group 85"/>
              <p:cNvGrpSpPr>
                <a:grpSpLocks/>
              </p:cNvGrpSpPr>
              <p:nvPr/>
            </p:nvGrpSpPr>
            <p:grpSpPr bwMode="auto">
              <a:xfrm>
                <a:off x="4306" y="1838"/>
                <a:ext cx="261" cy="1808"/>
                <a:chOff x="4306" y="1838"/>
                <a:chExt cx="261" cy="1808"/>
              </a:xfrm>
            </p:grpSpPr>
            <p:sp>
              <p:nvSpPr>
                <p:cNvPr id="195670" name="Line 86"/>
                <p:cNvSpPr>
                  <a:spLocks noChangeShapeType="1"/>
                </p:cNvSpPr>
                <p:nvPr/>
              </p:nvSpPr>
              <p:spPr bwMode="auto">
                <a:xfrm>
                  <a:off x="4455" y="3608"/>
                  <a:ext cx="0" cy="38"/>
                </a:xfrm>
                <a:prstGeom prst="line">
                  <a:avLst/>
                </a:prstGeom>
                <a:noFill/>
                <a:ln w="7938">
                  <a:solidFill>
                    <a:srgbClr val="000000"/>
                  </a:solidFill>
                  <a:round/>
                  <a:headEnd/>
                  <a:tailEnd/>
                </a:ln>
                <a:effectLst>
                  <a:outerShdw blurRad="63500" dist="38099" dir="2700000" algn="ctr" rotWithShape="0">
                    <a:srgbClr val="000000">
                      <a:alpha val="74998"/>
                    </a:srgbClr>
                  </a:outerShdw>
                </a:effectLst>
              </p:spPr>
              <p:txBody>
                <a:bodyPr>
                  <a:prstTxWarp prst="textNoShape">
                    <a:avLst/>
                  </a:prstTxWarp>
                </a:bodyPr>
                <a:lstStyle/>
                <a:p>
                  <a:endParaRPr lang="en-US"/>
                </a:p>
              </p:txBody>
            </p:sp>
            <p:grpSp>
              <p:nvGrpSpPr>
                <p:cNvPr id="13" name="Group 87"/>
                <p:cNvGrpSpPr>
                  <a:grpSpLocks/>
                </p:cNvGrpSpPr>
                <p:nvPr/>
              </p:nvGrpSpPr>
              <p:grpSpPr bwMode="auto">
                <a:xfrm>
                  <a:off x="4306" y="2348"/>
                  <a:ext cx="260" cy="1260"/>
                  <a:chOff x="3891" y="2316"/>
                  <a:chExt cx="260" cy="1260"/>
                </a:xfrm>
              </p:grpSpPr>
              <p:sp>
                <p:nvSpPr>
                  <p:cNvPr id="195672" name="Freeform 88"/>
                  <p:cNvSpPr>
                    <a:spLocks/>
                  </p:cNvSpPr>
                  <p:nvPr/>
                </p:nvSpPr>
                <p:spPr bwMode="auto">
                  <a:xfrm>
                    <a:off x="4103" y="2316"/>
                    <a:ext cx="48" cy="1260"/>
                  </a:xfrm>
                  <a:custGeom>
                    <a:avLst/>
                    <a:gdLst>
                      <a:gd name="T0" fmla="*/ 0 w 48"/>
                      <a:gd name="T1" fmla="*/ 1260 h 1260"/>
                      <a:gd name="T2" fmla="*/ 0 w 48"/>
                      <a:gd name="T3" fmla="*/ 38 h 1260"/>
                      <a:gd name="T4" fmla="*/ 48 w 48"/>
                      <a:gd name="T5" fmla="*/ 0 h 1260"/>
                      <a:gd name="T6" fmla="*/ 48 w 48"/>
                      <a:gd name="T7" fmla="*/ 1221 h 1260"/>
                      <a:gd name="T8" fmla="*/ 0 w 48"/>
                      <a:gd name="T9" fmla="*/ 1260 h 1260"/>
                      <a:gd name="T10" fmla="*/ 0 60000 65536"/>
                      <a:gd name="T11" fmla="*/ 0 60000 65536"/>
                      <a:gd name="T12" fmla="*/ 0 60000 65536"/>
                      <a:gd name="T13" fmla="*/ 0 60000 65536"/>
                      <a:gd name="T14" fmla="*/ 0 60000 65536"/>
                      <a:gd name="T15" fmla="*/ 0 w 48"/>
                      <a:gd name="T16" fmla="*/ 0 h 1260"/>
                      <a:gd name="T17" fmla="*/ 48 w 48"/>
                      <a:gd name="T18" fmla="*/ 1260 h 1260"/>
                    </a:gdLst>
                    <a:ahLst/>
                    <a:cxnLst>
                      <a:cxn ang="T10">
                        <a:pos x="T0" y="T1"/>
                      </a:cxn>
                      <a:cxn ang="T11">
                        <a:pos x="T2" y="T3"/>
                      </a:cxn>
                      <a:cxn ang="T12">
                        <a:pos x="T4" y="T5"/>
                      </a:cxn>
                      <a:cxn ang="T13">
                        <a:pos x="T6" y="T7"/>
                      </a:cxn>
                      <a:cxn ang="T14">
                        <a:pos x="T8" y="T9"/>
                      </a:cxn>
                    </a:cxnLst>
                    <a:rect l="T15" t="T16" r="T17" b="T18"/>
                    <a:pathLst>
                      <a:path w="48" h="1260">
                        <a:moveTo>
                          <a:pt x="0" y="1260"/>
                        </a:moveTo>
                        <a:lnTo>
                          <a:pt x="0" y="38"/>
                        </a:lnTo>
                        <a:lnTo>
                          <a:pt x="48" y="0"/>
                        </a:lnTo>
                        <a:lnTo>
                          <a:pt x="48" y="1221"/>
                        </a:lnTo>
                        <a:lnTo>
                          <a:pt x="0" y="1260"/>
                        </a:lnTo>
                        <a:close/>
                      </a:path>
                    </a:pathLst>
                  </a:custGeom>
                  <a:solidFill>
                    <a:srgbClr val="AB7207"/>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73" name="Rectangle 89"/>
                  <p:cNvSpPr>
                    <a:spLocks noChangeArrowheads="1"/>
                  </p:cNvSpPr>
                  <p:nvPr/>
                </p:nvSpPr>
                <p:spPr bwMode="auto">
                  <a:xfrm>
                    <a:off x="3891" y="2354"/>
                    <a:ext cx="210" cy="1222"/>
                  </a:xfrm>
                  <a:prstGeom prst="rect">
                    <a:avLst/>
                  </a:prstGeom>
                  <a:solidFill>
                    <a:srgbClr val="AB7207"/>
                  </a:solidFill>
                  <a:ln w="8001">
                    <a:solidFill>
                      <a:srgbClr val="FFFFFF"/>
                    </a:solidFill>
                    <a:miter lim="800000"/>
                    <a:headEnd/>
                    <a:tailEnd/>
                  </a:ln>
                  <a:effectLst>
                    <a:outerShdw blurRad="63500" dist="38099" dir="2700000" algn="ctr" rotWithShape="0">
                      <a:srgbClr val="000000">
                        <a:alpha val="74998"/>
                      </a:srgbClr>
                    </a:outerShdw>
                  </a:effectLst>
                </p:spPr>
                <p:txBody>
                  <a:bodyPr>
                    <a:prstTxWarp prst="textNoShape">
                      <a:avLst/>
                    </a:prstTxWarp>
                  </a:bodyPr>
                  <a:lstStyle/>
                  <a:p>
                    <a:pPr>
                      <a:defRPr/>
                    </a:pPr>
                    <a:endParaRPr lang="en-US">
                      <a:ea typeface="+mn-ea"/>
                    </a:endParaRPr>
                  </a:p>
                </p:txBody>
              </p:sp>
              <p:sp>
                <p:nvSpPr>
                  <p:cNvPr id="195674" name="Freeform 90"/>
                  <p:cNvSpPr>
                    <a:spLocks/>
                  </p:cNvSpPr>
                  <p:nvPr/>
                </p:nvSpPr>
                <p:spPr bwMode="auto">
                  <a:xfrm>
                    <a:off x="3891" y="2316"/>
                    <a:ext cx="260" cy="38"/>
                  </a:xfrm>
                  <a:custGeom>
                    <a:avLst/>
                    <a:gdLst>
                      <a:gd name="T0" fmla="*/ 212 w 260"/>
                      <a:gd name="T1" fmla="*/ 38 h 38"/>
                      <a:gd name="T2" fmla="*/ 260 w 260"/>
                      <a:gd name="T3" fmla="*/ 0 h 38"/>
                      <a:gd name="T4" fmla="*/ 53 w 260"/>
                      <a:gd name="T5" fmla="*/ 0 h 38"/>
                      <a:gd name="T6" fmla="*/ 0 w 260"/>
                      <a:gd name="T7" fmla="*/ 38 h 38"/>
                      <a:gd name="T8" fmla="*/ 212 w 260"/>
                      <a:gd name="T9" fmla="*/ 38 h 38"/>
                      <a:gd name="T10" fmla="*/ 0 60000 65536"/>
                      <a:gd name="T11" fmla="*/ 0 60000 65536"/>
                      <a:gd name="T12" fmla="*/ 0 60000 65536"/>
                      <a:gd name="T13" fmla="*/ 0 60000 65536"/>
                      <a:gd name="T14" fmla="*/ 0 60000 65536"/>
                      <a:gd name="T15" fmla="*/ 0 w 260"/>
                      <a:gd name="T16" fmla="*/ 0 h 38"/>
                      <a:gd name="T17" fmla="*/ 260 w 260"/>
                      <a:gd name="T18" fmla="*/ 38 h 38"/>
                    </a:gdLst>
                    <a:ahLst/>
                    <a:cxnLst>
                      <a:cxn ang="T10">
                        <a:pos x="T0" y="T1"/>
                      </a:cxn>
                      <a:cxn ang="T11">
                        <a:pos x="T2" y="T3"/>
                      </a:cxn>
                      <a:cxn ang="T12">
                        <a:pos x="T4" y="T5"/>
                      </a:cxn>
                      <a:cxn ang="T13">
                        <a:pos x="T6" y="T7"/>
                      </a:cxn>
                      <a:cxn ang="T14">
                        <a:pos x="T8" y="T9"/>
                      </a:cxn>
                    </a:cxnLst>
                    <a:rect l="T15" t="T16" r="T17" b="T18"/>
                    <a:pathLst>
                      <a:path w="260" h="38">
                        <a:moveTo>
                          <a:pt x="212" y="38"/>
                        </a:moveTo>
                        <a:lnTo>
                          <a:pt x="260" y="0"/>
                        </a:lnTo>
                        <a:lnTo>
                          <a:pt x="53" y="0"/>
                        </a:lnTo>
                        <a:lnTo>
                          <a:pt x="0" y="38"/>
                        </a:lnTo>
                        <a:lnTo>
                          <a:pt x="212" y="38"/>
                        </a:lnTo>
                        <a:close/>
                      </a:path>
                    </a:pathLst>
                  </a:custGeom>
                  <a:solidFill>
                    <a:srgbClr val="00BF00"/>
                  </a:solidFill>
                  <a:ln w="7938">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grpSp>
            <p:grpSp>
              <p:nvGrpSpPr>
                <p:cNvPr id="14" name="Group 91"/>
                <p:cNvGrpSpPr>
                  <a:grpSpLocks/>
                </p:cNvGrpSpPr>
                <p:nvPr/>
              </p:nvGrpSpPr>
              <p:grpSpPr bwMode="auto">
                <a:xfrm>
                  <a:off x="4307" y="1838"/>
                  <a:ext cx="260" cy="552"/>
                  <a:chOff x="4301" y="1832"/>
                  <a:chExt cx="260" cy="552"/>
                </a:xfrm>
              </p:grpSpPr>
              <p:sp>
                <p:nvSpPr>
                  <p:cNvPr id="195676" name="Freeform 92"/>
                  <p:cNvSpPr>
                    <a:spLocks/>
                  </p:cNvSpPr>
                  <p:nvPr/>
                </p:nvSpPr>
                <p:spPr bwMode="auto">
                  <a:xfrm>
                    <a:off x="4512" y="1832"/>
                    <a:ext cx="49" cy="552"/>
                  </a:xfrm>
                  <a:custGeom>
                    <a:avLst/>
                    <a:gdLst>
                      <a:gd name="T0" fmla="*/ 0 w 49"/>
                      <a:gd name="T1" fmla="*/ 770 h 770"/>
                      <a:gd name="T2" fmla="*/ 0 w 49"/>
                      <a:gd name="T3" fmla="*/ 39 h 770"/>
                      <a:gd name="T4" fmla="*/ 49 w 49"/>
                      <a:gd name="T5" fmla="*/ 0 h 770"/>
                      <a:gd name="T6" fmla="*/ 49 w 49"/>
                      <a:gd name="T7" fmla="*/ 731 h 770"/>
                      <a:gd name="T8" fmla="*/ 0 w 49"/>
                      <a:gd name="T9" fmla="*/ 770 h 770"/>
                      <a:gd name="T10" fmla="*/ 0 60000 65536"/>
                      <a:gd name="T11" fmla="*/ 0 60000 65536"/>
                      <a:gd name="T12" fmla="*/ 0 60000 65536"/>
                      <a:gd name="T13" fmla="*/ 0 60000 65536"/>
                      <a:gd name="T14" fmla="*/ 0 60000 65536"/>
                      <a:gd name="T15" fmla="*/ 0 w 49"/>
                      <a:gd name="T16" fmla="*/ 0 h 770"/>
                      <a:gd name="T17" fmla="*/ 49 w 49"/>
                      <a:gd name="T18" fmla="*/ 770 h 770"/>
                    </a:gdLst>
                    <a:ahLst/>
                    <a:cxnLst>
                      <a:cxn ang="T10">
                        <a:pos x="T0" y="T1"/>
                      </a:cxn>
                      <a:cxn ang="T11">
                        <a:pos x="T2" y="T3"/>
                      </a:cxn>
                      <a:cxn ang="T12">
                        <a:pos x="T4" y="T5"/>
                      </a:cxn>
                      <a:cxn ang="T13">
                        <a:pos x="T6" y="T7"/>
                      </a:cxn>
                      <a:cxn ang="T14">
                        <a:pos x="T8" y="T9"/>
                      </a:cxn>
                    </a:cxnLst>
                    <a:rect l="T15" t="T16" r="T17" b="T18"/>
                    <a:pathLst>
                      <a:path w="49" h="770">
                        <a:moveTo>
                          <a:pt x="0" y="770"/>
                        </a:moveTo>
                        <a:lnTo>
                          <a:pt x="0" y="39"/>
                        </a:lnTo>
                        <a:lnTo>
                          <a:pt x="49" y="0"/>
                        </a:lnTo>
                        <a:lnTo>
                          <a:pt x="49" y="731"/>
                        </a:lnTo>
                        <a:lnTo>
                          <a:pt x="0" y="770"/>
                        </a:lnTo>
                        <a:close/>
                      </a:path>
                    </a:pathLst>
                  </a:custGeom>
                  <a:solidFill>
                    <a:srgbClr val="AB7207"/>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sp>
                <p:nvSpPr>
                  <p:cNvPr id="195677" name="Rectangle 93"/>
                  <p:cNvSpPr>
                    <a:spLocks noChangeArrowheads="1"/>
                  </p:cNvSpPr>
                  <p:nvPr/>
                </p:nvSpPr>
                <p:spPr bwMode="auto">
                  <a:xfrm>
                    <a:off x="4301" y="1860"/>
                    <a:ext cx="210" cy="524"/>
                  </a:xfrm>
                  <a:prstGeom prst="rect">
                    <a:avLst/>
                  </a:prstGeom>
                  <a:solidFill>
                    <a:srgbClr val="AB7207"/>
                  </a:solidFill>
                  <a:ln w="8001">
                    <a:solidFill>
                      <a:srgbClr val="FFFFFF"/>
                    </a:solidFill>
                    <a:miter lim="800000"/>
                    <a:headEnd/>
                    <a:tailEnd/>
                  </a:ln>
                  <a:effectLst>
                    <a:outerShdw blurRad="63500" dist="38099" dir="2700000" algn="ctr" rotWithShape="0">
                      <a:srgbClr val="000000">
                        <a:alpha val="74998"/>
                      </a:srgbClr>
                    </a:outerShdw>
                  </a:effectLst>
                </p:spPr>
                <p:txBody>
                  <a:bodyPr>
                    <a:prstTxWarp prst="textNoShape">
                      <a:avLst/>
                    </a:prstTxWarp>
                  </a:bodyPr>
                  <a:lstStyle/>
                  <a:p>
                    <a:pPr>
                      <a:defRPr/>
                    </a:pPr>
                    <a:endParaRPr lang="en-US">
                      <a:ea typeface="+mn-ea"/>
                    </a:endParaRPr>
                  </a:p>
                </p:txBody>
              </p:sp>
              <p:sp>
                <p:nvSpPr>
                  <p:cNvPr id="195678" name="Freeform 94"/>
                  <p:cNvSpPr>
                    <a:spLocks/>
                  </p:cNvSpPr>
                  <p:nvPr/>
                </p:nvSpPr>
                <p:spPr bwMode="auto">
                  <a:xfrm>
                    <a:off x="4301" y="1832"/>
                    <a:ext cx="260" cy="28"/>
                  </a:xfrm>
                  <a:custGeom>
                    <a:avLst/>
                    <a:gdLst>
                      <a:gd name="T0" fmla="*/ 211 w 260"/>
                      <a:gd name="T1" fmla="*/ 39 h 39"/>
                      <a:gd name="T2" fmla="*/ 260 w 260"/>
                      <a:gd name="T3" fmla="*/ 0 h 39"/>
                      <a:gd name="T4" fmla="*/ 53 w 260"/>
                      <a:gd name="T5" fmla="*/ 0 h 39"/>
                      <a:gd name="T6" fmla="*/ 0 w 260"/>
                      <a:gd name="T7" fmla="*/ 39 h 39"/>
                      <a:gd name="T8" fmla="*/ 211 w 260"/>
                      <a:gd name="T9" fmla="*/ 39 h 39"/>
                      <a:gd name="T10" fmla="*/ 0 60000 65536"/>
                      <a:gd name="T11" fmla="*/ 0 60000 65536"/>
                      <a:gd name="T12" fmla="*/ 0 60000 65536"/>
                      <a:gd name="T13" fmla="*/ 0 60000 65536"/>
                      <a:gd name="T14" fmla="*/ 0 60000 65536"/>
                      <a:gd name="T15" fmla="*/ 0 w 260"/>
                      <a:gd name="T16" fmla="*/ 0 h 39"/>
                      <a:gd name="T17" fmla="*/ 260 w 260"/>
                      <a:gd name="T18" fmla="*/ 39 h 39"/>
                    </a:gdLst>
                    <a:ahLst/>
                    <a:cxnLst>
                      <a:cxn ang="T10">
                        <a:pos x="T0" y="T1"/>
                      </a:cxn>
                      <a:cxn ang="T11">
                        <a:pos x="T2" y="T3"/>
                      </a:cxn>
                      <a:cxn ang="T12">
                        <a:pos x="T4" y="T5"/>
                      </a:cxn>
                      <a:cxn ang="T13">
                        <a:pos x="T6" y="T7"/>
                      </a:cxn>
                      <a:cxn ang="T14">
                        <a:pos x="T8" y="T9"/>
                      </a:cxn>
                    </a:cxnLst>
                    <a:rect l="T15" t="T16" r="T17" b="T18"/>
                    <a:pathLst>
                      <a:path w="260" h="39">
                        <a:moveTo>
                          <a:pt x="211" y="39"/>
                        </a:moveTo>
                        <a:lnTo>
                          <a:pt x="260" y="0"/>
                        </a:lnTo>
                        <a:lnTo>
                          <a:pt x="53" y="0"/>
                        </a:lnTo>
                        <a:lnTo>
                          <a:pt x="0" y="39"/>
                        </a:lnTo>
                        <a:lnTo>
                          <a:pt x="211" y="39"/>
                        </a:lnTo>
                        <a:close/>
                      </a:path>
                    </a:pathLst>
                  </a:custGeom>
                  <a:solidFill>
                    <a:srgbClr val="AB7207"/>
                  </a:solidFill>
                  <a:ln w="8001">
                    <a:solidFill>
                      <a:srgbClr val="FFFFFF"/>
                    </a:solidFill>
                    <a:prstDash val="solid"/>
                    <a:round/>
                    <a:headEnd/>
                    <a:tailEnd/>
                  </a:ln>
                  <a:effectLst>
                    <a:outerShdw blurRad="63500" dist="35921" dir="2700000" algn="ctr" rotWithShape="0">
                      <a:srgbClr val="000000"/>
                    </a:outerShdw>
                  </a:effectLst>
                </p:spPr>
                <p:txBody>
                  <a:bodyPr>
                    <a:prstTxWarp prst="textNoShape">
                      <a:avLst/>
                    </a:prstTxWarp>
                  </a:bodyPr>
                  <a:lstStyle/>
                  <a:p>
                    <a:endParaRPr lang="en-US"/>
                  </a:p>
                </p:txBody>
              </p:sp>
            </p:grpSp>
          </p:grpSp>
          <p:sp>
            <p:nvSpPr>
              <p:cNvPr id="195679" name="Text Box 95"/>
              <p:cNvSpPr txBox="1">
                <a:spLocks noChangeArrowheads="1"/>
              </p:cNvSpPr>
              <p:nvPr/>
            </p:nvSpPr>
            <p:spPr bwMode="auto">
              <a:xfrm>
                <a:off x="4307" y="1372"/>
                <a:ext cx="573" cy="446"/>
              </a:xfrm>
              <a:prstGeom prst="rect">
                <a:avLst/>
              </a:prstGeom>
              <a:noFill/>
              <a:ln w="9525">
                <a:noFill/>
                <a:miter lim="800000"/>
                <a:headEnd/>
                <a:tailEnd/>
              </a:ln>
              <a:effectLst>
                <a:outerShdw blurRad="63500" dist="38099" dir="2700000" algn="ctr" rotWithShape="0">
                  <a:srgbClr val="000000">
                    <a:alpha val="74998"/>
                  </a:srgbClr>
                </a:outerShdw>
              </a:effectLst>
            </p:spPr>
            <p:txBody>
              <a:bodyPr wrap="square">
                <a:prstTxWarp prst="textNoShape">
                  <a:avLst/>
                </a:prstTxWarp>
                <a:spAutoFit/>
              </a:bodyPr>
              <a:lstStyle/>
              <a:p>
                <a:pPr>
                  <a:defRPr/>
                </a:pPr>
                <a:r>
                  <a:rPr lang="en-US" sz="2000" dirty="0">
                    <a:solidFill>
                      <a:srgbClr val="000000"/>
                    </a:solidFill>
                    <a:latin typeface="Times New Roman" pitchFamily="18" charset="0"/>
                    <a:ea typeface="+mn-ea"/>
                  </a:rPr>
                  <a:t>50 to 70%</a:t>
                </a:r>
              </a:p>
            </p:txBody>
          </p:sp>
        </p:grpSp>
      </p:grpSp>
      <p:sp>
        <p:nvSpPr>
          <p:cNvPr id="98355" name="Text Box 97"/>
          <p:cNvSpPr txBox="1">
            <a:spLocks noChangeArrowheads="1"/>
          </p:cNvSpPr>
          <p:nvPr/>
        </p:nvSpPr>
        <p:spPr bwMode="auto">
          <a:xfrm rot="-5400000">
            <a:off x="-734218" y="3437731"/>
            <a:ext cx="3830638" cy="396875"/>
          </a:xfrm>
          <a:prstGeom prst="rect">
            <a:avLst/>
          </a:prstGeom>
          <a:noFill/>
          <a:ln w="9525">
            <a:noFill/>
            <a:miter lim="800000"/>
            <a:headEnd/>
            <a:tailEnd/>
          </a:ln>
        </p:spPr>
        <p:txBody>
          <a:bodyPr wrap="none">
            <a:prstTxWarp prst="textNoShape">
              <a:avLst/>
            </a:prstTxWarp>
            <a:spAutoFit/>
          </a:bodyPr>
          <a:lstStyle/>
          <a:p>
            <a:r>
              <a:rPr lang="en-US" sz="2000" dirty="0">
                <a:solidFill>
                  <a:srgbClr val="000000"/>
                </a:solidFill>
                <a:latin typeface="Tahoma" charset="0"/>
              </a:rPr>
              <a:t>Percent of Patients Who Relapse</a:t>
            </a:r>
          </a:p>
        </p:txBody>
      </p:sp>
      <p:sp>
        <p:nvSpPr>
          <p:cNvPr id="195682" name="Rectangle 98"/>
          <p:cNvSpPr>
            <a:spLocks noChangeArrowheads="1"/>
          </p:cNvSpPr>
          <p:nvPr/>
        </p:nvSpPr>
        <p:spPr bwMode="auto">
          <a:xfrm>
            <a:off x="709670" y="228600"/>
            <a:ext cx="7062730" cy="1171946"/>
          </a:xfrm>
          <a:prstGeom prst="rect">
            <a:avLst/>
          </a:prstGeom>
          <a:noFill/>
          <a:ln w="9525">
            <a:noFill/>
            <a:miter lim="800000"/>
            <a:headEnd/>
            <a:tailEnd/>
          </a:ln>
          <a:effectLst/>
        </p:spPr>
        <p:txBody>
          <a:bodyPr anchor="b"/>
          <a:lstStyle/>
          <a:p>
            <a:pPr>
              <a:defRPr/>
            </a:pPr>
            <a:r>
              <a:rPr lang="en-US" sz="3200" dirty="0">
                <a:solidFill>
                  <a:srgbClr val="000000"/>
                </a:solidFill>
                <a:effectLst>
                  <a:outerShdw blurRad="38100" dist="38100" dir="2700000" algn="tl">
                    <a:srgbClr val="C0C0C0"/>
                  </a:outerShdw>
                </a:effectLst>
                <a:latin typeface="Tahoma" pitchFamily="34" charset="0"/>
                <a:ea typeface="+mn-ea"/>
              </a:rPr>
              <a:t>Reoccurrence Rates Are Similar for </a:t>
            </a:r>
            <a:br>
              <a:rPr lang="en-US" sz="3200" dirty="0">
                <a:solidFill>
                  <a:srgbClr val="000000"/>
                </a:solidFill>
                <a:effectLst>
                  <a:outerShdw blurRad="38100" dist="38100" dir="2700000" algn="tl">
                    <a:srgbClr val="C0C0C0"/>
                  </a:outerShdw>
                </a:effectLst>
                <a:latin typeface="Tahoma" pitchFamily="34" charset="0"/>
                <a:ea typeface="+mn-ea"/>
              </a:rPr>
            </a:br>
            <a:r>
              <a:rPr lang="en-US" sz="3200" dirty="0">
                <a:solidFill>
                  <a:srgbClr val="000000"/>
                </a:solidFill>
                <a:effectLst>
                  <a:outerShdw blurRad="38100" dist="38100" dir="2700000" algn="tl">
                    <a:srgbClr val="C0C0C0"/>
                  </a:outerShdw>
                </a:effectLst>
                <a:latin typeface="Tahoma" pitchFamily="34" charset="0"/>
                <a:ea typeface="+mn-ea"/>
              </a:rPr>
              <a:t>Addiction and Other Chronic Illnesses</a:t>
            </a:r>
            <a:r>
              <a:rPr lang="en-US" sz="3000" dirty="0">
                <a:solidFill>
                  <a:srgbClr val="000000"/>
                </a:solidFill>
                <a:latin typeface="Tahoma" pitchFamily="34" charset="0"/>
                <a:ea typeface="+mn-ea"/>
              </a:rPr>
              <a:t> </a:t>
            </a:r>
          </a:p>
        </p:txBody>
      </p:sp>
      <p:sp>
        <p:nvSpPr>
          <p:cNvPr id="98357" name="Text Box 101"/>
          <p:cNvSpPr txBox="1">
            <a:spLocks noChangeArrowheads="1"/>
          </p:cNvSpPr>
          <p:nvPr/>
        </p:nvSpPr>
        <p:spPr bwMode="auto">
          <a:xfrm>
            <a:off x="4414837" y="6331194"/>
            <a:ext cx="4269277" cy="523220"/>
          </a:xfrm>
          <a:prstGeom prst="rect">
            <a:avLst/>
          </a:prstGeom>
          <a:noFill/>
          <a:ln w="12700">
            <a:noFill/>
            <a:miter lim="800000"/>
            <a:headEnd/>
            <a:tailEnd/>
          </a:ln>
        </p:spPr>
        <p:txBody>
          <a:bodyPr wrap="square">
            <a:prstTxWarp prst="textNoShape">
              <a:avLst/>
            </a:prstTxWarp>
            <a:spAutoFit/>
          </a:bodyPr>
          <a:lstStyle/>
          <a:p>
            <a:pPr algn="r"/>
            <a:r>
              <a:rPr lang="en-US" sz="1400" i="1" dirty="0">
                <a:solidFill>
                  <a:srgbClr val="000000"/>
                </a:solidFill>
                <a:latin typeface="Tahoma" charset="0"/>
              </a:rPr>
              <a:t>Source: </a:t>
            </a:r>
            <a:r>
              <a:rPr lang="en-US" sz="1400" i="1" dirty="0" err="1">
                <a:solidFill>
                  <a:srgbClr val="000000"/>
                </a:solidFill>
                <a:latin typeface="Tahoma" charset="0"/>
              </a:rPr>
              <a:t>McLellan</a:t>
            </a:r>
            <a:r>
              <a:rPr lang="en-US" sz="1400" i="1" dirty="0">
                <a:solidFill>
                  <a:srgbClr val="000000"/>
                </a:solidFill>
                <a:latin typeface="Tahoma" charset="0"/>
              </a:rPr>
              <a:t>, A.T. et al., JAMA, </a:t>
            </a:r>
            <a:r>
              <a:rPr lang="en-US" sz="1400" i="1" dirty="0" err="1">
                <a:solidFill>
                  <a:srgbClr val="000000"/>
                </a:solidFill>
                <a:latin typeface="Tahoma" charset="0"/>
              </a:rPr>
              <a:t>Vol</a:t>
            </a:r>
            <a:r>
              <a:rPr lang="en-US" sz="1400" i="1" dirty="0">
                <a:solidFill>
                  <a:srgbClr val="000000"/>
                </a:solidFill>
                <a:latin typeface="Tahoma" charset="0"/>
              </a:rPr>
              <a:t> 284(13), October 4, 2000.</a:t>
            </a:r>
            <a:endParaRPr lang="en-US" dirty="0"/>
          </a:p>
        </p:txBody>
      </p:sp>
      <p:sp>
        <p:nvSpPr>
          <p:cNvPr id="97" name="Footer Placeholder 96"/>
          <p:cNvSpPr>
            <a:spLocks noGrp="1"/>
          </p:cNvSpPr>
          <p:nvPr>
            <p:ph type="ftr" sz="quarter" idx="11"/>
          </p:nvPr>
        </p:nvSpPr>
        <p:spPr/>
        <p:txBody>
          <a:bodyPr/>
          <a:lstStyle/>
          <a:p>
            <a:pPr>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4642" name="Rectangle 2" descr="Large confetti"/>
          <p:cNvSpPr>
            <a:spLocks noGrp="1" noChangeArrowheads="1"/>
          </p:cNvSpPr>
          <p:nvPr>
            <p:ph type="title"/>
          </p:nvPr>
        </p:nvSpPr>
        <p:spPr>
          <a:xfrm>
            <a:off x="0" y="0"/>
            <a:ext cx="9144000" cy="990600"/>
          </a:xfrm>
        </p:spPr>
        <p:txBody>
          <a:bodyPr>
            <a:noAutofit/>
          </a:bodyPr>
          <a:lstStyle/>
          <a:p>
            <a:pPr algn="ctr" fontAlgn="auto">
              <a:spcAft>
                <a:spcPts val="0"/>
              </a:spcAft>
              <a:defRPr/>
            </a:pPr>
            <a:r>
              <a:rPr lang="en-US" sz="4800" dirty="0"/>
              <a:t>Addiction “Career”</a:t>
            </a:r>
            <a:endParaRPr lang="en-US" sz="4800" i="1" dirty="0"/>
          </a:p>
        </p:txBody>
      </p:sp>
      <p:graphicFrame>
        <p:nvGraphicFramePr>
          <p:cNvPr id="3369" name="Object 297"/>
          <p:cNvGraphicFramePr>
            <a:graphicFrameLocks noGrp="1" noChangeAspect="1"/>
          </p:cNvGraphicFramePr>
          <p:nvPr>
            <p:ph type="chart" idx="1"/>
          </p:nvPr>
        </p:nvGraphicFramePr>
        <p:xfrm>
          <a:off x="22224" y="990601"/>
          <a:ext cx="9121775" cy="5867400"/>
        </p:xfrm>
        <a:graphic>
          <a:graphicData uri="http://schemas.openxmlformats.org/presentationml/2006/ole">
            <mc:AlternateContent xmlns:mc="http://schemas.openxmlformats.org/markup-compatibility/2006">
              <mc:Choice xmlns:v="urn:schemas-microsoft-com:vml" Requires="v">
                <p:oleObj spid="_x0000_s88081" name="Chart" r:id="rId4" imgW="8229600" imgH="4076700" progId="MSGraph.Chart.8">
                  <p:embed followColorScheme="full"/>
                </p:oleObj>
              </mc:Choice>
              <mc:Fallback>
                <p:oleObj name="Chart" r:id="rId4" imgW="8229600" imgH="4076700" progId="MSGraph.Chart.8">
                  <p:embed followColorScheme="full"/>
                  <p:pic>
                    <p:nvPicPr>
                      <p:cNvPr id="0" name="Picture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224" y="990601"/>
                        <a:ext cx="9121775" cy="586740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264643" name="Text Box 3"/>
          <p:cNvSpPr txBox="1">
            <a:spLocks noChangeArrowheads="1"/>
          </p:cNvSpPr>
          <p:nvPr/>
        </p:nvSpPr>
        <p:spPr bwMode="auto">
          <a:xfrm>
            <a:off x="0" y="990601"/>
            <a:ext cx="3406775" cy="5752342"/>
          </a:xfrm>
          <a:prstGeom prst="rect">
            <a:avLst/>
          </a:prstGeom>
          <a:noFill/>
          <a:ln>
            <a:noFill/>
          </a:ln>
          <a:effectLst/>
          <a:extLst/>
        </p:spPr>
        <p:txBody>
          <a:bodyPr wrap="square">
            <a:spAutoFit/>
          </a:bodyPr>
          <a:lstStyle/>
          <a:p>
            <a:pPr eaLnBrk="0" hangingPunct="0">
              <a:lnSpc>
                <a:spcPct val="85000"/>
              </a:lnSpc>
              <a:defRPr/>
            </a:pPr>
            <a:r>
              <a:rPr lang="en-US" sz="2400" b="1" i="1" dirty="0">
                <a:solidFill>
                  <a:srgbClr val="603B14"/>
                </a:solidFill>
                <a:latin typeface="Century Gothic" pitchFamily="34" charset="0"/>
              </a:rPr>
              <a:t>Number of abstinent periods one month or longer followed by return to drug use prior to current abstinence*</a:t>
            </a:r>
          </a:p>
          <a:p>
            <a:pPr eaLnBrk="0" hangingPunct="0">
              <a:lnSpc>
                <a:spcPct val="85000"/>
              </a:lnSpc>
              <a:defRPr/>
            </a:pPr>
            <a:endParaRPr lang="en-US" sz="2400" b="1" i="1" dirty="0">
              <a:solidFill>
                <a:srgbClr val="603B14"/>
              </a:solidFill>
              <a:latin typeface="Century Gothic" pitchFamily="34" charset="0"/>
            </a:endParaRPr>
          </a:p>
          <a:p>
            <a:pPr eaLnBrk="0" hangingPunct="0">
              <a:lnSpc>
                <a:spcPct val="85000"/>
              </a:lnSpc>
              <a:defRPr/>
            </a:pPr>
            <a:endParaRPr lang="en-US" sz="2400" b="1" i="1" dirty="0">
              <a:solidFill>
                <a:srgbClr val="603B14"/>
              </a:solidFill>
              <a:latin typeface="Century Gothic" pitchFamily="34" charset="0"/>
            </a:endParaRPr>
          </a:p>
          <a:p>
            <a:pPr eaLnBrk="0" hangingPunct="0">
              <a:lnSpc>
                <a:spcPct val="85000"/>
              </a:lnSpc>
              <a:defRPr/>
            </a:pPr>
            <a:endParaRPr lang="en-US" sz="2400" b="1" i="1" dirty="0">
              <a:solidFill>
                <a:srgbClr val="603B14"/>
              </a:solidFill>
              <a:latin typeface="Century Gothic" pitchFamily="34" charset="0"/>
            </a:endParaRPr>
          </a:p>
          <a:p>
            <a:pPr eaLnBrk="0" hangingPunct="0">
              <a:lnSpc>
                <a:spcPct val="85000"/>
              </a:lnSpc>
              <a:defRPr/>
            </a:pPr>
            <a:endParaRPr lang="en-US" sz="2400" b="1" i="1" dirty="0">
              <a:solidFill>
                <a:srgbClr val="603B14"/>
              </a:solidFill>
              <a:latin typeface="Century Gothic" pitchFamily="34" charset="0"/>
            </a:endParaRPr>
          </a:p>
          <a:p>
            <a:pPr eaLnBrk="0" hangingPunct="0">
              <a:lnSpc>
                <a:spcPct val="85000"/>
              </a:lnSpc>
              <a:defRPr/>
            </a:pPr>
            <a:endParaRPr lang="en-US" sz="2400" b="1" i="1" dirty="0">
              <a:solidFill>
                <a:srgbClr val="603B14"/>
              </a:solidFill>
              <a:latin typeface="Century Gothic" pitchFamily="34" charset="0"/>
            </a:endParaRPr>
          </a:p>
          <a:p>
            <a:pPr eaLnBrk="0" hangingPunct="0">
              <a:lnSpc>
                <a:spcPct val="85000"/>
              </a:lnSpc>
              <a:defRPr/>
            </a:pPr>
            <a:endParaRPr lang="en-US" sz="2400" b="1" dirty="0">
              <a:solidFill>
                <a:srgbClr val="603B14"/>
              </a:solidFill>
              <a:latin typeface="Century Gothic" pitchFamily="34" charset="0"/>
            </a:endParaRPr>
          </a:p>
          <a:p>
            <a:pPr eaLnBrk="0" hangingPunct="0">
              <a:lnSpc>
                <a:spcPct val="85000"/>
              </a:lnSpc>
              <a:defRPr/>
            </a:pPr>
            <a:endParaRPr lang="en-US" sz="2400" b="1" dirty="0">
              <a:solidFill>
                <a:srgbClr val="603B14"/>
              </a:solidFill>
              <a:latin typeface="Century Gothic" pitchFamily="34" charset="0"/>
            </a:endParaRPr>
          </a:p>
          <a:p>
            <a:pPr eaLnBrk="0" hangingPunct="0">
              <a:lnSpc>
                <a:spcPct val="85000"/>
              </a:lnSpc>
              <a:defRPr/>
            </a:pPr>
            <a:r>
              <a:rPr lang="en-US" sz="2400" b="1" dirty="0">
                <a:solidFill>
                  <a:srgbClr val="603B14"/>
                </a:solidFill>
                <a:latin typeface="Century Gothic" pitchFamily="34" charset="0"/>
              </a:rPr>
              <a:t>50% reported 4 </a:t>
            </a:r>
          </a:p>
          <a:p>
            <a:pPr eaLnBrk="0" hangingPunct="0">
              <a:lnSpc>
                <a:spcPct val="85000"/>
              </a:lnSpc>
              <a:defRPr/>
            </a:pPr>
            <a:r>
              <a:rPr lang="en-US" sz="2400" b="1" dirty="0">
                <a:solidFill>
                  <a:srgbClr val="603B14"/>
                </a:solidFill>
                <a:latin typeface="Century Gothic" pitchFamily="34" charset="0"/>
              </a:rPr>
              <a:t>or more </a:t>
            </a:r>
          </a:p>
          <a:p>
            <a:pPr eaLnBrk="0" hangingPunct="0">
              <a:lnSpc>
                <a:spcPct val="85000"/>
              </a:lnSpc>
              <a:defRPr/>
            </a:pPr>
            <a:r>
              <a:rPr lang="en-US" sz="2400" b="1" dirty="0">
                <a:solidFill>
                  <a:srgbClr val="603B14"/>
                </a:solidFill>
                <a:latin typeface="Century Gothic" pitchFamily="34" charset="0"/>
              </a:rPr>
              <a:t>abstinent periods </a:t>
            </a:r>
          </a:p>
          <a:p>
            <a:pPr eaLnBrk="0" hangingPunct="0">
              <a:lnSpc>
                <a:spcPct val="85000"/>
              </a:lnSpc>
              <a:defRPr/>
            </a:pPr>
            <a:r>
              <a:rPr lang="en-US" sz="2400" b="1" dirty="0">
                <a:solidFill>
                  <a:srgbClr val="603B14"/>
                </a:solidFill>
                <a:latin typeface="Century Gothic" pitchFamily="34" charset="0"/>
              </a:rPr>
              <a:t>followed by a return to active addiction</a:t>
            </a:r>
            <a:endParaRPr lang="en-US" sz="2400" b="1" i="1" dirty="0">
              <a:solidFill>
                <a:srgbClr val="603B14"/>
              </a:solidFill>
              <a:latin typeface="Century Gothic" pitchFamily="34" charset="0"/>
            </a:endParaRPr>
          </a:p>
        </p:txBody>
      </p:sp>
      <p:sp>
        <p:nvSpPr>
          <p:cNvPr id="1264644" name="Text Box 4"/>
          <p:cNvSpPr txBox="1">
            <a:spLocks noChangeArrowheads="1"/>
          </p:cNvSpPr>
          <p:nvPr/>
        </p:nvSpPr>
        <p:spPr bwMode="auto">
          <a:xfrm>
            <a:off x="0" y="6340475"/>
            <a:ext cx="9144000" cy="954107"/>
          </a:xfrm>
          <a:prstGeom prst="rect">
            <a:avLst/>
          </a:prstGeom>
          <a:noFill/>
          <a:ln>
            <a:noFill/>
          </a:ln>
          <a:effectLst/>
          <a:extLst/>
        </p:spPr>
        <p:txBody>
          <a:bodyPr>
            <a:spAutoFit/>
          </a:bodyPr>
          <a:lstStyle/>
          <a:p>
            <a:pPr lvl="8" algn="r" eaLnBrk="0" hangingPunct="0">
              <a:defRPr/>
            </a:pPr>
            <a:r>
              <a:rPr lang="en-US" sz="1200" b="1" dirty="0">
                <a:solidFill>
                  <a:prstClr val="black"/>
                </a:solidFill>
                <a:latin typeface="Arial" charset="0"/>
              </a:rPr>
              <a:t>*Outside of controlled environment, among those who report one or more such periods:</a:t>
            </a:r>
            <a:r>
              <a:rPr lang="en-US" sz="1400" b="1" dirty="0">
                <a:solidFill>
                  <a:prstClr val="black"/>
                </a:solidFill>
                <a:latin typeface="Arial" charset="0"/>
              </a:rPr>
              <a:t> 71%  N=248      </a:t>
            </a:r>
            <a:r>
              <a:rPr lang="en-US" sz="1200" dirty="0">
                <a:solidFill>
                  <a:prstClr val="black"/>
                </a:solidFill>
                <a:latin typeface="Arial" charset="0"/>
              </a:rPr>
              <a:t>Laudet &amp; White 2004</a:t>
            </a:r>
          </a:p>
          <a:p>
            <a:pPr lvl="8" eaLnBrk="0" hangingPunct="0">
              <a:defRPr/>
            </a:pPr>
            <a:endParaRPr lang="en-US" sz="1400" b="1" dirty="0">
              <a:solidFill>
                <a:prstClr val="black"/>
              </a:solidFill>
              <a:latin typeface="Arial" charset="0"/>
            </a:endParaRPr>
          </a:p>
          <a:p>
            <a:pPr eaLnBrk="0" hangingPunct="0">
              <a:defRPr/>
            </a:pPr>
            <a:endParaRPr lang="en-US" sz="1400" dirty="0">
              <a:solidFill>
                <a:prstClr val="black"/>
              </a:solidFill>
              <a:latin typeface="Arial" charset="0"/>
            </a:endParaRPr>
          </a:p>
        </p:txBody>
      </p:sp>
      <p:sp>
        <p:nvSpPr>
          <p:cNvPr id="3373" name="Line 7"/>
          <p:cNvSpPr>
            <a:spLocks noChangeShapeType="1"/>
          </p:cNvSpPr>
          <p:nvPr/>
        </p:nvSpPr>
        <p:spPr bwMode="auto">
          <a:xfrm>
            <a:off x="4495800" y="1498599"/>
            <a:ext cx="0" cy="4841876"/>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pPr fontAlgn="base">
              <a:spcBef>
                <a:spcPct val="0"/>
              </a:spcBef>
              <a:spcAft>
                <a:spcPct val="0"/>
              </a:spcAft>
            </a:pPr>
            <a:endParaRPr lang="en-US">
              <a:solidFill>
                <a:prstClr val="black"/>
              </a:solidFill>
              <a:latin typeface="Arial" pitchFamily="34" charset="0"/>
            </a:endParaRPr>
          </a:p>
        </p:txBody>
      </p:sp>
      <p:sp>
        <p:nvSpPr>
          <p:cNvPr id="3374" name="Line 8"/>
          <p:cNvSpPr>
            <a:spLocks noChangeShapeType="1"/>
          </p:cNvSpPr>
          <p:nvPr/>
        </p:nvSpPr>
        <p:spPr bwMode="auto">
          <a:xfrm>
            <a:off x="4495800" y="1498599"/>
            <a:ext cx="3581400"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pPr fontAlgn="base">
              <a:spcBef>
                <a:spcPct val="0"/>
              </a:spcBef>
              <a:spcAft>
                <a:spcPct val="0"/>
              </a:spcAft>
            </a:pPr>
            <a:endParaRPr lang="en-US">
              <a:solidFill>
                <a:prstClr val="black"/>
              </a:solidFill>
              <a:latin typeface="Arial" pitchFamily="34" charset="0"/>
            </a:endParaRPr>
          </a:p>
        </p:txBody>
      </p:sp>
      <p:sp>
        <p:nvSpPr>
          <p:cNvPr id="3375" name="Line 9"/>
          <p:cNvSpPr>
            <a:spLocks noChangeShapeType="1"/>
          </p:cNvSpPr>
          <p:nvPr/>
        </p:nvSpPr>
        <p:spPr bwMode="auto">
          <a:xfrm>
            <a:off x="4495800" y="6340475"/>
            <a:ext cx="3581400"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pPr fontAlgn="base">
              <a:spcBef>
                <a:spcPct val="0"/>
              </a:spcBef>
              <a:spcAft>
                <a:spcPct val="0"/>
              </a:spcAft>
            </a:pPr>
            <a:endParaRPr lang="en-US">
              <a:solidFill>
                <a:prstClr val="black"/>
              </a:solidFill>
              <a:latin typeface="Arial" pitchFamily="34" charset="0"/>
            </a:endParaRPr>
          </a:p>
        </p:txBody>
      </p:sp>
      <p:sp>
        <p:nvSpPr>
          <p:cNvPr id="3376" name="Line 10"/>
          <p:cNvSpPr>
            <a:spLocks noChangeShapeType="1"/>
          </p:cNvSpPr>
          <p:nvPr/>
        </p:nvSpPr>
        <p:spPr bwMode="auto">
          <a:xfrm>
            <a:off x="8077200" y="1498599"/>
            <a:ext cx="0" cy="4841876"/>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pPr fontAlgn="base">
              <a:spcBef>
                <a:spcPct val="0"/>
              </a:spcBef>
              <a:spcAft>
                <a:spcPct val="0"/>
              </a:spcAft>
            </a:pPr>
            <a:endParaRPr lang="en-US">
              <a:solidFill>
                <a:prstClr val="black"/>
              </a:solidFill>
              <a:latin typeface="Arial" pitchFamily="34" charset="0"/>
            </a:endParaRPr>
          </a:p>
        </p:txBody>
      </p:sp>
      <p:pic>
        <p:nvPicPr>
          <p:cNvPr id="3377" name="Picture 1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06775" y="3251200"/>
            <a:ext cx="2328863" cy="354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758527958"/>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894078"/>
          </a:xfrm>
        </p:spPr>
        <p:txBody>
          <a:bodyPr>
            <a:normAutofit fontScale="90000"/>
          </a:bodyPr>
          <a:lstStyle/>
          <a:p>
            <a:r>
              <a:rPr lang="en-US" sz="4400" dirty="0"/>
              <a:t>SAMHSA Definition of Recovery</a:t>
            </a:r>
          </a:p>
        </p:txBody>
      </p:sp>
      <p:sp>
        <p:nvSpPr>
          <p:cNvPr id="3" name="Content Placeholder 2"/>
          <p:cNvSpPr>
            <a:spLocks noGrp="1"/>
          </p:cNvSpPr>
          <p:nvPr>
            <p:ph sz="quarter" idx="1"/>
          </p:nvPr>
        </p:nvSpPr>
        <p:spPr>
          <a:xfrm>
            <a:off x="301752" y="1527048"/>
            <a:ext cx="8503920" cy="4572000"/>
          </a:xfrm>
        </p:spPr>
        <p:txBody>
          <a:bodyPr>
            <a:normAutofit/>
          </a:bodyPr>
          <a:lstStyle/>
          <a:p>
            <a:pPr>
              <a:buNone/>
            </a:pPr>
            <a:r>
              <a:rPr lang="en-US" sz="3600" dirty="0"/>
              <a:t>	Recovery from Mental and Substance Use Disorders is a process of change through which individuals work to improve their own health and well-being, live a self – directed life and strive to achieve their full potential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a:t>Guiding Principles of Recovery</a:t>
            </a:r>
          </a:p>
        </p:txBody>
      </p:sp>
      <p:sp>
        <p:nvSpPr>
          <p:cNvPr id="3" name="Content Placeholder 2"/>
          <p:cNvSpPr>
            <a:spLocks noGrp="1"/>
          </p:cNvSpPr>
          <p:nvPr>
            <p:ph sz="quarter" idx="1"/>
          </p:nvPr>
        </p:nvSpPr>
        <p:spPr>
          <a:xfrm>
            <a:off x="301752" y="1527048"/>
            <a:ext cx="8503920" cy="5098594"/>
          </a:xfrm>
        </p:spPr>
        <p:txBody>
          <a:bodyPr>
            <a:normAutofit fontScale="85000" lnSpcReduction="20000"/>
          </a:bodyPr>
          <a:lstStyle/>
          <a:p>
            <a:r>
              <a:rPr lang="en-US" dirty="0"/>
              <a:t>Recovery is person-driven</a:t>
            </a:r>
          </a:p>
          <a:p>
            <a:r>
              <a:rPr lang="en-US" dirty="0"/>
              <a:t>Recovery occurs via many pathways</a:t>
            </a:r>
          </a:p>
          <a:p>
            <a:r>
              <a:rPr lang="en-US" dirty="0"/>
              <a:t>Recovery is holistic</a:t>
            </a:r>
          </a:p>
          <a:p>
            <a:r>
              <a:rPr lang="en-US" dirty="0"/>
              <a:t>Recovery is supported by peers and allies</a:t>
            </a:r>
          </a:p>
          <a:p>
            <a:r>
              <a:rPr lang="en-US" dirty="0"/>
              <a:t>Recovery is supported through relationships and social networks</a:t>
            </a:r>
          </a:p>
          <a:p>
            <a:r>
              <a:rPr lang="en-US" dirty="0"/>
              <a:t>Recovery is culturally based and influenced</a:t>
            </a:r>
          </a:p>
          <a:p>
            <a:r>
              <a:rPr lang="en-US" dirty="0"/>
              <a:t>Recovery is supported by addressing trauma</a:t>
            </a:r>
          </a:p>
          <a:p>
            <a:r>
              <a:rPr lang="en-US" dirty="0"/>
              <a:t>Recovery involves individual, family and community strengths and responsibilities</a:t>
            </a:r>
          </a:p>
          <a:p>
            <a:r>
              <a:rPr lang="en-US" dirty="0"/>
              <a:t>Recovery is based on respect</a:t>
            </a:r>
          </a:p>
          <a:p>
            <a:r>
              <a:rPr lang="en-US" dirty="0"/>
              <a:t>Recovery emerges from hope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fontAlgn="auto">
              <a:spcAft>
                <a:spcPts val="0"/>
              </a:spcAft>
              <a:defRPr/>
            </a:pPr>
            <a:r>
              <a:rPr lang="en-US" b="1" dirty="0"/>
              <a:t>Recovery Capital</a:t>
            </a:r>
          </a:p>
        </p:txBody>
      </p:sp>
      <p:sp>
        <p:nvSpPr>
          <p:cNvPr id="113669" name="Slide Number Placeholder 6"/>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fontAlgn="base">
              <a:spcBef>
                <a:spcPct val="0"/>
              </a:spcBef>
              <a:spcAft>
                <a:spcPct val="0"/>
              </a:spcAft>
              <a:defRPr>
                <a:solidFill>
                  <a:schemeClr val="tx1"/>
                </a:solidFill>
                <a:latin typeface="Franklin Gothic Book" pitchFamily="34" charset="0"/>
              </a:defRPr>
            </a:lvl6pPr>
            <a:lvl7pPr marL="2971800" indent="-228600" fontAlgn="base">
              <a:spcBef>
                <a:spcPct val="0"/>
              </a:spcBef>
              <a:spcAft>
                <a:spcPct val="0"/>
              </a:spcAft>
              <a:defRPr>
                <a:solidFill>
                  <a:schemeClr val="tx1"/>
                </a:solidFill>
                <a:latin typeface="Franklin Gothic Book" pitchFamily="34" charset="0"/>
              </a:defRPr>
            </a:lvl7pPr>
            <a:lvl8pPr marL="3429000" indent="-228600" fontAlgn="base">
              <a:spcBef>
                <a:spcPct val="0"/>
              </a:spcBef>
              <a:spcAft>
                <a:spcPct val="0"/>
              </a:spcAft>
              <a:defRPr>
                <a:solidFill>
                  <a:schemeClr val="tx1"/>
                </a:solidFill>
                <a:latin typeface="Franklin Gothic Book" pitchFamily="34" charset="0"/>
              </a:defRPr>
            </a:lvl8pPr>
            <a:lvl9pPr marL="3886200" indent="-228600" fontAlgn="base">
              <a:spcBef>
                <a:spcPct val="0"/>
              </a:spcBef>
              <a:spcAft>
                <a:spcPct val="0"/>
              </a:spcAft>
              <a:defRPr>
                <a:solidFill>
                  <a:schemeClr val="tx1"/>
                </a:solidFill>
                <a:latin typeface="Franklin Gothic Book" pitchFamily="34" charset="0"/>
              </a:defRPr>
            </a:lvl9pPr>
          </a:lstStyle>
          <a:p>
            <a:pPr fontAlgn="base">
              <a:spcBef>
                <a:spcPct val="0"/>
              </a:spcBef>
              <a:spcAft>
                <a:spcPct val="0"/>
              </a:spcAft>
            </a:pPr>
            <a:endParaRPr lang="en-US" dirty="0">
              <a:solidFill>
                <a:srgbClr val="808759"/>
              </a:solidFill>
            </a:endParaRPr>
          </a:p>
        </p:txBody>
      </p:sp>
      <p:sp>
        <p:nvSpPr>
          <p:cNvPr id="3" name="Content Placeholder 2"/>
          <p:cNvSpPr>
            <a:spLocks noGrp="1"/>
          </p:cNvSpPr>
          <p:nvPr>
            <p:ph sz="quarter" idx="1"/>
          </p:nvPr>
        </p:nvSpPr>
        <p:spPr>
          <a:xfrm>
            <a:off x="301752" y="1467698"/>
            <a:ext cx="8503920" cy="4937460"/>
          </a:xfrm>
        </p:spPr>
        <p:txBody>
          <a:bodyPr rtlCol="0">
            <a:normAutofit/>
          </a:bodyPr>
          <a:lstStyle/>
          <a:p>
            <a:pPr fontAlgn="auto">
              <a:spcAft>
                <a:spcPts val="0"/>
              </a:spcAft>
              <a:defRPr/>
            </a:pPr>
            <a:r>
              <a:rPr lang="en-US" sz="3200" b="1" i="1" dirty="0"/>
              <a:t>Recovery Capital (RC) </a:t>
            </a:r>
            <a:r>
              <a:rPr lang="en-US" sz="3200" dirty="0"/>
              <a:t>is the quality and quantity of internal and external resources that one can bring to bear on the initiation and maintenance of recovery from a life-disordering condition.</a:t>
            </a:r>
          </a:p>
          <a:p>
            <a:pPr fontAlgn="auto">
              <a:spcAft>
                <a:spcPts val="0"/>
              </a:spcAft>
              <a:defRPr/>
            </a:pPr>
            <a:r>
              <a:rPr lang="en-US" sz="3200" dirty="0"/>
              <a:t>Typically, the higher one’s recovery capital, the likelihood of sustained recovery increases.</a:t>
            </a:r>
          </a:p>
          <a:p>
            <a:pPr fontAlgn="auto">
              <a:spcAft>
                <a:spcPts val="0"/>
              </a:spcAft>
              <a:buNone/>
              <a:defRPr/>
            </a:pPr>
            <a:endParaRPr lang="en-US" sz="2800" dirty="0"/>
          </a:p>
        </p:txBody>
      </p:sp>
    </p:spTree>
    <p:extLst>
      <p:ext uri="{BB962C8B-B14F-4D97-AF65-F5344CB8AC3E}">
        <p14:creationId xmlns:p14="http://schemas.microsoft.com/office/powerpoint/2010/main" val="5065724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Title 1"/>
          <p:cNvSpPr>
            <a:spLocks noGrp="1"/>
          </p:cNvSpPr>
          <p:nvPr>
            <p:ph type="title"/>
          </p:nvPr>
        </p:nvSpPr>
        <p:spPr>
          <a:xfrm>
            <a:off x="0" y="228600"/>
            <a:ext cx="9143999" cy="804200"/>
          </a:xfrm>
        </p:spPr>
        <p:txBody>
          <a:bodyPr>
            <a:noAutofit/>
          </a:bodyPr>
          <a:lstStyle/>
          <a:p>
            <a:r>
              <a:rPr lang="en-US" sz="4800" dirty="0">
                <a:solidFill>
                  <a:schemeClr val="accent2">
                    <a:lumMod val="50000"/>
                  </a:schemeClr>
                </a:solidFill>
                <a:cs typeface="Arial" charset="0"/>
              </a:rPr>
              <a:t>Personal Recovery Capital</a:t>
            </a:r>
          </a:p>
        </p:txBody>
      </p:sp>
      <p:sp>
        <p:nvSpPr>
          <p:cNvPr id="3" name="Content Placeholder 2"/>
          <p:cNvSpPr>
            <a:spLocks noGrp="1"/>
          </p:cNvSpPr>
          <p:nvPr>
            <p:ph idx="1"/>
          </p:nvPr>
        </p:nvSpPr>
        <p:spPr>
          <a:xfrm>
            <a:off x="609600" y="1591070"/>
            <a:ext cx="7824788" cy="4458893"/>
          </a:xfrm>
        </p:spPr>
        <p:txBody>
          <a:bodyPr rtlCol="0">
            <a:normAutofit fontScale="32500" lnSpcReduction="20000"/>
          </a:bodyPr>
          <a:lstStyle/>
          <a:p>
            <a:pPr marL="0" indent="0" fontAlgn="auto">
              <a:spcAft>
                <a:spcPts val="0"/>
              </a:spcAft>
              <a:buFont typeface="Wingdings" pitchFamily="2" charset="2"/>
              <a:buNone/>
              <a:defRPr/>
            </a:pPr>
            <a:r>
              <a:rPr lang="en-US" sz="12800" b="1" dirty="0"/>
              <a:t>Physical recovery capital includes:</a:t>
            </a:r>
          </a:p>
          <a:p>
            <a:pPr fontAlgn="auto">
              <a:spcAft>
                <a:spcPts val="0"/>
              </a:spcAft>
              <a:defRPr/>
            </a:pPr>
            <a:r>
              <a:rPr lang="en-US" sz="11200" dirty="0"/>
              <a:t>physical health </a:t>
            </a:r>
          </a:p>
          <a:p>
            <a:pPr fontAlgn="auto">
              <a:spcAft>
                <a:spcPts val="0"/>
              </a:spcAft>
              <a:defRPr/>
            </a:pPr>
            <a:r>
              <a:rPr lang="en-US" sz="11200" dirty="0"/>
              <a:t>financial assets</a:t>
            </a:r>
          </a:p>
          <a:p>
            <a:pPr fontAlgn="auto">
              <a:spcAft>
                <a:spcPts val="0"/>
              </a:spcAft>
              <a:defRPr/>
            </a:pPr>
            <a:r>
              <a:rPr lang="en-US" sz="11200" dirty="0"/>
              <a:t>health insurance </a:t>
            </a:r>
          </a:p>
          <a:p>
            <a:pPr fontAlgn="auto">
              <a:spcAft>
                <a:spcPts val="0"/>
              </a:spcAft>
              <a:defRPr/>
            </a:pPr>
            <a:r>
              <a:rPr lang="en-US" sz="11200" dirty="0"/>
              <a:t>safe and recovery-conducive shelter</a:t>
            </a:r>
          </a:p>
          <a:p>
            <a:pPr fontAlgn="auto">
              <a:spcAft>
                <a:spcPts val="0"/>
              </a:spcAft>
              <a:defRPr/>
            </a:pPr>
            <a:r>
              <a:rPr lang="en-US" sz="11200" dirty="0"/>
              <a:t>clothing, food, and </a:t>
            </a:r>
          </a:p>
          <a:p>
            <a:pPr fontAlgn="auto">
              <a:spcAft>
                <a:spcPts val="0"/>
              </a:spcAft>
              <a:defRPr/>
            </a:pPr>
            <a:r>
              <a:rPr lang="en-US" sz="11200" dirty="0"/>
              <a:t>access to transportation. </a:t>
            </a:r>
          </a:p>
          <a:p>
            <a:pPr fontAlgn="auto">
              <a:spcAft>
                <a:spcPts val="0"/>
              </a:spcAft>
              <a:defRPr/>
            </a:pPr>
            <a:endParaRPr lang="en-US" sz="12800" dirty="0"/>
          </a:p>
          <a:p>
            <a:pPr fontAlgn="auto">
              <a:spcAft>
                <a:spcPts val="0"/>
              </a:spcAft>
              <a:defRPr/>
            </a:pPr>
            <a:endParaRPr lang="en-US" sz="12800" dirty="0"/>
          </a:p>
        </p:txBody>
      </p:sp>
      <p:sp>
        <p:nvSpPr>
          <p:cNvPr id="172036" name="Slide Number Placeholder 3"/>
          <p:cNvSpPr>
            <a:spLocks noGrp="1"/>
          </p:cNvSpPr>
          <p:nvPr>
            <p:ph type="sldNum" sz="quarter" idx="10"/>
          </p:nvPr>
        </p:nvSpPr>
        <p:spPr bwMode="auto">
          <a:xfrm>
            <a:off x="379413" y="6149975"/>
            <a:ext cx="533400" cy="365125"/>
          </a:xfrm>
          <a:noFill/>
          <a:ln>
            <a:miter lim="800000"/>
            <a:headEnd/>
            <a:tailEnd/>
          </a:ln>
        </p:spPr>
        <p:txBody>
          <a:bodyPr/>
          <a:lstStyle/>
          <a:p>
            <a:pPr algn="l"/>
            <a:endParaRPr lang="en-US" dirty="0">
              <a:solidFill>
                <a:srgbClr val="808759"/>
              </a:solidFill>
              <a:latin typeface="Franklin Gothic Book" charset="0"/>
            </a:endParaRPr>
          </a:p>
        </p:txBody>
      </p:sp>
      <p:sp>
        <p:nvSpPr>
          <p:cNvPr id="172037" name="TextBox 5"/>
          <p:cNvSpPr txBox="1">
            <a:spLocks noChangeArrowheads="1"/>
          </p:cNvSpPr>
          <p:nvPr/>
        </p:nvSpPr>
        <p:spPr bwMode="auto">
          <a:xfrm>
            <a:off x="5257800" y="6126163"/>
            <a:ext cx="2971800" cy="369887"/>
          </a:xfrm>
          <a:prstGeom prst="rect">
            <a:avLst/>
          </a:prstGeom>
          <a:noFill/>
          <a:ln w="9525">
            <a:noFill/>
            <a:miter lim="800000"/>
            <a:headEnd/>
            <a:tailEnd/>
          </a:ln>
        </p:spPr>
        <p:txBody>
          <a:bodyPr>
            <a:prstTxWarp prst="textNoShape">
              <a:avLst/>
            </a:prstTxWarp>
            <a:spAutoFit/>
          </a:bodyPr>
          <a:lstStyle/>
          <a:p>
            <a:pPr algn="r"/>
            <a:r>
              <a:rPr lang="en-US">
                <a:solidFill>
                  <a:srgbClr val="5C5F40"/>
                </a:solidFill>
              </a:rPr>
              <a:t>White and Cloud, 2008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Title 1"/>
          <p:cNvSpPr>
            <a:spLocks noGrp="1"/>
          </p:cNvSpPr>
          <p:nvPr>
            <p:ph type="title"/>
          </p:nvPr>
        </p:nvSpPr>
        <p:spPr>
          <a:xfrm>
            <a:off x="0" y="0"/>
            <a:ext cx="9143999" cy="1143000"/>
          </a:xfrm>
        </p:spPr>
        <p:txBody>
          <a:bodyPr>
            <a:normAutofit/>
          </a:bodyPr>
          <a:lstStyle/>
          <a:p>
            <a:r>
              <a:rPr lang="en-US" sz="4800" dirty="0">
                <a:solidFill>
                  <a:schemeClr val="accent1"/>
                </a:solidFill>
                <a:cs typeface="Arial" charset="0"/>
              </a:rPr>
              <a:t>Personal Recovery Capital</a:t>
            </a:r>
          </a:p>
        </p:txBody>
      </p:sp>
      <p:sp>
        <p:nvSpPr>
          <p:cNvPr id="3" name="Content Placeholder 2"/>
          <p:cNvSpPr>
            <a:spLocks noGrp="1"/>
          </p:cNvSpPr>
          <p:nvPr>
            <p:ph sz="half" idx="1"/>
          </p:nvPr>
        </p:nvSpPr>
        <p:spPr>
          <a:xfrm>
            <a:off x="658813" y="1219200"/>
            <a:ext cx="3657600" cy="4906963"/>
          </a:xfrm>
        </p:spPr>
        <p:txBody>
          <a:bodyPr rtlCol="0">
            <a:normAutofit fontScale="25000" lnSpcReduction="20000"/>
          </a:bodyPr>
          <a:lstStyle/>
          <a:p>
            <a:pPr marL="0" indent="0">
              <a:buFont typeface="Arial" charset="0"/>
              <a:buNone/>
              <a:defRPr/>
            </a:pPr>
            <a:r>
              <a:rPr lang="en-US" sz="14400" b="1" u="sng" dirty="0"/>
              <a:t>Human recovery capital includes:</a:t>
            </a:r>
          </a:p>
          <a:p>
            <a:pPr fontAlgn="auto">
              <a:spcAft>
                <a:spcPts val="0"/>
              </a:spcAft>
              <a:defRPr/>
            </a:pPr>
            <a:r>
              <a:rPr lang="en-US" sz="12800" dirty="0"/>
              <a:t>values</a:t>
            </a:r>
          </a:p>
          <a:p>
            <a:pPr fontAlgn="auto">
              <a:spcAft>
                <a:spcPts val="0"/>
              </a:spcAft>
              <a:defRPr/>
            </a:pPr>
            <a:r>
              <a:rPr lang="en-US" sz="12800" dirty="0"/>
              <a:t>knowledge</a:t>
            </a:r>
          </a:p>
          <a:p>
            <a:pPr fontAlgn="auto">
              <a:spcAft>
                <a:spcPts val="0"/>
              </a:spcAft>
              <a:defRPr/>
            </a:pPr>
            <a:r>
              <a:rPr lang="en-US" sz="12800" dirty="0"/>
              <a:t>educational/vocational skills and credentials </a:t>
            </a:r>
          </a:p>
          <a:p>
            <a:pPr fontAlgn="auto">
              <a:spcAft>
                <a:spcPts val="0"/>
              </a:spcAft>
              <a:defRPr/>
            </a:pPr>
            <a:r>
              <a:rPr lang="en-US" sz="12800" dirty="0"/>
              <a:t>problem solving capacities</a:t>
            </a:r>
          </a:p>
          <a:p>
            <a:pPr>
              <a:defRPr/>
            </a:pPr>
            <a:r>
              <a:rPr lang="en-US" sz="12800" dirty="0">
                <a:latin typeface="Arial" charset="0"/>
                <a:cs typeface="Arial" charset="0"/>
              </a:rPr>
              <a:t>self-awareness, self-esteem, self-efficacy </a:t>
            </a:r>
            <a:r>
              <a:rPr lang="en-US" sz="12800" dirty="0"/>
              <a:t> </a:t>
            </a:r>
          </a:p>
        </p:txBody>
      </p:sp>
      <p:sp>
        <p:nvSpPr>
          <p:cNvPr id="174084" name="Content Placeholder 4"/>
          <p:cNvSpPr>
            <a:spLocks noGrp="1"/>
          </p:cNvSpPr>
          <p:nvPr>
            <p:ph sz="half" idx="2"/>
          </p:nvPr>
        </p:nvSpPr>
        <p:spPr>
          <a:xfrm>
            <a:off x="4316413" y="1981200"/>
            <a:ext cx="4171950" cy="4876800"/>
          </a:xfrm>
        </p:spPr>
        <p:txBody>
          <a:bodyPr>
            <a:noAutofit/>
          </a:bodyPr>
          <a:lstStyle/>
          <a:p>
            <a:r>
              <a:rPr lang="en-US" sz="3200" dirty="0">
                <a:latin typeface="Arial" charset="0"/>
                <a:cs typeface="Arial" charset="0"/>
              </a:rPr>
              <a:t>hopefulness/optimism</a:t>
            </a:r>
          </a:p>
          <a:p>
            <a:r>
              <a:rPr lang="en-US" sz="3200" dirty="0">
                <a:latin typeface="Arial" charset="0"/>
                <a:cs typeface="Arial" charset="0"/>
              </a:rPr>
              <a:t>perception of one’s past/present/future </a:t>
            </a:r>
          </a:p>
          <a:p>
            <a:r>
              <a:rPr lang="en-US" sz="3200" dirty="0">
                <a:latin typeface="Arial" charset="0"/>
                <a:cs typeface="Arial" charset="0"/>
              </a:rPr>
              <a:t>sense of meaning and purpose in life, and </a:t>
            </a:r>
          </a:p>
          <a:p>
            <a:r>
              <a:rPr lang="en-US" sz="3200" dirty="0">
                <a:latin typeface="Arial" charset="0"/>
                <a:cs typeface="Arial" charset="0"/>
              </a:rPr>
              <a:t>interpersonal skills</a:t>
            </a:r>
          </a:p>
        </p:txBody>
      </p:sp>
      <p:sp>
        <p:nvSpPr>
          <p:cNvPr id="174085" name="Slide Number Placeholder 3"/>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en-US">
              <a:solidFill>
                <a:srgbClr val="808759"/>
              </a:solidFill>
              <a:latin typeface="Franklin Gothic Book" charset="0"/>
            </a:endParaRPr>
          </a:p>
        </p:txBody>
      </p:sp>
      <p:sp>
        <p:nvSpPr>
          <p:cNvPr id="174086" name="TextBox 5"/>
          <p:cNvSpPr txBox="1">
            <a:spLocks noChangeArrowheads="1"/>
          </p:cNvSpPr>
          <p:nvPr/>
        </p:nvSpPr>
        <p:spPr bwMode="auto">
          <a:xfrm>
            <a:off x="5257800" y="6334125"/>
            <a:ext cx="2971800" cy="369888"/>
          </a:xfrm>
          <a:prstGeom prst="rect">
            <a:avLst/>
          </a:prstGeom>
          <a:noFill/>
          <a:ln w="9525">
            <a:noFill/>
            <a:miter lim="800000"/>
            <a:headEnd/>
            <a:tailEnd/>
          </a:ln>
        </p:spPr>
        <p:txBody>
          <a:bodyPr>
            <a:prstTxWarp prst="textNoShape">
              <a:avLst/>
            </a:prstTxWarp>
            <a:spAutoFit/>
          </a:bodyPr>
          <a:lstStyle/>
          <a:p>
            <a:pPr algn="r"/>
            <a:r>
              <a:rPr lang="en-US">
                <a:solidFill>
                  <a:srgbClr val="5C5F40"/>
                </a:solidFill>
              </a:rPr>
              <a:t>White and Cloud, 2008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81000" y="1504039"/>
            <a:ext cx="8458200" cy="4571748"/>
          </a:xfrm>
        </p:spPr>
        <p:txBody>
          <a:bodyPr>
            <a:noAutofit/>
          </a:bodyPr>
          <a:lstStyle/>
          <a:p>
            <a:r>
              <a:rPr lang="en-US" sz="5400" dirty="0"/>
              <a:t>What would “treatment” look like if we focused on “recovery”?</a:t>
            </a:r>
          </a:p>
        </p:txBody>
      </p:sp>
      <p:sp>
        <p:nvSpPr>
          <p:cNvPr id="4" name="Subtitle 3"/>
          <p:cNvSpPr>
            <a:spLocks noGrp="1"/>
          </p:cNvSpPr>
          <p:nvPr>
            <p:ph type="subTitle" idx="1"/>
          </p:nvPr>
        </p:nvSpPr>
        <p:spPr/>
        <p:txBody>
          <a:bodyPr/>
          <a:lstStyle/>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8 Key Performance Arenas Linked to Long-term Recovery Outcomes</a:t>
            </a:r>
          </a:p>
        </p:txBody>
      </p:sp>
      <p:sp>
        <p:nvSpPr>
          <p:cNvPr id="4" name="Text Placeholder 3"/>
          <p:cNvSpPr>
            <a:spLocks noGrp="1"/>
          </p:cNvSpPr>
          <p:nvPr>
            <p:ph idx="1"/>
          </p:nvPr>
        </p:nvSpPr>
        <p:spPr>
          <a:xfrm>
            <a:off x="0" y="1554162"/>
            <a:ext cx="9144000" cy="4525963"/>
          </a:xfrm>
        </p:spPr>
        <p:txBody>
          <a:bodyPr>
            <a:noAutofit/>
          </a:bodyPr>
          <a:lstStyle/>
          <a:p>
            <a:pPr marL="457200" indent="-457200" algn="l">
              <a:buClr>
                <a:schemeClr val="tx1"/>
              </a:buClr>
              <a:buNone/>
              <a:defRPr/>
            </a:pPr>
            <a:r>
              <a:rPr lang="en-US" dirty="0"/>
              <a:t>1. Attraction, access &amp; early engagement</a:t>
            </a:r>
          </a:p>
          <a:p>
            <a:pPr marL="457200" indent="-457200" algn="l">
              <a:buClr>
                <a:schemeClr val="tx1"/>
              </a:buClr>
              <a:buNone/>
              <a:defRPr/>
            </a:pPr>
            <a:r>
              <a:rPr lang="en-US" dirty="0"/>
              <a:t>2. Screening, assessment &amp; placement</a:t>
            </a:r>
          </a:p>
          <a:p>
            <a:pPr marL="457200" indent="-457200" algn="l">
              <a:buClr>
                <a:schemeClr val="tx1"/>
              </a:buClr>
              <a:buNone/>
              <a:defRPr/>
            </a:pPr>
            <a:r>
              <a:rPr lang="en-US" dirty="0"/>
              <a:t>3. Composition of the service team</a:t>
            </a:r>
          </a:p>
          <a:p>
            <a:pPr marL="457200" indent="-457200" algn="l">
              <a:buClr>
                <a:schemeClr val="tx1"/>
              </a:buClr>
              <a:buNone/>
              <a:defRPr/>
            </a:pPr>
            <a:r>
              <a:rPr lang="en-US" dirty="0"/>
              <a:t>4. Service relationship</a:t>
            </a:r>
          </a:p>
          <a:p>
            <a:pPr>
              <a:lnSpc>
                <a:spcPct val="90000"/>
              </a:lnSpc>
              <a:buClr>
                <a:schemeClr val="tx1"/>
              </a:buClr>
              <a:buNone/>
              <a:defRPr/>
            </a:pPr>
            <a:r>
              <a:rPr lang="en-US" dirty="0"/>
              <a:t>5. Service dose, scope &amp; quality</a:t>
            </a:r>
          </a:p>
          <a:p>
            <a:pPr>
              <a:lnSpc>
                <a:spcPct val="90000"/>
              </a:lnSpc>
              <a:buClr>
                <a:schemeClr val="tx1"/>
              </a:buClr>
              <a:buNone/>
              <a:defRPr/>
            </a:pPr>
            <a:r>
              <a:rPr lang="en-US" dirty="0"/>
              <a:t>6. Locus of Service Delivery</a:t>
            </a:r>
          </a:p>
          <a:p>
            <a:pPr>
              <a:lnSpc>
                <a:spcPct val="90000"/>
              </a:lnSpc>
              <a:buClr>
                <a:schemeClr val="tx1"/>
              </a:buClr>
              <a:buNone/>
              <a:defRPr/>
            </a:pPr>
            <a:r>
              <a:rPr lang="en-US" dirty="0"/>
              <a:t>7. Assertive linkage to communities of recovery</a:t>
            </a:r>
          </a:p>
          <a:p>
            <a:pPr>
              <a:lnSpc>
                <a:spcPct val="90000"/>
              </a:lnSpc>
              <a:buClr>
                <a:schemeClr val="tx1"/>
              </a:buClr>
              <a:buNone/>
              <a:defRPr/>
            </a:pPr>
            <a:r>
              <a:rPr lang="en-US" dirty="0"/>
              <a:t>8.Post-treatment monitoring, support and early re-intervention</a:t>
            </a:r>
          </a:p>
          <a:p>
            <a:pPr>
              <a:buFont typeface="Arial"/>
              <a:buChar char="•"/>
            </a:pPr>
            <a:endParaRPr lang="en-US" sz="3600" dirty="0"/>
          </a:p>
          <a:p>
            <a:pPr marL="457200" indent="-457200" algn="l">
              <a:buClr>
                <a:schemeClr val="tx1"/>
              </a:buClr>
              <a:buFont typeface="+mj-lt"/>
              <a:buAutoNum type="arabicPeriod"/>
              <a:defRPr/>
            </a:pPr>
            <a:endParaRPr lang="en-US" sz="3600" dirty="0"/>
          </a:p>
          <a:p>
            <a:pPr algn="l">
              <a:buFont typeface="Arial"/>
              <a:buChar char="•"/>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sz="6000" dirty="0"/>
              <a:t>What is Addiction?</a:t>
            </a:r>
          </a:p>
        </p:txBody>
      </p:sp>
      <p:sp>
        <p:nvSpPr>
          <p:cNvPr id="6" name="Content Placeholder 5"/>
          <p:cNvSpPr>
            <a:spLocks noGrp="1"/>
          </p:cNvSpPr>
          <p:nvPr>
            <p:ph sz="half" idx="1"/>
          </p:nvPr>
        </p:nvSpPr>
        <p:spPr>
          <a:xfrm>
            <a:off x="449165" y="2286001"/>
            <a:ext cx="8348281" cy="1828800"/>
          </a:xfrm>
        </p:spPr>
        <p:txBody>
          <a:bodyPr>
            <a:normAutofit/>
          </a:bodyPr>
          <a:lstStyle/>
          <a:p>
            <a:pPr algn="ctr">
              <a:buNone/>
            </a:pPr>
            <a:r>
              <a:rPr lang="en-US" sz="4800" dirty="0"/>
              <a:t>Is it willful misconduct</a:t>
            </a:r>
          </a:p>
          <a:p>
            <a:pPr algn="ctr">
              <a:buNone/>
            </a:pPr>
            <a:r>
              <a:rPr lang="en-US" sz="4800" dirty="0"/>
              <a:t>or</a:t>
            </a:r>
          </a:p>
        </p:txBody>
      </p:sp>
      <p:sp>
        <p:nvSpPr>
          <p:cNvPr id="7" name="Content Placeholder 6"/>
          <p:cNvSpPr>
            <a:spLocks noGrp="1"/>
          </p:cNvSpPr>
          <p:nvPr>
            <p:ph sz="half" idx="13"/>
          </p:nvPr>
        </p:nvSpPr>
        <p:spPr/>
        <p:txBody>
          <a:bodyPr>
            <a:normAutofit/>
          </a:bodyPr>
          <a:lstStyle/>
          <a:p>
            <a:pPr algn="ctr">
              <a:buNone/>
            </a:pPr>
            <a:r>
              <a:rPr lang="en-US" sz="4800" dirty="0"/>
              <a:t>Is it a Medical Condition?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57200"/>
            <a:ext cx="8686800" cy="1096962"/>
          </a:xfrm>
        </p:spPr>
        <p:txBody>
          <a:bodyPr>
            <a:noAutofit/>
          </a:bodyPr>
          <a:lstStyle/>
          <a:p>
            <a:r>
              <a:rPr lang="en-US" dirty="0"/>
              <a:t>1. Attraction, Access &amp; Early Engagement</a:t>
            </a:r>
          </a:p>
        </p:txBody>
      </p:sp>
      <p:sp>
        <p:nvSpPr>
          <p:cNvPr id="5" name="Content Placeholder 4"/>
          <p:cNvSpPr>
            <a:spLocks noGrp="1"/>
          </p:cNvSpPr>
          <p:nvPr>
            <p:ph sz="quarter" idx="1"/>
          </p:nvPr>
        </p:nvSpPr>
        <p:spPr>
          <a:xfrm>
            <a:off x="304800" y="1803647"/>
            <a:ext cx="8686800" cy="4785186"/>
          </a:xfrm>
        </p:spPr>
        <p:txBody>
          <a:bodyPr>
            <a:noAutofit/>
          </a:bodyPr>
          <a:lstStyle/>
          <a:p>
            <a:pPr>
              <a:lnSpc>
                <a:spcPct val="80000"/>
              </a:lnSpc>
              <a:buClr>
                <a:schemeClr val="tx1"/>
              </a:buClr>
              <a:buNone/>
              <a:defRPr/>
            </a:pPr>
            <a:r>
              <a:rPr lang="en-US" b="1" i="1" u="sng" dirty="0"/>
              <a:t>Recovery Management Directions</a:t>
            </a:r>
          </a:p>
          <a:p>
            <a:pPr>
              <a:lnSpc>
                <a:spcPct val="80000"/>
              </a:lnSpc>
              <a:buClr>
                <a:schemeClr val="tx1"/>
              </a:buClr>
              <a:defRPr/>
            </a:pPr>
            <a:r>
              <a:rPr lang="en-US" dirty="0"/>
              <a:t>Assertive community education &amp; outreach</a:t>
            </a:r>
          </a:p>
          <a:p>
            <a:pPr>
              <a:lnSpc>
                <a:spcPct val="80000"/>
              </a:lnSpc>
              <a:buClr>
                <a:schemeClr val="tx1"/>
              </a:buClr>
              <a:defRPr/>
            </a:pPr>
            <a:r>
              <a:rPr lang="en-US" dirty="0"/>
              <a:t>Assertive waiting list management</a:t>
            </a:r>
          </a:p>
          <a:p>
            <a:pPr>
              <a:lnSpc>
                <a:spcPct val="80000"/>
              </a:lnSpc>
              <a:buClr>
                <a:schemeClr val="tx1"/>
              </a:buClr>
              <a:defRPr/>
            </a:pPr>
            <a:r>
              <a:rPr lang="en-US" dirty="0"/>
              <a:t>Lowered threshold of engagement; rethinking motivation; institutional outreach</a:t>
            </a:r>
          </a:p>
          <a:p>
            <a:pPr>
              <a:lnSpc>
                <a:spcPct val="80000"/>
              </a:lnSpc>
              <a:buClr>
                <a:schemeClr val="tx1"/>
              </a:buClr>
              <a:defRPr/>
            </a:pPr>
            <a:r>
              <a:rPr lang="en-US" dirty="0"/>
              <a:t>Changes in administrative discharge policies</a:t>
            </a:r>
          </a:p>
          <a:p>
            <a:pPr>
              <a:buNone/>
            </a:pP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8991600" cy="610265"/>
          </a:xfrm>
        </p:spPr>
        <p:txBody>
          <a:bodyPr>
            <a:noAutofit/>
          </a:bodyPr>
          <a:lstStyle/>
          <a:p>
            <a:r>
              <a:rPr lang="en-US" dirty="0"/>
              <a:t>2. Screening, Assessment &amp; Placement</a:t>
            </a:r>
          </a:p>
        </p:txBody>
      </p:sp>
      <p:sp>
        <p:nvSpPr>
          <p:cNvPr id="3" name="Content Placeholder 2"/>
          <p:cNvSpPr>
            <a:spLocks noGrp="1"/>
          </p:cNvSpPr>
          <p:nvPr>
            <p:ph sz="quarter" idx="1"/>
          </p:nvPr>
        </p:nvSpPr>
        <p:spPr>
          <a:xfrm>
            <a:off x="304800" y="1554162"/>
            <a:ext cx="8686800" cy="5303838"/>
          </a:xfrm>
        </p:spPr>
        <p:txBody>
          <a:bodyPr>
            <a:normAutofit/>
          </a:bodyPr>
          <a:lstStyle/>
          <a:p>
            <a:pPr>
              <a:buNone/>
              <a:defRPr/>
            </a:pPr>
            <a:r>
              <a:rPr lang="en-US" b="1" i="1" u="sng" dirty="0"/>
              <a:t>Recovery Management </a:t>
            </a:r>
            <a:r>
              <a:rPr lang="en-US" dirty="0"/>
              <a:t>assessment is global, strengths-based, client focused (rapid transition to recovery plans), continual and encompasses the individual, family and recovery environment; recovery capital factored into placement decisions.</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295400"/>
          </a:xfrm>
        </p:spPr>
        <p:txBody>
          <a:bodyPr/>
          <a:lstStyle/>
          <a:p>
            <a:r>
              <a:rPr lang="en-US" sz="3600" dirty="0"/>
              <a:t>3. Composition of the Service Team</a:t>
            </a:r>
          </a:p>
        </p:txBody>
      </p:sp>
      <p:sp>
        <p:nvSpPr>
          <p:cNvPr id="3" name="Content Placeholder 2"/>
          <p:cNvSpPr>
            <a:spLocks noGrp="1"/>
          </p:cNvSpPr>
          <p:nvPr>
            <p:ph sz="quarter" idx="1"/>
          </p:nvPr>
        </p:nvSpPr>
        <p:spPr/>
        <p:txBody>
          <a:bodyPr>
            <a:noAutofit/>
          </a:bodyPr>
          <a:lstStyle/>
          <a:p>
            <a:pPr>
              <a:buNone/>
              <a:defRPr/>
            </a:pPr>
            <a:r>
              <a:rPr lang="en-US" b="1" i="1" u="sng" dirty="0"/>
              <a:t>Recovery Management </a:t>
            </a:r>
            <a:r>
              <a:rPr lang="en-US" dirty="0"/>
              <a:t>expands role of medical (including primary care physicians) and other allied professionals, recovering people (P-BRSS) and culturally indigenous healers.  Also emphasizes reinvestment in volunteer and alumni programs.    </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0855"/>
            <a:ext cx="8686800" cy="1074545"/>
          </a:xfrm>
        </p:spPr>
        <p:txBody>
          <a:bodyPr/>
          <a:lstStyle/>
          <a:p>
            <a:r>
              <a:rPr lang="en-US" dirty="0"/>
              <a:t>4. Service Relationship</a:t>
            </a:r>
          </a:p>
        </p:txBody>
      </p:sp>
      <p:sp>
        <p:nvSpPr>
          <p:cNvPr id="3" name="Content Placeholder 2"/>
          <p:cNvSpPr>
            <a:spLocks noGrp="1"/>
          </p:cNvSpPr>
          <p:nvPr>
            <p:ph sz="quarter" idx="1"/>
          </p:nvPr>
        </p:nvSpPr>
        <p:spPr>
          <a:xfrm>
            <a:off x="304800" y="1554162"/>
            <a:ext cx="8686800" cy="5303838"/>
          </a:xfrm>
        </p:spPr>
        <p:txBody>
          <a:bodyPr>
            <a:normAutofit/>
          </a:bodyPr>
          <a:lstStyle/>
          <a:p>
            <a:pPr>
              <a:buNone/>
              <a:defRPr/>
            </a:pPr>
            <a:r>
              <a:rPr lang="en-US" b="1" i="1" u="sng" dirty="0"/>
              <a:t>Recovery Management</a:t>
            </a:r>
            <a:r>
              <a:rPr lang="en-US" dirty="0"/>
              <a:t>:  Sustained recovery partnership (long-term consultation) model; emphasis on prolonged continuity of contact; client as co-leader; philosophy of choice; greater use of personal/professional self; contrasting ethical guidelines.  </a:t>
            </a:r>
          </a:p>
          <a:p>
            <a:endParaRPr lang="en-US"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306724"/>
          </a:xfrm>
        </p:spPr>
        <p:txBody>
          <a:bodyPr>
            <a:normAutofit/>
          </a:bodyPr>
          <a:lstStyle/>
          <a:p>
            <a:r>
              <a:rPr lang="en-US" sz="3600" dirty="0"/>
              <a:t>5. Service Dose, Scope &amp; Quality</a:t>
            </a:r>
          </a:p>
        </p:txBody>
      </p:sp>
      <p:sp>
        <p:nvSpPr>
          <p:cNvPr id="3" name="Content Placeholder 2"/>
          <p:cNvSpPr>
            <a:spLocks noGrp="1"/>
          </p:cNvSpPr>
          <p:nvPr>
            <p:ph sz="quarter" idx="1"/>
          </p:nvPr>
        </p:nvSpPr>
        <p:spPr>
          <a:xfrm>
            <a:off x="304800" y="1554162"/>
            <a:ext cx="8686800" cy="5303838"/>
          </a:xfrm>
        </p:spPr>
        <p:txBody>
          <a:bodyPr>
            <a:normAutofit/>
          </a:bodyPr>
          <a:lstStyle/>
          <a:p>
            <a:pPr>
              <a:buNone/>
              <a:defRPr/>
            </a:pPr>
            <a:r>
              <a:rPr lang="en-US" b="1" i="1" u="sng" dirty="0"/>
              <a:t>Recovery Management </a:t>
            </a:r>
            <a:r>
              <a:rPr lang="en-US" dirty="0"/>
              <a:t>model emphasis on importance of dose (NIDA principles—90 days), role of ancillary services and weeding out practices that are not linked to recovery outcomes or that may produce inadvertent injury.</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269915"/>
          </a:xfrm>
        </p:spPr>
        <p:txBody>
          <a:bodyPr>
            <a:normAutofit/>
          </a:bodyPr>
          <a:lstStyle/>
          <a:p>
            <a:r>
              <a:rPr lang="en-US" sz="3600" dirty="0"/>
              <a:t>6. Locus of Service Delivery</a:t>
            </a:r>
          </a:p>
        </p:txBody>
      </p:sp>
      <p:sp>
        <p:nvSpPr>
          <p:cNvPr id="3" name="Content Placeholder 2"/>
          <p:cNvSpPr>
            <a:spLocks noGrp="1"/>
          </p:cNvSpPr>
          <p:nvPr>
            <p:ph sz="quarter" idx="1"/>
          </p:nvPr>
        </p:nvSpPr>
        <p:spPr/>
        <p:txBody>
          <a:bodyPr>
            <a:normAutofit/>
          </a:bodyPr>
          <a:lstStyle/>
          <a:p>
            <a:pPr>
              <a:lnSpc>
                <a:spcPct val="80000"/>
              </a:lnSpc>
              <a:buNone/>
              <a:defRPr/>
            </a:pPr>
            <a:r>
              <a:rPr lang="en-US" b="1" i="1" u="sng" dirty="0"/>
              <a:t>Recovery Management </a:t>
            </a:r>
            <a:r>
              <a:rPr lang="en-US" dirty="0"/>
              <a:t>model emphasizes the ecology of long-term recovery:  “How do we nest recovery in the natural environment of this individual or create an alternative recovery-conducive environment?”</a:t>
            </a:r>
          </a:p>
          <a:p>
            <a:pPr>
              <a:lnSpc>
                <a:spcPct val="80000"/>
              </a:lnSpc>
              <a:buNone/>
              <a:defRPr/>
            </a:pPr>
            <a:r>
              <a:rPr lang="en-US" dirty="0"/>
              <a:t>   * Healing forest metaphor (</a:t>
            </a:r>
            <a:r>
              <a:rPr lang="en-US" dirty="0" err="1"/>
              <a:t>Coyhis</a:t>
            </a:r>
            <a:r>
              <a:rPr lang="en-US" dirty="0"/>
              <a:t>)</a:t>
            </a:r>
          </a:p>
          <a:p>
            <a:pPr>
              <a:lnSpc>
                <a:spcPct val="80000"/>
              </a:lnSpc>
              <a:buNone/>
              <a:defRPr/>
            </a:pPr>
            <a:r>
              <a:rPr lang="en-US" dirty="0"/>
              <a:t>   * Concept of “community recovery”</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1055388"/>
          </a:xfrm>
        </p:spPr>
        <p:txBody>
          <a:bodyPr>
            <a:noAutofit/>
          </a:bodyPr>
          <a:lstStyle/>
          <a:p>
            <a:r>
              <a:rPr lang="en-US" sz="3200" dirty="0"/>
              <a:t>7. Assertive Linkage to Communities </a:t>
            </a:r>
            <a:br>
              <a:rPr lang="en-US" sz="3200" dirty="0"/>
            </a:br>
            <a:r>
              <a:rPr lang="en-US" sz="3200" dirty="0"/>
              <a:t>of Recovery</a:t>
            </a:r>
          </a:p>
        </p:txBody>
      </p:sp>
      <p:sp>
        <p:nvSpPr>
          <p:cNvPr id="3" name="Content Placeholder 2"/>
          <p:cNvSpPr>
            <a:spLocks noGrp="1"/>
          </p:cNvSpPr>
          <p:nvPr>
            <p:ph sz="quarter" idx="1"/>
          </p:nvPr>
        </p:nvSpPr>
        <p:spPr>
          <a:xfrm>
            <a:off x="301752" y="1785242"/>
            <a:ext cx="8503920" cy="4748377"/>
          </a:xfrm>
        </p:spPr>
        <p:txBody>
          <a:bodyPr/>
          <a:lstStyle/>
          <a:p>
            <a:pPr>
              <a:buNone/>
              <a:defRPr/>
            </a:pPr>
            <a:r>
              <a:rPr lang="en-US" b="1" i="1" u="sng" dirty="0"/>
              <a:t>Recovery Management Model</a:t>
            </a:r>
            <a:r>
              <a:rPr lang="en-US" dirty="0"/>
              <a:t>:  Assertive linkage, multiple pathway model of recovery, linkage beyond recovery mutual aid groups; active relationship with local service committees, involved in recovery community resource development</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159488"/>
            <a:ext cx="8686800" cy="838200"/>
          </a:xfrm>
        </p:spPr>
        <p:txBody>
          <a:bodyPr>
            <a:noAutofit/>
          </a:bodyPr>
          <a:lstStyle/>
          <a:p>
            <a:r>
              <a:rPr lang="en-US" sz="3200" dirty="0"/>
              <a:t>8. Recovery Management Model: Assertive Approaches to Continuing Care</a:t>
            </a:r>
          </a:p>
        </p:txBody>
      </p:sp>
      <p:sp>
        <p:nvSpPr>
          <p:cNvPr id="5" name="Subtitle 4"/>
          <p:cNvSpPr>
            <a:spLocks noGrp="1"/>
          </p:cNvSpPr>
          <p:nvPr>
            <p:ph idx="1"/>
          </p:nvPr>
        </p:nvSpPr>
        <p:spPr>
          <a:xfrm>
            <a:off x="155944" y="1362776"/>
            <a:ext cx="8686800" cy="4525963"/>
          </a:xfrm>
        </p:spPr>
        <p:txBody>
          <a:bodyPr>
            <a:noAutofit/>
          </a:bodyPr>
          <a:lstStyle/>
          <a:p>
            <a:pPr algn="l">
              <a:lnSpc>
                <a:spcPct val="90000"/>
              </a:lnSpc>
              <a:buClr>
                <a:schemeClr val="tx1"/>
              </a:buClr>
              <a:buFont typeface="Arial"/>
              <a:buChar char="•"/>
              <a:defRPr/>
            </a:pPr>
            <a:r>
              <a:rPr lang="en-US" sz="3600" dirty="0"/>
              <a:t>Post-treatment monitoring &amp; support (recovery checkups)</a:t>
            </a:r>
          </a:p>
          <a:p>
            <a:pPr algn="l">
              <a:lnSpc>
                <a:spcPct val="90000"/>
              </a:lnSpc>
              <a:buClr>
                <a:schemeClr val="tx1"/>
              </a:buClr>
              <a:buFont typeface="Arial"/>
              <a:buChar char="•"/>
              <a:defRPr/>
            </a:pPr>
            <a:r>
              <a:rPr lang="en-US" sz="3600" dirty="0"/>
              <a:t>Stage-appropriate recovery education &amp; coaching</a:t>
            </a:r>
          </a:p>
          <a:p>
            <a:pPr algn="l">
              <a:lnSpc>
                <a:spcPct val="90000"/>
              </a:lnSpc>
              <a:buClr>
                <a:schemeClr val="tx1"/>
              </a:buClr>
              <a:buFont typeface="Arial"/>
              <a:buChar char="•"/>
              <a:defRPr/>
            </a:pPr>
            <a:r>
              <a:rPr lang="en-US" sz="3600" dirty="0"/>
              <a:t>Assertive/continued linkage to recovery resources</a:t>
            </a:r>
          </a:p>
          <a:p>
            <a:pPr algn="l">
              <a:lnSpc>
                <a:spcPct val="90000"/>
              </a:lnSpc>
              <a:buClr>
                <a:schemeClr val="tx1"/>
              </a:buClr>
              <a:buFont typeface="Arial"/>
              <a:buChar char="•"/>
              <a:defRPr/>
            </a:pPr>
            <a:r>
              <a:rPr lang="en-US" sz="3600" dirty="0"/>
              <a:t>Early re-intervention &amp; re-linkage to Treatment and recovery support resources  </a:t>
            </a:r>
          </a:p>
          <a:p>
            <a:pPr algn="l">
              <a:lnSpc>
                <a:spcPct val="90000"/>
              </a:lnSpc>
              <a:buClr>
                <a:schemeClr val="tx1"/>
              </a:buClr>
              <a:buFont typeface="Arial"/>
              <a:buChar char="•"/>
              <a:defRPr/>
            </a:pPr>
            <a:r>
              <a:rPr lang="en-US" sz="3600" dirty="0"/>
              <a:t>Recovery community building </a:t>
            </a:r>
          </a:p>
          <a:p>
            <a:pPr algn="l">
              <a:buFont typeface="Arial"/>
              <a:buChar char="•"/>
            </a:pPr>
            <a:endParaRPr lang="en-US"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57200"/>
            <a:ext cx="8686800" cy="1096962"/>
          </a:xfrm>
        </p:spPr>
        <p:txBody>
          <a:bodyPr>
            <a:normAutofit fontScale="90000"/>
          </a:bodyPr>
          <a:lstStyle/>
          <a:p>
            <a:r>
              <a:rPr lang="en-US" sz="3600" dirty="0"/>
              <a:t>8. Post-treatment Monitoring, Support and, if needed, Early Re-intervention</a:t>
            </a:r>
          </a:p>
        </p:txBody>
      </p:sp>
      <p:sp>
        <p:nvSpPr>
          <p:cNvPr id="5" name="Subtitle 4"/>
          <p:cNvSpPr>
            <a:spLocks noGrp="1"/>
          </p:cNvSpPr>
          <p:nvPr>
            <p:ph idx="1"/>
          </p:nvPr>
        </p:nvSpPr>
        <p:spPr>
          <a:xfrm>
            <a:off x="304800" y="1877265"/>
            <a:ext cx="8686800" cy="4693164"/>
          </a:xfrm>
        </p:spPr>
        <p:txBody>
          <a:bodyPr>
            <a:noAutofit/>
          </a:bodyPr>
          <a:lstStyle/>
          <a:p>
            <a:pPr lvl="1" algn="l">
              <a:lnSpc>
                <a:spcPct val="80000"/>
              </a:lnSpc>
              <a:buFont typeface="Arial"/>
              <a:buChar char="•"/>
              <a:defRPr/>
            </a:pPr>
            <a:r>
              <a:rPr lang="en-US" sz="3200" dirty="0">
                <a:ea typeface="Times New Roman" charset="0"/>
                <a:cs typeface="Times New Roman" charset="0"/>
              </a:rPr>
              <a:t>25-35% of clients who complete addiction treatment will be re-admitted to treatment within one year, 50% within 2-5 years (Hubbard, et al, 1989; Simpson, et al, 2002).  </a:t>
            </a:r>
          </a:p>
          <a:p>
            <a:pPr lvl="1" algn="l">
              <a:lnSpc>
                <a:spcPct val="80000"/>
              </a:lnSpc>
              <a:buFont typeface="Arial"/>
              <a:buChar char="•"/>
              <a:defRPr/>
            </a:pPr>
            <a:r>
              <a:rPr lang="en-US" sz="3200" dirty="0">
                <a:latin typeface="Arial" charset="0"/>
                <a:ea typeface="Arial" charset="0"/>
                <a:cs typeface="Arial" charset="0"/>
              </a:rPr>
              <a:t>An Acute Revolving Door:  Of those admitted to the U.S. public treatment system in 2003, 64% were re-entering treatment--23% accessing treatment the 2nd time, 22% for the 3</a:t>
            </a:r>
            <a:r>
              <a:rPr lang="en-US" sz="3200" baseline="30000" dirty="0">
                <a:latin typeface="Arial" charset="0"/>
                <a:ea typeface="Arial" charset="0"/>
                <a:cs typeface="Arial" charset="0"/>
              </a:rPr>
              <a:t>rd</a:t>
            </a:r>
            <a:r>
              <a:rPr lang="en-US" sz="3200" dirty="0">
                <a:latin typeface="Arial" charset="0"/>
                <a:ea typeface="Arial" charset="0"/>
                <a:cs typeface="Arial" charset="0"/>
              </a:rPr>
              <a:t> or 4</a:t>
            </a:r>
            <a:r>
              <a:rPr lang="en-US" sz="3200" baseline="30000" dirty="0">
                <a:latin typeface="Arial" charset="0"/>
                <a:ea typeface="Arial" charset="0"/>
                <a:cs typeface="Arial" charset="0"/>
              </a:rPr>
              <a:t>th</a:t>
            </a:r>
            <a:r>
              <a:rPr lang="en-US" sz="3200" dirty="0">
                <a:latin typeface="Arial" charset="0"/>
                <a:ea typeface="Arial" charset="0"/>
                <a:cs typeface="Arial" charset="0"/>
              </a:rPr>
              <a:t>, and 19% for 5 or more times (OAS/SAMHSA, 2005).</a:t>
            </a:r>
          </a:p>
          <a:p>
            <a:pPr algn="l"/>
            <a:endParaRPr lang="en-US" sz="2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57200"/>
            <a:ext cx="8686800" cy="1096962"/>
          </a:xfrm>
        </p:spPr>
        <p:txBody>
          <a:bodyPr>
            <a:normAutofit fontScale="90000"/>
          </a:bodyPr>
          <a:lstStyle/>
          <a:p>
            <a:r>
              <a:rPr lang="en-US" sz="3600" dirty="0"/>
              <a:t>8. Post-treatment Monitoring, Support and, if needed, Early Re-intervention</a:t>
            </a:r>
          </a:p>
        </p:txBody>
      </p:sp>
      <p:sp>
        <p:nvSpPr>
          <p:cNvPr id="5" name="Subtitle 4"/>
          <p:cNvSpPr>
            <a:spLocks noGrp="1"/>
          </p:cNvSpPr>
          <p:nvPr>
            <p:ph idx="1"/>
          </p:nvPr>
        </p:nvSpPr>
        <p:spPr>
          <a:xfrm>
            <a:off x="304800" y="1840456"/>
            <a:ext cx="8686800" cy="4711568"/>
          </a:xfrm>
        </p:spPr>
        <p:txBody>
          <a:bodyPr>
            <a:noAutofit/>
          </a:bodyPr>
          <a:lstStyle/>
          <a:p>
            <a:pPr lvl="1" algn="l">
              <a:lnSpc>
                <a:spcPct val="90000"/>
              </a:lnSpc>
              <a:buClr>
                <a:schemeClr val="tx1"/>
              </a:buClr>
              <a:buFont typeface="Arial"/>
              <a:buChar char="•"/>
              <a:defRPr/>
            </a:pPr>
            <a:r>
              <a:rPr lang="en-US" sz="3200" dirty="0"/>
              <a:t>50-80-90 rule:  More than 50% of clients discharged from </a:t>
            </a:r>
            <a:r>
              <a:rPr lang="en-US" sz="3200" dirty="0" err="1"/>
              <a:t>Tx</a:t>
            </a:r>
            <a:r>
              <a:rPr lang="en-US" sz="3200" dirty="0"/>
              <a:t> will return to some use in the next year—80% of those will do so in first 90 days after discharge.</a:t>
            </a:r>
          </a:p>
          <a:p>
            <a:pPr lvl="1" algn="l">
              <a:lnSpc>
                <a:spcPct val="90000"/>
              </a:lnSpc>
              <a:buClr>
                <a:schemeClr val="tx1"/>
              </a:buClr>
              <a:buFont typeface="Arial"/>
              <a:buChar char="•"/>
              <a:defRPr/>
            </a:pPr>
            <a:r>
              <a:rPr lang="en-US" sz="3200" dirty="0"/>
              <a:t>15-25 rule:  The stability point of recovery (risk of future lifetime relapse drops below 15%) isn’t reached until 4-5 years for alcohol dependence; 25% of </a:t>
            </a:r>
            <a:r>
              <a:rPr lang="en-US" sz="3200" dirty="0" err="1"/>
              <a:t>opioid</a:t>
            </a:r>
            <a:r>
              <a:rPr lang="en-US" sz="3200" dirty="0"/>
              <a:t> dependent persons who achieve five years of abstinence will later resume narcotic addiction.   </a:t>
            </a:r>
          </a:p>
          <a:p>
            <a:pPr algn="l"/>
            <a:endParaRPr lang="en-U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04800" y="-1"/>
            <a:ext cx="8610600" cy="1354667"/>
          </a:xfrm>
        </p:spPr>
        <p:txBody>
          <a:bodyPr>
            <a:normAutofit/>
          </a:bodyPr>
          <a:lstStyle/>
          <a:p>
            <a:r>
              <a:rPr lang="en-US" sz="4800" dirty="0">
                <a:solidFill>
                  <a:srgbClr val="375439"/>
                </a:solidFill>
              </a:rPr>
              <a:t>Choice Vs. disease</a:t>
            </a:r>
          </a:p>
        </p:txBody>
      </p:sp>
      <p:sp>
        <p:nvSpPr>
          <p:cNvPr id="8" name="Text Placeholder 7"/>
          <p:cNvSpPr>
            <a:spLocks noGrp="1"/>
          </p:cNvSpPr>
          <p:nvPr>
            <p:ph type="body" idx="1"/>
          </p:nvPr>
        </p:nvSpPr>
        <p:spPr>
          <a:xfrm>
            <a:off x="281444" y="1049867"/>
            <a:ext cx="4290556" cy="1066799"/>
          </a:xfrm>
        </p:spPr>
        <p:txBody>
          <a:bodyPr>
            <a:noAutofit/>
          </a:bodyPr>
          <a:lstStyle/>
          <a:p>
            <a:r>
              <a:rPr lang="en-US" sz="3600" dirty="0"/>
              <a:t>choice</a:t>
            </a:r>
          </a:p>
        </p:txBody>
      </p:sp>
      <p:sp>
        <p:nvSpPr>
          <p:cNvPr id="9" name="Text Placeholder 8"/>
          <p:cNvSpPr>
            <a:spLocks noGrp="1"/>
          </p:cNvSpPr>
          <p:nvPr>
            <p:ph type="body" sz="half" idx="3"/>
          </p:nvPr>
        </p:nvSpPr>
        <p:spPr>
          <a:xfrm>
            <a:off x="4645025" y="1049867"/>
            <a:ext cx="4292241" cy="1066799"/>
          </a:xfrm>
        </p:spPr>
        <p:txBody>
          <a:bodyPr>
            <a:noAutofit/>
          </a:bodyPr>
          <a:lstStyle/>
          <a:p>
            <a:r>
              <a:rPr lang="en-US" sz="3600" dirty="0"/>
              <a:t>disease</a:t>
            </a:r>
          </a:p>
        </p:txBody>
      </p:sp>
      <p:sp>
        <p:nvSpPr>
          <p:cNvPr id="5" name="Content Placeholder 4"/>
          <p:cNvSpPr>
            <a:spLocks noGrp="1"/>
          </p:cNvSpPr>
          <p:nvPr>
            <p:ph sz="quarter" idx="2"/>
          </p:nvPr>
        </p:nvSpPr>
        <p:spPr>
          <a:xfrm>
            <a:off x="281444" y="2116667"/>
            <a:ext cx="4290556" cy="3962400"/>
          </a:xfrm>
        </p:spPr>
        <p:txBody>
          <a:bodyPr/>
          <a:lstStyle/>
          <a:p>
            <a:r>
              <a:rPr lang="en-US" sz="3200" dirty="0"/>
              <a:t>Free Will Exists</a:t>
            </a:r>
          </a:p>
          <a:p>
            <a:r>
              <a:rPr lang="en-US" sz="3200" dirty="0"/>
              <a:t>Responsibility</a:t>
            </a:r>
          </a:p>
          <a:p>
            <a:r>
              <a:rPr lang="en-US" sz="3200" dirty="0"/>
              <a:t>Can Stop</a:t>
            </a:r>
          </a:p>
          <a:p>
            <a:r>
              <a:rPr lang="en-US" sz="3200" dirty="0"/>
              <a:t>Punishment and Coercion do work</a:t>
            </a:r>
          </a:p>
          <a:p>
            <a:r>
              <a:rPr lang="en-US" sz="3200" dirty="0"/>
              <a:t>Behaviors can be controlled</a:t>
            </a:r>
          </a:p>
        </p:txBody>
      </p:sp>
      <p:sp>
        <p:nvSpPr>
          <p:cNvPr id="10" name="Content Placeholder 9"/>
          <p:cNvSpPr>
            <a:spLocks noGrp="1"/>
          </p:cNvSpPr>
          <p:nvPr>
            <p:ph sz="quarter" idx="4"/>
          </p:nvPr>
        </p:nvSpPr>
        <p:spPr>
          <a:xfrm>
            <a:off x="4648730" y="2116667"/>
            <a:ext cx="4288536" cy="3962400"/>
          </a:xfrm>
        </p:spPr>
        <p:txBody>
          <a:bodyPr>
            <a:normAutofit/>
          </a:bodyPr>
          <a:lstStyle/>
          <a:p>
            <a:r>
              <a:rPr lang="en-US" sz="3200" dirty="0"/>
              <a:t>No Free Will</a:t>
            </a:r>
          </a:p>
          <a:p>
            <a:r>
              <a:rPr lang="en-US" sz="3200" dirty="0"/>
              <a:t>No Responsibility</a:t>
            </a:r>
          </a:p>
          <a:p>
            <a:r>
              <a:rPr lang="en-US" sz="3200" dirty="0"/>
              <a:t>Can’t Stop</a:t>
            </a:r>
          </a:p>
          <a:p>
            <a:r>
              <a:rPr lang="en-US" sz="3200" dirty="0"/>
              <a:t>Punishment and Coercion don’t work</a:t>
            </a:r>
          </a:p>
          <a:p>
            <a:r>
              <a:rPr lang="en-US" sz="3200" dirty="0"/>
              <a:t>They have Symptoms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57200"/>
            <a:ext cx="8686800" cy="1096962"/>
          </a:xfrm>
        </p:spPr>
        <p:txBody>
          <a:bodyPr>
            <a:normAutofit fontScale="90000"/>
          </a:bodyPr>
          <a:lstStyle/>
          <a:p>
            <a:pPr algn="l"/>
            <a:r>
              <a:rPr lang="en-US" sz="4400" dirty="0"/>
              <a:t>8. Acute Care Model:  “Aftercare” as an Afterthought </a:t>
            </a:r>
          </a:p>
        </p:txBody>
      </p:sp>
      <p:sp>
        <p:nvSpPr>
          <p:cNvPr id="5" name="Subtitle 4"/>
          <p:cNvSpPr>
            <a:spLocks noGrp="1"/>
          </p:cNvSpPr>
          <p:nvPr>
            <p:ph idx="1"/>
          </p:nvPr>
        </p:nvSpPr>
        <p:spPr>
          <a:xfrm>
            <a:off x="304800" y="1814286"/>
            <a:ext cx="8686800" cy="5043714"/>
          </a:xfrm>
        </p:spPr>
        <p:txBody>
          <a:bodyPr>
            <a:normAutofit/>
          </a:bodyPr>
          <a:lstStyle/>
          <a:p>
            <a:pPr lvl="1" algn="l">
              <a:buFont typeface="Arial"/>
              <a:buChar char="•"/>
              <a:defRPr/>
            </a:pPr>
            <a:r>
              <a:rPr lang="en-US" sz="3200" dirty="0">
                <a:ea typeface="Times New Roman" charset="0"/>
                <a:cs typeface="Times New Roman" charset="0"/>
              </a:rPr>
              <a:t>Post-discharge continuing care can enhance recovery outcomes (Johnson &amp; </a:t>
            </a:r>
            <a:r>
              <a:rPr lang="en-US" sz="3200" dirty="0" err="1">
                <a:ea typeface="Times New Roman" charset="0"/>
                <a:cs typeface="Times New Roman" charset="0"/>
              </a:rPr>
              <a:t>Herringer</a:t>
            </a:r>
            <a:r>
              <a:rPr lang="en-US" sz="3200" dirty="0">
                <a:ea typeface="Times New Roman" charset="0"/>
                <a:cs typeface="Times New Roman" charset="0"/>
              </a:rPr>
              <a:t>, 1993; Godley, et al, 2001; Dennis, et al, 2003).</a:t>
            </a:r>
          </a:p>
          <a:p>
            <a:pPr lvl="1" algn="l">
              <a:buFont typeface="Arial"/>
              <a:buChar char="•"/>
              <a:defRPr/>
            </a:pPr>
            <a:r>
              <a:rPr lang="en-US" sz="3200" dirty="0">
                <a:ea typeface="Times New Roman" charset="0"/>
                <a:cs typeface="Times New Roman" charset="0"/>
              </a:rPr>
              <a:t>But only 1 in 5 (McKay, 2001) to 1 in 10 (OAS, SAMHSA, 2005) adult clients receive such care (McKay, 2001) and only 36% of adolescents receive </a:t>
            </a:r>
            <a:r>
              <a:rPr lang="en-US" sz="3200" u="sng" dirty="0">
                <a:ea typeface="Times New Roman" charset="0"/>
                <a:cs typeface="Times New Roman" charset="0"/>
              </a:rPr>
              <a:t>any</a:t>
            </a:r>
            <a:r>
              <a:rPr lang="en-US" sz="3200" dirty="0">
                <a:ea typeface="Times New Roman" charset="0"/>
                <a:cs typeface="Times New Roman" charset="0"/>
              </a:rPr>
              <a:t> continuing care (</a:t>
            </a:r>
            <a:r>
              <a:rPr lang="en-US" sz="3200" dirty="0" err="1">
                <a:ea typeface="Times New Roman" charset="0"/>
                <a:cs typeface="Times New Roman" charset="0"/>
              </a:rPr>
              <a:t>Godley,et</a:t>
            </a:r>
            <a:r>
              <a:rPr lang="en-US" sz="3200" dirty="0">
                <a:ea typeface="Times New Roman" charset="0"/>
                <a:cs typeface="Times New Roman" charset="0"/>
              </a:rPr>
              <a:t> al, 2001) </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813" y="865014"/>
            <a:ext cx="7824788" cy="3166715"/>
          </a:xfrm>
        </p:spPr>
        <p:txBody>
          <a:bodyPr>
            <a:normAutofit fontScale="90000"/>
          </a:bodyPr>
          <a:lstStyle/>
          <a:p>
            <a:r>
              <a:rPr lang="en-US" sz="7200" dirty="0">
                <a:solidFill>
                  <a:schemeClr val="accent1"/>
                </a:solidFill>
              </a:rPr>
              <a:t/>
            </a:r>
            <a:br>
              <a:rPr lang="en-US" sz="7200" dirty="0">
                <a:solidFill>
                  <a:schemeClr val="accent1"/>
                </a:solidFill>
              </a:rPr>
            </a:br>
            <a:r>
              <a:rPr lang="en-US" sz="10667" dirty="0">
                <a:solidFill>
                  <a:schemeClr val="accent1"/>
                </a:solidFill>
              </a:rPr>
              <a:t>Shame &amp; stigma</a:t>
            </a:r>
            <a:endParaRPr lang="en-US" sz="10667"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96702" y="538826"/>
            <a:ext cx="6387814" cy="6186310"/>
          </a:xfrm>
          <a:prstGeom prst="rect">
            <a:avLst/>
          </a:prstGeom>
          <a:noFill/>
        </p:spPr>
        <p:txBody>
          <a:bodyPr wrap="square" rtlCol="0">
            <a:spAutoFit/>
          </a:bodyPr>
          <a:lstStyle/>
          <a:p>
            <a:r>
              <a:rPr lang="en-US" sz="3600" dirty="0">
                <a:latin typeface="Bookman Old Style"/>
                <a:cs typeface="Bookman Old Style"/>
              </a:rPr>
              <a:t>Watch your thoughts, </a:t>
            </a:r>
          </a:p>
          <a:p>
            <a:r>
              <a:rPr lang="en-US" sz="3600" dirty="0">
                <a:latin typeface="Bookman Old Style"/>
                <a:cs typeface="Bookman Old Style"/>
              </a:rPr>
              <a:t>	they become words</a:t>
            </a:r>
          </a:p>
          <a:p>
            <a:r>
              <a:rPr lang="en-US" sz="3600" dirty="0">
                <a:latin typeface="Bookman Old Style"/>
                <a:cs typeface="Bookman Old Style"/>
              </a:rPr>
              <a:t>Watch your words, </a:t>
            </a:r>
          </a:p>
          <a:p>
            <a:r>
              <a:rPr lang="en-US" sz="3600" dirty="0">
                <a:latin typeface="Bookman Old Style"/>
                <a:cs typeface="Bookman Old Style"/>
              </a:rPr>
              <a:t>	they become actions,</a:t>
            </a:r>
          </a:p>
          <a:p>
            <a:r>
              <a:rPr lang="en-US" sz="3600" dirty="0">
                <a:latin typeface="Bookman Old Style"/>
                <a:cs typeface="Bookman Old Style"/>
              </a:rPr>
              <a:t>Watch your actions, </a:t>
            </a:r>
          </a:p>
          <a:p>
            <a:r>
              <a:rPr lang="en-US" sz="3600" dirty="0">
                <a:latin typeface="Bookman Old Style"/>
                <a:cs typeface="Bookman Old Style"/>
              </a:rPr>
              <a:t>	they become habits</a:t>
            </a:r>
          </a:p>
          <a:p>
            <a:r>
              <a:rPr lang="en-US" sz="3600" dirty="0">
                <a:latin typeface="Bookman Old Style"/>
                <a:cs typeface="Bookman Old Style"/>
              </a:rPr>
              <a:t>Watch your habits, </a:t>
            </a:r>
          </a:p>
          <a:p>
            <a:r>
              <a:rPr lang="en-US" sz="3600" dirty="0">
                <a:latin typeface="Bookman Old Style"/>
                <a:cs typeface="Bookman Old Style"/>
              </a:rPr>
              <a:t>	they become  character</a:t>
            </a:r>
          </a:p>
          <a:p>
            <a:r>
              <a:rPr lang="en-US" sz="3600" dirty="0">
                <a:latin typeface="Bookman Old Style"/>
                <a:cs typeface="Bookman Old Style"/>
              </a:rPr>
              <a:t>Watch your character, </a:t>
            </a:r>
          </a:p>
          <a:p>
            <a:r>
              <a:rPr lang="en-US" sz="3600" dirty="0">
                <a:latin typeface="Bookman Old Style"/>
                <a:cs typeface="Bookman Old Style"/>
              </a:rPr>
              <a:t>it becomes your destiny</a:t>
            </a:r>
          </a:p>
          <a:p>
            <a:r>
              <a:rPr lang="en-US" sz="3600" dirty="0">
                <a:latin typeface="Bookman Old Style"/>
                <a:cs typeface="Bookman Old Style"/>
              </a:rPr>
              <a:t>								Anon.</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7219"/>
            <a:ext cx="9144000" cy="1121229"/>
          </a:xfrm>
        </p:spPr>
        <p:txBody>
          <a:bodyPr>
            <a:normAutofit/>
          </a:bodyPr>
          <a:lstStyle/>
          <a:p>
            <a:r>
              <a:rPr lang="en-US" sz="4000" dirty="0"/>
              <a:t>Words and phrases to Think About</a:t>
            </a:r>
          </a:p>
        </p:txBody>
      </p:sp>
      <p:sp>
        <p:nvSpPr>
          <p:cNvPr id="3" name="Content Placeholder 2"/>
          <p:cNvSpPr>
            <a:spLocks noGrp="1"/>
          </p:cNvSpPr>
          <p:nvPr>
            <p:ph sz="half" idx="1"/>
          </p:nvPr>
        </p:nvSpPr>
        <p:spPr/>
        <p:txBody>
          <a:bodyPr>
            <a:normAutofit lnSpcReduction="10000"/>
          </a:bodyPr>
          <a:lstStyle/>
          <a:p>
            <a:r>
              <a:rPr lang="en-US" dirty="0"/>
              <a:t>Relapse	</a:t>
            </a:r>
          </a:p>
          <a:p>
            <a:r>
              <a:rPr lang="en-US" dirty="0"/>
              <a:t>Denial</a:t>
            </a:r>
          </a:p>
          <a:p>
            <a:r>
              <a:rPr lang="en-US" dirty="0"/>
              <a:t>Clean / Sober</a:t>
            </a:r>
          </a:p>
          <a:p>
            <a:r>
              <a:rPr lang="en-US" dirty="0"/>
              <a:t>Drug of Choice</a:t>
            </a:r>
          </a:p>
          <a:p>
            <a:r>
              <a:rPr lang="en-US" dirty="0"/>
              <a:t>Relapse is part of Recovery</a:t>
            </a:r>
          </a:p>
          <a:p>
            <a:r>
              <a:rPr lang="en-US" dirty="0"/>
              <a:t>Abstinence</a:t>
            </a:r>
          </a:p>
          <a:p>
            <a:r>
              <a:rPr lang="en-US" dirty="0"/>
              <a:t>A Drug is a Drug is a Drug</a:t>
            </a:r>
          </a:p>
          <a:p>
            <a:r>
              <a:rPr lang="en-US" dirty="0"/>
              <a:t>Self Help Groups</a:t>
            </a:r>
          </a:p>
        </p:txBody>
      </p:sp>
      <p:sp>
        <p:nvSpPr>
          <p:cNvPr id="4" name="Content Placeholder 3"/>
          <p:cNvSpPr>
            <a:spLocks noGrp="1"/>
          </p:cNvSpPr>
          <p:nvPr>
            <p:ph sz="half" idx="2"/>
          </p:nvPr>
        </p:nvSpPr>
        <p:spPr/>
        <p:txBody>
          <a:bodyPr>
            <a:normAutofit lnSpcReduction="10000"/>
          </a:bodyPr>
          <a:lstStyle/>
          <a:p>
            <a:r>
              <a:rPr lang="en-US" dirty="0"/>
              <a:t>Consumer / Patient / Client</a:t>
            </a:r>
          </a:p>
          <a:p>
            <a:r>
              <a:rPr lang="en-US" dirty="0"/>
              <a:t>Substance Abuse</a:t>
            </a:r>
          </a:p>
          <a:p>
            <a:r>
              <a:rPr lang="en-US" dirty="0"/>
              <a:t>Not Ready Yet, Doesn’t Want it Bad Enough</a:t>
            </a:r>
          </a:p>
          <a:p>
            <a:r>
              <a:rPr lang="en-US" dirty="0"/>
              <a:t>Retreads /Frequent Flyers / Chronic </a:t>
            </a:r>
            <a:r>
              <a:rPr lang="en-US" dirty="0" err="1"/>
              <a:t>Relapser</a:t>
            </a:r>
            <a:endParaRPr lang="en-US" dirty="0"/>
          </a:p>
          <a:p>
            <a:r>
              <a:rPr lang="en-US" dirty="0"/>
              <a:t>Addressing Folks</a:t>
            </a:r>
          </a:p>
          <a:p>
            <a:r>
              <a:rPr lang="en-US" dirty="0"/>
              <a:t>“Person First” Language</a:t>
            </a:r>
          </a:p>
          <a:p>
            <a:endParaRPr lang="en-US" dirty="0"/>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835577"/>
            <a:ext cx="8686800" cy="5698636"/>
          </a:xfrm>
        </p:spPr>
        <p:txBody>
          <a:bodyPr>
            <a:noAutofit/>
          </a:bodyPr>
          <a:lstStyle/>
          <a:p>
            <a:pPr marL="0" indent="0">
              <a:buNone/>
            </a:pPr>
            <a:r>
              <a:rPr lang="en-US" sz="4800" dirty="0">
                <a:latin typeface="Chalkduster"/>
                <a:cs typeface="Chalkduster"/>
              </a:rPr>
              <a:t>If you have some respect for people as they are, you can be more effective in helping them to become better than they are</a:t>
            </a:r>
          </a:p>
          <a:p>
            <a:pPr marL="0" indent="0">
              <a:buNone/>
            </a:pPr>
            <a:r>
              <a:rPr lang="en-US" sz="4800" dirty="0">
                <a:latin typeface="Chalkduster"/>
                <a:cs typeface="Chalkduster"/>
              </a:rPr>
              <a:t>				</a:t>
            </a:r>
            <a:r>
              <a:rPr lang="en-US" sz="3600" dirty="0">
                <a:latin typeface="Chalkduster"/>
                <a:cs typeface="Chalkduster"/>
              </a:rPr>
              <a:t>John W. Gardner</a:t>
            </a:r>
            <a:endParaRPr lang="en-US" sz="4800" dirty="0">
              <a:latin typeface="Chalkduster"/>
              <a:cs typeface="Chalkduster"/>
            </a:endParaRPr>
          </a:p>
        </p:txBody>
      </p:sp>
    </p:spTree>
    <p:extLst>
      <p:ext uri="{BB962C8B-B14F-4D97-AF65-F5344CB8AC3E}">
        <p14:creationId xmlns:p14="http://schemas.microsoft.com/office/powerpoint/2010/main" val="352774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526143"/>
            <a:ext cx="8458200" cy="5549644"/>
          </a:xfrm>
        </p:spPr>
        <p:txBody>
          <a:bodyPr>
            <a:noAutofit/>
          </a:bodyPr>
          <a:lstStyle/>
          <a:p>
            <a:r>
              <a:rPr lang="en-US" sz="9600" dirty="0"/>
              <a:t>So what about prevention?</a:t>
            </a:r>
          </a:p>
        </p:txBody>
      </p:sp>
      <p:sp>
        <p:nvSpPr>
          <p:cNvPr id="5" name="Subtitle 4"/>
          <p:cNvSpPr>
            <a:spLocks noGrp="1"/>
          </p:cNvSpPr>
          <p:nvPr>
            <p:ph type="subTitle" idx="1"/>
          </p:nvPr>
        </p:nvSpPr>
        <p:spPr/>
        <p:txBody>
          <a:bodyPr/>
          <a:lstStyle/>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a:t>Two “Models”</a:t>
            </a:r>
          </a:p>
        </p:txBody>
      </p:sp>
      <p:sp>
        <p:nvSpPr>
          <p:cNvPr id="3" name="Content Placeholder 2"/>
          <p:cNvSpPr>
            <a:spLocks noGrp="1"/>
          </p:cNvSpPr>
          <p:nvPr>
            <p:ph idx="1"/>
          </p:nvPr>
        </p:nvSpPr>
        <p:spPr/>
        <p:txBody>
          <a:bodyPr>
            <a:normAutofit/>
          </a:bodyPr>
          <a:lstStyle/>
          <a:p>
            <a:r>
              <a:rPr lang="en-US" sz="4000" dirty="0"/>
              <a:t>Crime Control Model </a:t>
            </a:r>
          </a:p>
          <a:p>
            <a:pPr lvl="1"/>
            <a:r>
              <a:rPr lang="en-US" sz="3600" dirty="0"/>
              <a:t>Punishment and Moralizing with the “offender”</a:t>
            </a:r>
          </a:p>
          <a:p>
            <a:r>
              <a:rPr lang="en-US" sz="4000" dirty="0"/>
              <a:t>Public Health / Disease Control / Harm Reduction Model</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295400"/>
          </a:xfrm>
        </p:spPr>
        <p:txBody>
          <a:bodyPr>
            <a:noAutofit/>
          </a:bodyPr>
          <a:lstStyle/>
          <a:p>
            <a:r>
              <a:rPr lang="en-US" sz="5400" dirty="0"/>
              <a:t>The public health model</a:t>
            </a:r>
          </a:p>
        </p:txBody>
      </p:sp>
      <p:sp>
        <p:nvSpPr>
          <p:cNvPr id="3" name="Content Placeholder 2"/>
          <p:cNvSpPr>
            <a:spLocks noGrp="1"/>
          </p:cNvSpPr>
          <p:nvPr>
            <p:ph idx="1"/>
          </p:nvPr>
        </p:nvSpPr>
        <p:spPr/>
        <p:txBody>
          <a:bodyPr>
            <a:normAutofit/>
          </a:bodyPr>
          <a:lstStyle/>
          <a:p>
            <a:pPr>
              <a:buNone/>
            </a:pPr>
            <a:r>
              <a:rPr lang="en-US" sz="3600" b="1" u="sng" dirty="0"/>
              <a:t>“</a:t>
            </a:r>
            <a:r>
              <a:rPr lang="en-US" sz="4000" b="1" u="sng" dirty="0"/>
              <a:t>Public Health” </a:t>
            </a:r>
            <a:r>
              <a:rPr lang="en-US" sz="4000" dirty="0"/>
              <a:t>– Is the art and science of preventing disease, prolonging life and promoting health through the organized efforts and informed choices of society, organizations, public and private communities and individuals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
            <a:ext cx="8686800" cy="1141186"/>
          </a:xfrm>
        </p:spPr>
        <p:txBody>
          <a:bodyPr>
            <a:noAutofit/>
          </a:bodyPr>
          <a:lstStyle/>
          <a:p>
            <a:r>
              <a:rPr lang="en-US" sz="5400" dirty="0"/>
              <a:t>The “Model”</a:t>
            </a:r>
          </a:p>
        </p:txBody>
      </p:sp>
      <p:sp>
        <p:nvSpPr>
          <p:cNvPr id="3" name="Content Placeholder 2"/>
          <p:cNvSpPr>
            <a:spLocks noGrp="1"/>
          </p:cNvSpPr>
          <p:nvPr>
            <p:ph idx="1"/>
          </p:nvPr>
        </p:nvSpPr>
        <p:spPr/>
        <p:txBody>
          <a:bodyPr>
            <a:normAutofit/>
          </a:bodyPr>
          <a:lstStyle/>
          <a:p>
            <a:r>
              <a:rPr lang="en-US" sz="4000" dirty="0"/>
              <a:t>Define the Problem</a:t>
            </a:r>
          </a:p>
          <a:p>
            <a:r>
              <a:rPr lang="en-US" sz="4000" dirty="0"/>
              <a:t>Identify Risk and Protective Factors</a:t>
            </a:r>
          </a:p>
          <a:p>
            <a:r>
              <a:rPr lang="en-US" sz="4000" dirty="0"/>
              <a:t>Develop and Test Prevention Strategies</a:t>
            </a:r>
          </a:p>
          <a:p>
            <a:r>
              <a:rPr lang="en-US" sz="4000" dirty="0"/>
              <a:t>Assure Widespread Adoption</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the “problem”</a:t>
            </a:r>
          </a:p>
        </p:txBody>
      </p:sp>
      <p:sp>
        <p:nvSpPr>
          <p:cNvPr id="3" name="Content Placeholder 2"/>
          <p:cNvSpPr>
            <a:spLocks noGrp="1"/>
          </p:cNvSpPr>
          <p:nvPr>
            <p:ph idx="1"/>
          </p:nvPr>
        </p:nvSpPr>
        <p:spPr/>
        <p:txBody>
          <a:bodyPr/>
          <a:lstStyle/>
          <a:p>
            <a:r>
              <a:rPr lang="en-US" sz="4000" dirty="0"/>
              <a:t>The “Big Three”</a:t>
            </a:r>
          </a:p>
          <a:p>
            <a:pPr lvl="1"/>
            <a:r>
              <a:rPr lang="en-US" sz="3600" dirty="0"/>
              <a:t>Agent</a:t>
            </a:r>
          </a:p>
          <a:p>
            <a:pPr lvl="1"/>
            <a:r>
              <a:rPr lang="en-US" sz="3600" dirty="0"/>
              <a:t>Host</a:t>
            </a:r>
          </a:p>
          <a:p>
            <a:pPr lvl="1"/>
            <a:r>
              <a:rPr lang="en-US" sz="3600" dirty="0"/>
              <a:t>Environment</a:t>
            </a:r>
          </a:p>
          <a:p>
            <a:r>
              <a:rPr lang="en-US" sz="4000" dirty="0"/>
              <a:t>The Goal</a:t>
            </a:r>
          </a:p>
          <a:p>
            <a:pPr lvl="1"/>
            <a:r>
              <a:rPr lang="en-US" dirty="0"/>
              <a:t>Reduce harm and negative impact on the individual and the community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1752" y="220134"/>
            <a:ext cx="8686800" cy="829734"/>
          </a:xfrm>
        </p:spPr>
        <p:txBody>
          <a:bodyPr>
            <a:noAutofit/>
          </a:bodyPr>
          <a:lstStyle/>
          <a:p>
            <a:r>
              <a:rPr lang="en-US" sz="5400" dirty="0">
                <a:solidFill>
                  <a:srgbClr val="375439"/>
                </a:solidFill>
              </a:rPr>
              <a:t>The Choice argument</a:t>
            </a:r>
          </a:p>
        </p:txBody>
      </p:sp>
      <p:sp>
        <p:nvSpPr>
          <p:cNvPr id="7" name="Content Placeholder 6"/>
          <p:cNvSpPr>
            <a:spLocks noGrp="1"/>
          </p:cNvSpPr>
          <p:nvPr>
            <p:ph sz="half" idx="1"/>
          </p:nvPr>
        </p:nvSpPr>
        <p:spPr/>
        <p:txBody>
          <a:bodyPr>
            <a:normAutofit lnSpcReduction="10000"/>
          </a:bodyPr>
          <a:lstStyle/>
          <a:p>
            <a:pPr>
              <a:buNone/>
            </a:pPr>
            <a:r>
              <a:rPr lang="en-US" sz="3600" dirty="0"/>
              <a:t>   Addiction can’t be a “Disease” because it’s a “Behavior”</a:t>
            </a:r>
          </a:p>
          <a:p>
            <a:pPr>
              <a:buNone/>
            </a:pPr>
            <a:endParaRPr lang="en-US" dirty="0"/>
          </a:p>
          <a:p>
            <a:pPr>
              <a:buNone/>
            </a:pPr>
            <a:r>
              <a:rPr lang="en-US" sz="3600" dirty="0"/>
              <a:t>   An Addict can quit anytime, they just need the right motivation</a:t>
            </a:r>
          </a:p>
        </p:txBody>
      </p:sp>
      <p:pic>
        <p:nvPicPr>
          <p:cNvPr id="9" name="Content Placeholder 4" descr="Good_vs_Evil_tnb.png"/>
          <p:cNvPicPr>
            <a:picLocks noGrp="1" noChangeAspect="1"/>
          </p:cNvPicPr>
          <p:nvPr>
            <p:ph sz="half" idx="2"/>
          </p:nvPr>
        </p:nvPicPr>
        <p:blipFill>
          <a:blip r:embed="rId2"/>
          <a:srcRect l="-2923" r="-2923"/>
          <a:stretch>
            <a:fillRect/>
          </a:stretch>
        </p:blipFill>
        <p:spPr>
          <a:prstGeom prst="rect">
            <a:avLst/>
          </a:prstGeom>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9144000" cy="1141186"/>
          </a:xfrm>
        </p:spPr>
        <p:txBody>
          <a:bodyPr>
            <a:noAutofit/>
          </a:bodyPr>
          <a:lstStyle/>
          <a:p>
            <a:r>
              <a:rPr lang="en-US" sz="4400" dirty="0"/>
              <a:t>The “Model” with Breast Cancer</a:t>
            </a:r>
          </a:p>
        </p:txBody>
      </p:sp>
      <p:sp>
        <p:nvSpPr>
          <p:cNvPr id="3" name="Content Placeholder 2"/>
          <p:cNvSpPr>
            <a:spLocks noGrp="1"/>
          </p:cNvSpPr>
          <p:nvPr>
            <p:ph idx="1"/>
          </p:nvPr>
        </p:nvSpPr>
        <p:spPr/>
        <p:txBody>
          <a:bodyPr>
            <a:normAutofit/>
          </a:bodyPr>
          <a:lstStyle/>
          <a:p>
            <a:r>
              <a:rPr lang="en-US" sz="4000" dirty="0"/>
              <a:t>Define the Problem</a:t>
            </a:r>
          </a:p>
          <a:p>
            <a:r>
              <a:rPr lang="en-US" sz="4000" dirty="0"/>
              <a:t>Identify Risk and Protective Factors</a:t>
            </a:r>
          </a:p>
          <a:p>
            <a:r>
              <a:rPr lang="en-US" sz="4000" dirty="0"/>
              <a:t>Develop and Test Prevention Strategies</a:t>
            </a:r>
          </a:p>
          <a:p>
            <a:r>
              <a:rPr lang="en-US" sz="4000" dirty="0"/>
              <a:t>Assure Widespread Adoption</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9144000" cy="1141186"/>
          </a:xfrm>
        </p:spPr>
        <p:txBody>
          <a:bodyPr>
            <a:noAutofit/>
          </a:bodyPr>
          <a:lstStyle/>
          <a:p>
            <a:r>
              <a:rPr lang="en-US" sz="4400" dirty="0"/>
              <a:t>The “Model” with tobacco</a:t>
            </a:r>
          </a:p>
        </p:txBody>
      </p:sp>
      <p:sp>
        <p:nvSpPr>
          <p:cNvPr id="3" name="Content Placeholder 2"/>
          <p:cNvSpPr>
            <a:spLocks noGrp="1"/>
          </p:cNvSpPr>
          <p:nvPr>
            <p:ph idx="1"/>
          </p:nvPr>
        </p:nvSpPr>
        <p:spPr/>
        <p:txBody>
          <a:bodyPr>
            <a:normAutofit/>
          </a:bodyPr>
          <a:lstStyle/>
          <a:p>
            <a:r>
              <a:rPr lang="en-US" sz="4000" dirty="0"/>
              <a:t>Define the Problem</a:t>
            </a:r>
          </a:p>
          <a:p>
            <a:r>
              <a:rPr lang="en-US" sz="4000" dirty="0"/>
              <a:t>Identify Risk and Protective Factors</a:t>
            </a:r>
          </a:p>
          <a:p>
            <a:r>
              <a:rPr lang="en-US" sz="4000" dirty="0"/>
              <a:t>Develop and Test Prevention Strategies</a:t>
            </a:r>
          </a:p>
          <a:p>
            <a:r>
              <a:rPr lang="en-US" sz="4000" dirty="0"/>
              <a:t>Assure Widespread Adoption</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
            <a:ext cx="8686800" cy="1903186"/>
          </a:xfrm>
        </p:spPr>
        <p:txBody>
          <a:bodyPr>
            <a:noAutofit/>
          </a:bodyPr>
          <a:lstStyle/>
          <a:p>
            <a:r>
              <a:rPr lang="en-US" sz="4800" dirty="0"/>
              <a:t>So what would the “model” look like with Addiction?</a:t>
            </a:r>
          </a:p>
        </p:txBody>
      </p:sp>
      <p:sp>
        <p:nvSpPr>
          <p:cNvPr id="3" name="Content Placeholder 2"/>
          <p:cNvSpPr>
            <a:spLocks noGrp="1"/>
          </p:cNvSpPr>
          <p:nvPr>
            <p:ph idx="1"/>
          </p:nvPr>
        </p:nvSpPr>
        <p:spPr>
          <a:xfrm>
            <a:off x="304800" y="1941286"/>
            <a:ext cx="8686800" cy="4138839"/>
          </a:xfrm>
        </p:spPr>
        <p:txBody>
          <a:bodyPr>
            <a:normAutofit/>
          </a:bodyPr>
          <a:lstStyle/>
          <a:p>
            <a:r>
              <a:rPr lang="en-US" sz="4000" dirty="0"/>
              <a:t>Define the Problem</a:t>
            </a:r>
          </a:p>
          <a:p>
            <a:r>
              <a:rPr lang="en-US" sz="4000" dirty="0"/>
              <a:t>Identify Risk and Protective Factors</a:t>
            </a:r>
          </a:p>
          <a:p>
            <a:r>
              <a:rPr lang="en-US" sz="4000" dirty="0"/>
              <a:t>Develop and Test Prevention Strategies</a:t>
            </a:r>
          </a:p>
          <a:p>
            <a:r>
              <a:rPr lang="en-US" sz="4000" dirty="0"/>
              <a:t>Assure Widespread Adoption</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“big Three” with Addiction</a:t>
            </a:r>
          </a:p>
        </p:txBody>
      </p:sp>
      <p:sp>
        <p:nvSpPr>
          <p:cNvPr id="3" name="Content Placeholder 2"/>
          <p:cNvSpPr>
            <a:spLocks noGrp="1"/>
          </p:cNvSpPr>
          <p:nvPr>
            <p:ph idx="1"/>
          </p:nvPr>
        </p:nvSpPr>
        <p:spPr/>
        <p:txBody>
          <a:bodyPr>
            <a:normAutofit fontScale="92500" lnSpcReduction="20000"/>
          </a:bodyPr>
          <a:lstStyle/>
          <a:p>
            <a:r>
              <a:rPr lang="en-US" sz="4000" dirty="0"/>
              <a:t>The “Big Three”</a:t>
            </a:r>
          </a:p>
          <a:p>
            <a:pPr lvl="1"/>
            <a:r>
              <a:rPr lang="en-US" sz="3600" dirty="0"/>
              <a:t>Agent – The individual </a:t>
            </a:r>
          </a:p>
          <a:p>
            <a:pPr lvl="1"/>
            <a:r>
              <a:rPr lang="en-US" sz="3600" dirty="0"/>
              <a:t>Host – The Psychoactive Substance	</a:t>
            </a:r>
          </a:p>
          <a:p>
            <a:pPr lvl="1"/>
            <a:r>
              <a:rPr lang="en-US" sz="3600" dirty="0"/>
              <a:t>Environment – </a:t>
            </a:r>
            <a:r>
              <a:rPr lang="en-US" sz="3600"/>
              <a:t>The availability </a:t>
            </a:r>
            <a:r>
              <a:rPr lang="en-US" sz="3600" dirty="0"/>
              <a:t>and accessibility of the substance; community attitudes</a:t>
            </a:r>
          </a:p>
          <a:p>
            <a:r>
              <a:rPr lang="en-US" sz="4000" dirty="0"/>
              <a:t>The Goal</a:t>
            </a:r>
          </a:p>
          <a:p>
            <a:pPr lvl="1"/>
            <a:r>
              <a:rPr lang="en-US" dirty="0"/>
              <a:t>Reduce harm and negative impact on the individual and the community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366" y="1085869"/>
            <a:ext cx="8874634" cy="5016758"/>
          </a:xfrm>
          <a:prstGeom prst="rect">
            <a:avLst/>
          </a:prstGeom>
          <a:noFill/>
        </p:spPr>
        <p:txBody>
          <a:bodyPr wrap="square" rtlCol="0">
            <a:spAutoFit/>
          </a:bodyPr>
          <a:lstStyle/>
          <a:p>
            <a:r>
              <a:rPr lang="en-US" sz="4800" dirty="0">
                <a:latin typeface="Chalkduster"/>
                <a:cs typeface="Chalkduster"/>
              </a:rPr>
              <a:t>I’ve learned that people </a:t>
            </a:r>
          </a:p>
          <a:p>
            <a:r>
              <a:rPr lang="en-US" sz="4800" dirty="0">
                <a:latin typeface="Chalkduster"/>
                <a:cs typeface="Chalkduster"/>
              </a:rPr>
              <a:t>Will forget what you </a:t>
            </a:r>
          </a:p>
          <a:p>
            <a:r>
              <a:rPr lang="en-US" sz="4800" dirty="0">
                <a:latin typeface="Chalkduster"/>
                <a:cs typeface="Chalkduster"/>
              </a:rPr>
              <a:t>said, people will forget </a:t>
            </a:r>
          </a:p>
          <a:p>
            <a:r>
              <a:rPr lang="en-US" sz="4800" dirty="0">
                <a:latin typeface="Chalkduster"/>
                <a:cs typeface="Chalkduster"/>
              </a:rPr>
              <a:t>what you did but people </a:t>
            </a:r>
          </a:p>
          <a:p>
            <a:r>
              <a:rPr lang="en-US" sz="4800" dirty="0">
                <a:latin typeface="Chalkduster"/>
                <a:cs typeface="Chalkduster"/>
              </a:rPr>
              <a:t>will never forget how </a:t>
            </a:r>
          </a:p>
          <a:p>
            <a:r>
              <a:rPr lang="en-US" sz="4800" dirty="0">
                <a:latin typeface="Chalkduster"/>
                <a:cs typeface="Chalkduster"/>
              </a:rPr>
              <a:t>you made them feel.</a:t>
            </a:r>
          </a:p>
          <a:p>
            <a:r>
              <a:rPr lang="en-US" sz="3200" dirty="0">
                <a:latin typeface="Chalkduster"/>
                <a:cs typeface="Chalkduster"/>
              </a:rPr>
              <a:t>											Maya Angelou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77333"/>
            <a:ext cx="8458200" cy="5398453"/>
          </a:xfrm>
        </p:spPr>
        <p:txBody>
          <a:bodyPr>
            <a:normAutofit/>
          </a:bodyPr>
          <a:lstStyle/>
          <a:p>
            <a:r>
              <a:rPr lang="en-US" sz="5400" dirty="0">
                <a:solidFill>
                  <a:srgbClr val="375439"/>
                </a:solidFill>
              </a:rPr>
              <a:t>So what are some of the “behaviors” that come to mind when you think of People with addiction?</a:t>
            </a: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1096962"/>
          </a:xfrm>
        </p:spPr>
        <p:txBody>
          <a:bodyPr>
            <a:normAutofit fontScale="90000"/>
          </a:bodyPr>
          <a:lstStyle/>
          <a:p>
            <a:r>
              <a:rPr lang="en-US" dirty="0"/>
              <a:t>Behaviors of folks with addiction</a:t>
            </a:r>
          </a:p>
        </p:txBody>
      </p:sp>
      <p:sp>
        <p:nvSpPr>
          <p:cNvPr id="3" name="Content Placeholder 2"/>
          <p:cNvSpPr>
            <a:spLocks noGrp="1"/>
          </p:cNvSpPr>
          <p:nvPr>
            <p:ph idx="1"/>
          </p:nvPr>
        </p:nvSpPr>
        <p:spPr>
          <a:xfrm>
            <a:off x="304800" y="1704578"/>
            <a:ext cx="8686800" cy="4679232"/>
          </a:xfrm>
        </p:spPr>
        <p:txBody>
          <a:bodyPr>
            <a:normAutofit fontScale="92500" lnSpcReduction="10000"/>
          </a:bodyPr>
          <a:lstStyle/>
          <a:p>
            <a:r>
              <a:rPr lang="en-US" dirty="0"/>
              <a:t>Lying</a:t>
            </a:r>
          </a:p>
          <a:p>
            <a:r>
              <a:rPr lang="en-US" dirty="0"/>
              <a:t>Cheating</a:t>
            </a:r>
          </a:p>
          <a:p>
            <a:r>
              <a:rPr lang="en-US" dirty="0"/>
              <a:t>Stealing</a:t>
            </a:r>
          </a:p>
          <a:p>
            <a:r>
              <a:rPr lang="en-US" dirty="0"/>
              <a:t>Manipulating</a:t>
            </a:r>
          </a:p>
          <a:p>
            <a:r>
              <a:rPr lang="en-US" dirty="0"/>
              <a:t>Irresponsibility</a:t>
            </a:r>
          </a:p>
          <a:p>
            <a:r>
              <a:rPr lang="en-US" dirty="0"/>
              <a:t>Denial</a:t>
            </a:r>
          </a:p>
          <a:p>
            <a:r>
              <a:rPr lang="en-US" dirty="0"/>
              <a:t>Selfishness</a:t>
            </a:r>
          </a:p>
          <a:p>
            <a:r>
              <a:rPr lang="en-US" dirty="0"/>
              <a:t>Lack of Caring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those behaviors</a:t>
            </a:r>
          </a:p>
        </p:txBody>
      </p:sp>
      <p:sp>
        <p:nvSpPr>
          <p:cNvPr id="3" name="Content Placeholder 2"/>
          <p:cNvSpPr>
            <a:spLocks noGrp="1"/>
          </p:cNvSpPr>
          <p:nvPr>
            <p:ph idx="1"/>
          </p:nvPr>
        </p:nvSpPr>
        <p:spPr/>
        <p:txBody>
          <a:bodyPr>
            <a:normAutofit fontScale="92500" lnSpcReduction="10000"/>
          </a:bodyPr>
          <a:lstStyle/>
          <a:p>
            <a:r>
              <a:rPr lang="en-US" dirty="0"/>
              <a:t>Sociopath</a:t>
            </a:r>
          </a:p>
          <a:p>
            <a:r>
              <a:rPr lang="en-US" dirty="0"/>
              <a:t>Criminality</a:t>
            </a:r>
          </a:p>
          <a:p>
            <a:r>
              <a:rPr lang="en-US" dirty="0"/>
              <a:t>Self-Centered</a:t>
            </a:r>
          </a:p>
          <a:p>
            <a:r>
              <a:rPr lang="en-US" dirty="0"/>
              <a:t>Character Defects</a:t>
            </a:r>
          </a:p>
          <a:p>
            <a:r>
              <a:rPr lang="en-US" dirty="0"/>
              <a:t>Addicted Personality</a:t>
            </a:r>
          </a:p>
          <a:p>
            <a:r>
              <a:rPr lang="en-US" dirty="0"/>
              <a:t>Demonic Possession</a:t>
            </a:r>
          </a:p>
          <a:p>
            <a:r>
              <a:rPr lang="en-US" dirty="0"/>
              <a:t>Gang Culture</a:t>
            </a:r>
          </a:p>
          <a:p>
            <a:r>
              <a:rPr lang="en-US" dirty="0"/>
              <a:t>Bad Parenting</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Trek">
  <a:themeElements>
    <a:clrScheme name="Capital">
      <a:dk1>
        <a:srgbClr val="FFFFFF"/>
      </a:dk1>
      <a:lt1>
        <a:srgbClr val="000000"/>
      </a:lt1>
      <a:dk2>
        <a:srgbClr val="7C8F97"/>
      </a:dk2>
      <a:lt2>
        <a:srgbClr val="D1D0C8"/>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ヒラギノ角ゴ Pro W6"/>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ＭＳ Ｐゴシック"/>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Trek.thmx</Template>
  <TotalTime>1398</TotalTime>
  <Words>3017</Words>
  <Application>Microsoft Office PowerPoint</Application>
  <PresentationFormat>On-screen Show (4:3)</PresentationFormat>
  <Paragraphs>439</Paragraphs>
  <Slides>64</Slides>
  <Notes>7</Notes>
  <HiddenSlides>0</HiddenSlides>
  <MMClips>0</MMClips>
  <ScaleCrop>false</ScaleCrop>
  <HeadingPairs>
    <vt:vector size="8" baseType="variant">
      <vt:variant>
        <vt:lpstr>Fonts Used</vt:lpstr>
      </vt:variant>
      <vt:variant>
        <vt:i4>11</vt:i4>
      </vt:variant>
      <vt:variant>
        <vt:lpstr>Theme</vt:lpstr>
      </vt:variant>
      <vt:variant>
        <vt:i4>3</vt:i4>
      </vt:variant>
      <vt:variant>
        <vt:lpstr>Embedded OLE Servers</vt:lpstr>
      </vt:variant>
      <vt:variant>
        <vt:i4>1</vt:i4>
      </vt:variant>
      <vt:variant>
        <vt:lpstr>Slide Titles</vt:lpstr>
      </vt:variant>
      <vt:variant>
        <vt:i4>64</vt:i4>
      </vt:variant>
    </vt:vector>
  </HeadingPairs>
  <TitlesOfParts>
    <vt:vector size="79" baseType="lpstr">
      <vt:lpstr>Arial</vt:lpstr>
      <vt:lpstr>Bookman Old Style</vt:lpstr>
      <vt:lpstr>Calibri</vt:lpstr>
      <vt:lpstr>Century Gothic</vt:lpstr>
      <vt:lpstr>Chalkduster</vt:lpstr>
      <vt:lpstr>Franklin Gothic Book</vt:lpstr>
      <vt:lpstr>Franklin Gothic Medium</vt:lpstr>
      <vt:lpstr>Tahoma</vt:lpstr>
      <vt:lpstr>Times New Roman</vt:lpstr>
      <vt:lpstr>Wingdings</vt:lpstr>
      <vt:lpstr>Wingdings 2</vt:lpstr>
      <vt:lpstr>Trek</vt:lpstr>
      <vt:lpstr>1_Trek</vt:lpstr>
      <vt:lpstr>2_Trek</vt:lpstr>
      <vt:lpstr>Chart</vt:lpstr>
      <vt:lpstr>What would it look like if we treated addiction like a public health problem?</vt:lpstr>
      <vt:lpstr>Learning objectives</vt:lpstr>
      <vt:lpstr> Stigma</vt:lpstr>
      <vt:lpstr>What is Addiction?</vt:lpstr>
      <vt:lpstr>Choice Vs. disease</vt:lpstr>
      <vt:lpstr>The Choice argument</vt:lpstr>
      <vt:lpstr>So what are some of the “behaviors” that come to mind when you think of People with addiction?</vt:lpstr>
      <vt:lpstr>Behaviors of folks with addiction</vt:lpstr>
      <vt:lpstr>Causes of those behaviors</vt:lpstr>
      <vt:lpstr>Disease Theory </vt:lpstr>
      <vt:lpstr> </vt:lpstr>
      <vt:lpstr>Behaviors of folks with addiction</vt:lpstr>
      <vt:lpstr>The MidBrain</vt:lpstr>
      <vt:lpstr>Vulnerabilities for Addiction</vt:lpstr>
      <vt:lpstr>What pushes someone over the line is   stress   </vt:lpstr>
      <vt:lpstr>Stress = severe</vt:lpstr>
      <vt:lpstr>Chronic stress</vt:lpstr>
      <vt:lpstr>What is “addiction”?</vt:lpstr>
      <vt:lpstr>Addiction Is………</vt:lpstr>
      <vt:lpstr>Medical condition</vt:lpstr>
      <vt:lpstr>Acute vs. Chronic</vt:lpstr>
      <vt:lpstr>The Acute Care Model</vt:lpstr>
      <vt:lpstr>The Chronic Care Model</vt:lpstr>
      <vt:lpstr>Types of Chronic Diseases</vt:lpstr>
      <vt:lpstr>Chronic Disease Comparison</vt:lpstr>
      <vt:lpstr>Chronic Disease Comparison</vt:lpstr>
      <vt:lpstr>Chronic Disease Comparison</vt:lpstr>
      <vt:lpstr>Chronic Disease Comparison</vt:lpstr>
      <vt:lpstr>Chronic Disease Comparison</vt:lpstr>
      <vt:lpstr>Disease Comparison: Conclusion </vt:lpstr>
      <vt:lpstr>PowerPoint Presentation</vt:lpstr>
      <vt:lpstr>Addiction “Career”</vt:lpstr>
      <vt:lpstr>SAMHSA Definition of Recovery</vt:lpstr>
      <vt:lpstr>Guiding Principles of Recovery</vt:lpstr>
      <vt:lpstr>Recovery Capital</vt:lpstr>
      <vt:lpstr>Personal Recovery Capital</vt:lpstr>
      <vt:lpstr>Personal Recovery Capital</vt:lpstr>
      <vt:lpstr>What would “treatment” look like if we focused on “recovery”?</vt:lpstr>
      <vt:lpstr>8 Key Performance Arenas Linked to Long-term Recovery Outcomes</vt:lpstr>
      <vt:lpstr>1. Attraction, Access &amp; Early Engagement</vt:lpstr>
      <vt:lpstr>2. Screening, Assessment &amp; Placement</vt:lpstr>
      <vt:lpstr>3. Composition of the Service Team</vt:lpstr>
      <vt:lpstr>4. Service Relationship</vt:lpstr>
      <vt:lpstr>5. Service Dose, Scope &amp; Quality</vt:lpstr>
      <vt:lpstr>6. Locus of Service Delivery</vt:lpstr>
      <vt:lpstr>7. Assertive Linkage to Communities  of Recovery</vt:lpstr>
      <vt:lpstr>8. Recovery Management Model: Assertive Approaches to Continuing Care</vt:lpstr>
      <vt:lpstr>8. Post-treatment Monitoring, Support and, if needed, Early Re-intervention</vt:lpstr>
      <vt:lpstr>8. Post-treatment Monitoring, Support and, if needed, Early Re-intervention</vt:lpstr>
      <vt:lpstr>8. Acute Care Model:  “Aftercare” as an Afterthought </vt:lpstr>
      <vt:lpstr> Shame &amp; stigma</vt:lpstr>
      <vt:lpstr>PowerPoint Presentation</vt:lpstr>
      <vt:lpstr>Words and phrases to Think About</vt:lpstr>
      <vt:lpstr>PowerPoint Presentation</vt:lpstr>
      <vt:lpstr>So what about prevention?</vt:lpstr>
      <vt:lpstr>Two “Models”</vt:lpstr>
      <vt:lpstr>The public health model</vt:lpstr>
      <vt:lpstr>The “Model”</vt:lpstr>
      <vt:lpstr>Defining the “problem”</vt:lpstr>
      <vt:lpstr>The “Model” with Breast Cancer</vt:lpstr>
      <vt:lpstr>The “Model” with tobacco</vt:lpstr>
      <vt:lpstr>So what would the “model” look like with Addiction?</vt:lpstr>
      <vt:lpstr>The “big Three” with Addiction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 addiction is a disease how come I’m not in a doctor’s office?</dc:title>
  <dc:creator>Ed Johnson</dc:creator>
  <cp:lastModifiedBy>Nadine Livingston</cp:lastModifiedBy>
  <cp:revision>21</cp:revision>
  <dcterms:created xsi:type="dcterms:W3CDTF">2013-10-16T11:01:08Z</dcterms:created>
  <dcterms:modified xsi:type="dcterms:W3CDTF">2018-02-22T02:08:09Z</dcterms:modified>
</cp:coreProperties>
</file>