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0"/>
  </p:notesMasterIdLst>
  <p:handoutMasterIdLst>
    <p:handoutMasterId r:id="rId51"/>
  </p:handoutMasterIdLst>
  <p:sldIdLst>
    <p:sldId id="256" r:id="rId2"/>
    <p:sldId id="257" r:id="rId3"/>
    <p:sldId id="258" r:id="rId4"/>
    <p:sldId id="259" r:id="rId5"/>
    <p:sldId id="260" r:id="rId6"/>
    <p:sldId id="261" r:id="rId7"/>
    <p:sldId id="262" r:id="rId8"/>
    <p:sldId id="283" r:id="rId9"/>
    <p:sldId id="263" r:id="rId10"/>
    <p:sldId id="275" r:id="rId11"/>
    <p:sldId id="276" r:id="rId12"/>
    <p:sldId id="282" r:id="rId13"/>
    <p:sldId id="277" r:id="rId14"/>
    <p:sldId id="278" r:id="rId15"/>
    <p:sldId id="272" r:id="rId16"/>
    <p:sldId id="273" r:id="rId17"/>
    <p:sldId id="279" r:id="rId18"/>
    <p:sldId id="280" r:id="rId19"/>
    <p:sldId id="281" r:id="rId20"/>
    <p:sldId id="264" r:id="rId21"/>
    <p:sldId id="265" r:id="rId22"/>
    <p:sldId id="267" r:id="rId23"/>
    <p:sldId id="268" r:id="rId24"/>
    <p:sldId id="269" r:id="rId25"/>
    <p:sldId id="270" r:id="rId26"/>
    <p:sldId id="284" r:id="rId27"/>
    <p:sldId id="285" r:id="rId28"/>
    <p:sldId id="286" r:id="rId29"/>
    <p:sldId id="287" r:id="rId30"/>
    <p:sldId id="305" r:id="rId31"/>
    <p:sldId id="306" r:id="rId32"/>
    <p:sldId id="288" r:id="rId33"/>
    <p:sldId id="289" r:id="rId34"/>
    <p:sldId id="290" r:id="rId35"/>
    <p:sldId id="291" r:id="rId36"/>
    <p:sldId id="292" r:id="rId37"/>
    <p:sldId id="293" r:id="rId38"/>
    <p:sldId id="294" r:id="rId39"/>
    <p:sldId id="295" r:id="rId40"/>
    <p:sldId id="296" r:id="rId41"/>
    <p:sldId id="297" r:id="rId42"/>
    <p:sldId id="301" r:id="rId43"/>
    <p:sldId id="302" r:id="rId44"/>
    <p:sldId id="303" r:id="rId45"/>
    <p:sldId id="298" r:id="rId46"/>
    <p:sldId id="299" r:id="rId47"/>
    <p:sldId id="300" r:id="rId48"/>
    <p:sldId id="304" r:id="rId4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76"/>
  </p:normalViewPr>
  <p:slideViewPr>
    <p:cSldViewPr snapToGrid="0" snapToObjects="1">
      <p:cViewPr varScale="1">
        <p:scale>
          <a:sx n="64" d="100"/>
          <a:sy n="64" d="100"/>
        </p:scale>
        <p:origin x="101" y="485"/>
      </p:cViewPr>
      <p:guideLst/>
    </p:cSldViewPr>
  </p:slideViewPr>
  <p:notesTextViewPr>
    <p:cViewPr>
      <p:scale>
        <a:sx n="1" d="1"/>
        <a:sy n="1" d="1"/>
      </p:scale>
      <p:origin x="0" y="0"/>
    </p:cViewPr>
  </p:notesTextViewPr>
  <p:notesViewPr>
    <p:cSldViewPr snapToGrid="0" snapToObjects="1">
      <p:cViewPr varScale="1">
        <p:scale>
          <a:sx n="85" d="100"/>
          <a:sy n="85" d="100"/>
        </p:scale>
        <p:origin x="45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9B3651-2BE8-8342-A433-FD20F14C57C7}"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7A953F46-1F22-A149-81BB-BBDCBFB83458}">
      <dgm:prSet phldrT="[Text]"/>
      <dgm:spPr/>
      <dgm:t>
        <a:bodyPr/>
        <a:lstStyle/>
        <a:p>
          <a:r>
            <a:rPr lang="en-US" dirty="0"/>
            <a:t>Nervous System</a:t>
          </a:r>
        </a:p>
      </dgm:t>
    </dgm:pt>
    <dgm:pt modelId="{A142D437-F0FC-D84B-8552-AAE146D6C0E7}" type="parTrans" cxnId="{30AD0C7E-0C56-4641-AAF5-7A66A7518A86}">
      <dgm:prSet/>
      <dgm:spPr/>
      <dgm:t>
        <a:bodyPr/>
        <a:lstStyle/>
        <a:p>
          <a:endParaRPr lang="en-US"/>
        </a:p>
      </dgm:t>
    </dgm:pt>
    <dgm:pt modelId="{53600F45-250F-C143-8DA6-8132B509B3EF}" type="sibTrans" cxnId="{30AD0C7E-0C56-4641-AAF5-7A66A7518A86}">
      <dgm:prSet/>
      <dgm:spPr/>
      <dgm:t>
        <a:bodyPr/>
        <a:lstStyle/>
        <a:p>
          <a:endParaRPr lang="en-US"/>
        </a:p>
      </dgm:t>
    </dgm:pt>
    <dgm:pt modelId="{0E401494-917C-6E4C-915F-9A7F925E63E1}">
      <dgm:prSet phldrT="[Text]"/>
      <dgm:spPr/>
      <dgm:t>
        <a:bodyPr/>
        <a:lstStyle/>
        <a:p>
          <a:r>
            <a:rPr lang="en-US" dirty="0"/>
            <a:t>Central Nervous System</a:t>
          </a:r>
        </a:p>
      </dgm:t>
    </dgm:pt>
    <dgm:pt modelId="{824A1791-C327-4F44-8100-3A8CC0633E97}" type="parTrans" cxnId="{21A99A26-27CB-8E49-9C46-CA6B37A458CC}">
      <dgm:prSet/>
      <dgm:spPr/>
      <dgm:t>
        <a:bodyPr/>
        <a:lstStyle/>
        <a:p>
          <a:endParaRPr lang="en-US"/>
        </a:p>
      </dgm:t>
    </dgm:pt>
    <dgm:pt modelId="{F4F6E139-5C19-3948-AF2E-68C1A4C8D6B6}" type="sibTrans" cxnId="{21A99A26-27CB-8E49-9C46-CA6B37A458CC}">
      <dgm:prSet/>
      <dgm:spPr/>
      <dgm:t>
        <a:bodyPr/>
        <a:lstStyle/>
        <a:p>
          <a:endParaRPr lang="en-US"/>
        </a:p>
      </dgm:t>
    </dgm:pt>
    <dgm:pt modelId="{286B7CDD-693D-E34A-82D4-C892930E520A}">
      <dgm:prSet phldrT="[Text]"/>
      <dgm:spPr/>
      <dgm:t>
        <a:bodyPr/>
        <a:lstStyle/>
        <a:p>
          <a:r>
            <a:rPr lang="en-US" dirty="0"/>
            <a:t>Brain</a:t>
          </a:r>
        </a:p>
      </dgm:t>
    </dgm:pt>
    <dgm:pt modelId="{589D1F1E-2B12-8744-85BC-0B14E6A4D36A}" type="parTrans" cxnId="{EE4DBC0C-BFD8-FE48-9AC9-657104C036F4}">
      <dgm:prSet/>
      <dgm:spPr/>
      <dgm:t>
        <a:bodyPr/>
        <a:lstStyle/>
        <a:p>
          <a:endParaRPr lang="en-US"/>
        </a:p>
      </dgm:t>
    </dgm:pt>
    <dgm:pt modelId="{2D4879CA-FC99-0846-AD98-C660312E0047}" type="sibTrans" cxnId="{EE4DBC0C-BFD8-FE48-9AC9-657104C036F4}">
      <dgm:prSet/>
      <dgm:spPr/>
      <dgm:t>
        <a:bodyPr/>
        <a:lstStyle/>
        <a:p>
          <a:endParaRPr lang="en-US"/>
        </a:p>
      </dgm:t>
    </dgm:pt>
    <dgm:pt modelId="{99A314BF-57E7-DC4B-BC01-D9F1B304CF37}">
      <dgm:prSet phldrT="[Text]"/>
      <dgm:spPr/>
      <dgm:t>
        <a:bodyPr/>
        <a:lstStyle/>
        <a:p>
          <a:r>
            <a:rPr lang="en-US" dirty="0"/>
            <a:t>Peripheral Nervous System</a:t>
          </a:r>
        </a:p>
      </dgm:t>
    </dgm:pt>
    <dgm:pt modelId="{6C674D1B-20C3-034B-A618-C63BD6E9D816}" type="parTrans" cxnId="{14FE0DA5-D82A-9942-AEF4-B18A804193AA}">
      <dgm:prSet/>
      <dgm:spPr/>
      <dgm:t>
        <a:bodyPr/>
        <a:lstStyle/>
        <a:p>
          <a:endParaRPr lang="en-US"/>
        </a:p>
      </dgm:t>
    </dgm:pt>
    <dgm:pt modelId="{13A11EF8-DFC0-D849-870F-D114901D0879}" type="sibTrans" cxnId="{14FE0DA5-D82A-9942-AEF4-B18A804193AA}">
      <dgm:prSet/>
      <dgm:spPr/>
      <dgm:t>
        <a:bodyPr/>
        <a:lstStyle/>
        <a:p>
          <a:endParaRPr lang="en-US"/>
        </a:p>
      </dgm:t>
    </dgm:pt>
    <dgm:pt modelId="{9941E1C2-D286-724D-8347-49AFEDA5D4D9}">
      <dgm:prSet phldrT="[Text]"/>
      <dgm:spPr/>
      <dgm:t>
        <a:bodyPr/>
        <a:lstStyle/>
        <a:p>
          <a:r>
            <a:rPr lang="en-US" dirty="0"/>
            <a:t>Sensory Nerves</a:t>
          </a:r>
        </a:p>
      </dgm:t>
    </dgm:pt>
    <dgm:pt modelId="{17892568-2BD2-E94E-B289-A5842AB750B8}" type="parTrans" cxnId="{13E8304C-1182-004C-82FA-92999ED60DC3}">
      <dgm:prSet/>
      <dgm:spPr/>
      <dgm:t>
        <a:bodyPr/>
        <a:lstStyle/>
        <a:p>
          <a:endParaRPr lang="en-US"/>
        </a:p>
      </dgm:t>
    </dgm:pt>
    <dgm:pt modelId="{5C8A5424-C7EC-9D42-B44E-139FC4B958B1}" type="sibTrans" cxnId="{13E8304C-1182-004C-82FA-92999ED60DC3}">
      <dgm:prSet/>
      <dgm:spPr/>
      <dgm:t>
        <a:bodyPr/>
        <a:lstStyle/>
        <a:p>
          <a:endParaRPr lang="en-US"/>
        </a:p>
      </dgm:t>
    </dgm:pt>
    <dgm:pt modelId="{2D3460B0-BEDA-EC4D-8AC4-A72F4A5330B5}">
      <dgm:prSet phldrT="[Text]"/>
      <dgm:spPr/>
      <dgm:t>
        <a:bodyPr/>
        <a:lstStyle/>
        <a:p>
          <a:r>
            <a:rPr lang="en-US" dirty="0"/>
            <a:t>Spinal cord</a:t>
          </a:r>
        </a:p>
      </dgm:t>
    </dgm:pt>
    <dgm:pt modelId="{8F61E63E-F25C-D54B-866F-A81B724FFF03}" type="parTrans" cxnId="{55686047-633D-E94A-B7BB-6975006B268B}">
      <dgm:prSet/>
      <dgm:spPr/>
      <dgm:t>
        <a:bodyPr/>
        <a:lstStyle/>
        <a:p>
          <a:endParaRPr lang="en-US"/>
        </a:p>
      </dgm:t>
    </dgm:pt>
    <dgm:pt modelId="{7F3AB3F6-20B2-0E41-9132-F7F8AF6CBA38}" type="sibTrans" cxnId="{55686047-633D-E94A-B7BB-6975006B268B}">
      <dgm:prSet/>
      <dgm:spPr/>
      <dgm:t>
        <a:bodyPr/>
        <a:lstStyle/>
        <a:p>
          <a:endParaRPr lang="en-US"/>
        </a:p>
      </dgm:t>
    </dgm:pt>
    <dgm:pt modelId="{B4333781-A2A1-3643-A537-E4638D885F8C}">
      <dgm:prSet phldrT="[Text]"/>
      <dgm:spPr/>
      <dgm:t>
        <a:bodyPr/>
        <a:lstStyle/>
        <a:p>
          <a:r>
            <a:rPr lang="en-US" dirty="0"/>
            <a:t>Motor Nerves</a:t>
          </a:r>
        </a:p>
      </dgm:t>
    </dgm:pt>
    <dgm:pt modelId="{F30CFD5F-EB1E-EF47-8DD6-138C6FC6AD3E}" type="parTrans" cxnId="{9891B7CE-6EFF-CE42-89E4-621AA13DF757}">
      <dgm:prSet/>
      <dgm:spPr/>
      <dgm:t>
        <a:bodyPr/>
        <a:lstStyle/>
        <a:p>
          <a:endParaRPr lang="en-US"/>
        </a:p>
      </dgm:t>
    </dgm:pt>
    <dgm:pt modelId="{84DE9E56-3C01-0A4D-9F55-52DBF1AE8831}" type="sibTrans" cxnId="{9891B7CE-6EFF-CE42-89E4-621AA13DF757}">
      <dgm:prSet/>
      <dgm:spPr/>
      <dgm:t>
        <a:bodyPr/>
        <a:lstStyle/>
        <a:p>
          <a:endParaRPr lang="en-US"/>
        </a:p>
      </dgm:t>
    </dgm:pt>
    <dgm:pt modelId="{31B965B3-327F-2849-A21C-5966460666C5}">
      <dgm:prSet phldrT="[Text]"/>
      <dgm:spPr/>
      <dgm:t>
        <a:bodyPr/>
        <a:lstStyle/>
        <a:p>
          <a:r>
            <a:rPr lang="en-US" dirty="0"/>
            <a:t>Somatic Nervous System</a:t>
          </a:r>
        </a:p>
      </dgm:t>
    </dgm:pt>
    <dgm:pt modelId="{94BB376B-7292-8144-8977-52583DD48E88}" type="parTrans" cxnId="{E7111B5B-9C10-494C-9745-3543C33053A7}">
      <dgm:prSet/>
      <dgm:spPr/>
      <dgm:t>
        <a:bodyPr/>
        <a:lstStyle/>
        <a:p>
          <a:endParaRPr lang="en-US"/>
        </a:p>
      </dgm:t>
    </dgm:pt>
    <dgm:pt modelId="{BA4B2433-341C-A44C-B849-FEB947DA2742}" type="sibTrans" cxnId="{E7111B5B-9C10-494C-9745-3543C33053A7}">
      <dgm:prSet/>
      <dgm:spPr/>
      <dgm:t>
        <a:bodyPr/>
        <a:lstStyle/>
        <a:p>
          <a:endParaRPr lang="en-US"/>
        </a:p>
      </dgm:t>
    </dgm:pt>
    <dgm:pt modelId="{B41E406B-E271-794B-9E4D-9DDBF214D0F5}">
      <dgm:prSet phldrT="[Text]"/>
      <dgm:spPr/>
      <dgm:t>
        <a:bodyPr/>
        <a:lstStyle/>
        <a:p>
          <a:r>
            <a:rPr lang="en-US" dirty="0"/>
            <a:t>Autonomic Nervous System</a:t>
          </a:r>
        </a:p>
      </dgm:t>
    </dgm:pt>
    <dgm:pt modelId="{69B9FC69-EB3B-7740-A977-85E13116E03D}" type="parTrans" cxnId="{FE033F33-3E52-B24F-825D-D1BD6C354AEA}">
      <dgm:prSet/>
      <dgm:spPr/>
      <dgm:t>
        <a:bodyPr/>
        <a:lstStyle/>
        <a:p>
          <a:endParaRPr lang="en-US"/>
        </a:p>
      </dgm:t>
    </dgm:pt>
    <dgm:pt modelId="{BA26F12C-0083-624C-94DE-EAC8264F4F87}" type="sibTrans" cxnId="{FE033F33-3E52-B24F-825D-D1BD6C354AEA}">
      <dgm:prSet/>
      <dgm:spPr/>
      <dgm:t>
        <a:bodyPr/>
        <a:lstStyle/>
        <a:p>
          <a:endParaRPr lang="en-US"/>
        </a:p>
      </dgm:t>
    </dgm:pt>
    <dgm:pt modelId="{2C1FE8FA-B8BA-6E44-828A-6DC0058B85AB}">
      <dgm:prSet phldrT="[Text]"/>
      <dgm:spPr/>
      <dgm:t>
        <a:bodyPr/>
        <a:lstStyle/>
        <a:p>
          <a:r>
            <a:rPr lang="en-US" dirty="0"/>
            <a:t>Sympathetic</a:t>
          </a:r>
        </a:p>
      </dgm:t>
    </dgm:pt>
    <dgm:pt modelId="{AD374799-C22E-FB41-83EC-26BA9C7931F5}" type="parTrans" cxnId="{FBB48738-A890-A242-A3AB-1CF15A18F5F5}">
      <dgm:prSet/>
      <dgm:spPr/>
      <dgm:t>
        <a:bodyPr/>
        <a:lstStyle/>
        <a:p>
          <a:endParaRPr lang="en-US"/>
        </a:p>
      </dgm:t>
    </dgm:pt>
    <dgm:pt modelId="{48253C7D-3413-C243-8E14-37190952A1F3}" type="sibTrans" cxnId="{FBB48738-A890-A242-A3AB-1CF15A18F5F5}">
      <dgm:prSet/>
      <dgm:spPr/>
      <dgm:t>
        <a:bodyPr/>
        <a:lstStyle/>
        <a:p>
          <a:endParaRPr lang="en-US"/>
        </a:p>
      </dgm:t>
    </dgm:pt>
    <dgm:pt modelId="{F497ABB9-1E0D-324F-93D8-B3F68D8D2010}">
      <dgm:prSet phldrT="[Text]"/>
      <dgm:spPr/>
      <dgm:t>
        <a:bodyPr/>
        <a:lstStyle/>
        <a:p>
          <a:r>
            <a:rPr lang="en-US" dirty="0"/>
            <a:t>Parasympathetic</a:t>
          </a:r>
        </a:p>
      </dgm:t>
    </dgm:pt>
    <dgm:pt modelId="{9E83AEBA-20AE-B04A-A4D4-8262AED7E6A5}" type="parTrans" cxnId="{3BFD60DC-55E9-1E47-A6B1-4EE783150F79}">
      <dgm:prSet/>
      <dgm:spPr/>
      <dgm:t>
        <a:bodyPr/>
        <a:lstStyle/>
        <a:p>
          <a:endParaRPr lang="en-US"/>
        </a:p>
      </dgm:t>
    </dgm:pt>
    <dgm:pt modelId="{F4F9429C-4D84-DB4C-9A6F-F1C2380F7D0F}" type="sibTrans" cxnId="{3BFD60DC-55E9-1E47-A6B1-4EE783150F79}">
      <dgm:prSet/>
      <dgm:spPr/>
      <dgm:t>
        <a:bodyPr/>
        <a:lstStyle/>
        <a:p>
          <a:endParaRPr lang="en-US"/>
        </a:p>
      </dgm:t>
    </dgm:pt>
    <dgm:pt modelId="{B85FAEC5-9F4D-EA4F-A875-C7820004DBA5}" type="pres">
      <dgm:prSet presAssocID="{879B3651-2BE8-8342-A433-FD20F14C57C7}" presName="hierChild1" presStyleCnt="0">
        <dgm:presLayoutVars>
          <dgm:chPref val="1"/>
          <dgm:dir/>
          <dgm:animOne val="branch"/>
          <dgm:animLvl val="lvl"/>
          <dgm:resizeHandles/>
        </dgm:presLayoutVars>
      </dgm:prSet>
      <dgm:spPr/>
      <dgm:t>
        <a:bodyPr/>
        <a:lstStyle/>
        <a:p>
          <a:endParaRPr lang="en-US"/>
        </a:p>
      </dgm:t>
    </dgm:pt>
    <dgm:pt modelId="{C0D000DF-2F38-3A46-B83F-7CC162604F21}" type="pres">
      <dgm:prSet presAssocID="{7A953F46-1F22-A149-81BB-BBDCBFB83458}" presName="hierRoot1" presStyleCnt="0"/>
      <dgm:spPr/>
    </dgm:pt>
    <dgm:pt modelId="{E348B73B-693D-6B47-8919-7B28D6F9963F}" type="pres">
      <dgm:prSet presAssocID="{7A953F46-1F22-A149-81BB-BBDCBFB83458}" presName="composite" presStyleCnt="0"/>
      <dgm:spPr/>
    </dgm:pt>
    <dgm:pt modelId="{026C5326-2445-0E48-886A-9F3657DBD067}" type="pres">
      <dgm:prSet presAssocID="{7A953F46-1F22-A149-81BB-BBDCBFB83458}" presName="background" presStyleLbl="node0" presStyleIdx="0" presStyleCnt="1"/>
      <dgm:spPr/>
    </dgm:pt>
    <dgm:pt modelId="{F651A5EC-D64E-1643-BFF3-66FEE585762D}" type="pres">
      <dgm:prSet presAssocID="{7A953F46-1F22-A149-81BB-BBDCBFB83458}" presName="text" presStyleLbl="fgAcc0" presStyleIdx="0" presStyleCnt="1">
        <dgm:presLayoutVars>
          <dgm:chPref val="3"/>
        </dgm:presLayoutVars>
      </dgm:prSet>
      <dgm:spPr/>
      <dgm:t>
        <a:bodyPr/>
        <a:lstStyle/>
        <a:p>
          <a:endParaRPr lang="en-US"/>
        </a:p>
      </dgm:t>
    </dgm:pt>
    <dgm:pt modelId="{69F8060C-A72C-D64A-9CD9-6C09E54BEDBD}" type="pres">
      <dgm:prSet presAssocID="{7A953F46-1F22-A149-81BB-BBDCBFB83458}" presName="hierChild2" presStyleCnt="0"/>
      <dgm:spPr/>
    </dgm:pt>
    <dgm:pt modelId="{DB62A712-0250-0F4D-9384-7A64D4B4F836}" type="pres">
      <dgm:prSet presAssocID="{824A1791-C327-4F44-8100-3A8CC0633E97}" presName="Name10" presStyleLbl="parChTrans1D2" presStyleIdx="0" presStyleCnt="2"/>
      <dgm:spPr/>
      <dgm:t>
        <a:bodyPr/>
        <a:lstStyle/>
        <a:p>
          <a:endParaRPr lang="en-US"/>
        </a:p>
      </dgm:t>
    </dgm:pt>
    <dgm:pt modelId="{9D038E9E-C769-CD4A-8EF4-ECDC18893719}" type="pres">
      <dgm:prSet presAssocID="{0E401494-917C-6E4C-915F-9A7F925E63E1}" presName="hierRoot2" presStyleCnt="0"/>
      <dgm:spPr/>
    </dgm:pt>
    <dgm:pt modelId="{21D85D14-4305-CA44-A4B8-7AE2F1F140B2}" type="pres">
      <dgm:prSet presAssocID="{0E401494-917C-6E4C-915F-9A7F925E63E1}" presName="composite2" presStyleCnt="0"/>
      <dgm:spPr/>
    </dgm:pt>
    <dgm:pt modelId="{A48FDAFC-8449-2144-B7FB-BD61E423B103}" type="pres">
      <dgm:prSet presAssocID="{0E401494-917C-6E4C-915F-9A7F925E63E1}" presName="background2" presStyleLbl="node2" presStyleIdx="0" presStyleCnt="2"/>
      <dgm:spPr/>
    </dgm:pt>
    <dgm:pt modelId="{92CCCCF8-DB4D-1E46-BDE6-BD2863D988A2}" type="pres">
      <dgm:prSet presAssocID="{0E401494-917C-6E4C-915F-9A7F925E63E1}" presName="text2" presStyleLbl="fgAcc2" presStyleIdx="0" presStyleCnt="2" custLinFactNeighborX="-77312" custLinFactNeighborY="-5371">
        <dgm:presLayoutVars>
          <dgm:chPref val="3"/>
        </dgm:presLayoutVars>
      </dgm:prSet>
      <dgm:spPr/>
      <dgm:t>
        <a:bodyPr/>
        <a:lstStyle/>
        <a:p>
          <a:endParaRPr lang="en-US"/>
        </a:p>
      </dgm:t>
    </dgm:pt>
    <dgm:pt modelId="{EC30906B-2E43-8C47-BE38-2BD4E749EAED}" type="pres">
      <dgm:prSet presAssocID="{0E401494-917C-6E4C-915F-9A7F925E63E1}" presName="hierChild3" presStyleCnt="0"/>
      <dgm:spPr/>
    </dgm:pt>
    <dgm:pt modelId="{466235E2-755F-0B40-87D1-5CE10C4C63B4}" type="pres">
      <dgm:prSet presAssocID="{589D1F1E-2B12-8744-85BC-0B14E6A4D36A}" presName="Name17" presStyleLbl="parChTrans1D3" presStyleIdx="0" presStyleCnt="3"/>
      <dgm:spPr/>
      <dgm:t>
        <a:bodyPr/>
        <a:lstStyle/>
        <a:p>
          <a:endParaRPr lang="en-US"/>
        </a:p>
      </dgm:t>
    </dgm:pt>
    <dgm:pt modelId="{B431AE43-1F9E-B649-A881-8D7A88A58F95}" type="pres">
      <dgm:prSet presAssocID="{286B7CDD-693D-E34A-82D4-C892930E520A}" presName="hierRoot3" presStyleCnt="0"/>
      <dgm:spPr/>
    </dgm:pt>
    <dgm:pt modelId="{0465557F-2AF6-FA47-929E-D7867924A614}" type="pres">
      <dgm:prSet presAssocID="{286B7CDD-693D-E34A-82D4-C892930E520A}" presName="composite3" presStyleCnt="0"/>
      <dgm:spPr/>
    </dgm:pt>
    <dgm:pt modelId="{C139D89B-F968-0046-93D4-7CC78FD86493}" type="pres">
      <dgm:prSet presAssocID="{286B7CDD-693D-E34A-82D4-C892930E520A}" presName="background3" presStyleLbl="node3" presStyleIdx="0" presStyleCnt="3"/>
      <dgm:spPr/>
    </dgm:pt>
    <dgm:pt modelId="{9E19C3DF-AC15-654D-BEF5-D53CFEAB9F10}" type="pres">
      <dgm:prSet presAssocID="{286B7CDD-693D-E34A-82D4-C892930E520A}" presName="text3" presStyleLbl="fgAcc3" presStyleIdx="0" presStyleCnt="3">
        <dgm:presLayoutVars>
          <dgm:chPref val="3"/>
        </dgm:presLayoutVars>
      </dgm:prSet>
      <dgm:spPr/>
      <dgm:t>
        <a:bodyPr/>
        <a:lstStyle/>
        <a:p>
          <a:endParaRPr lang="en-US"/>
        </a:p>
      </dgm:t>
    </dgm:pt>
    <dgm:pt modelId="{F454C0E5-618F-4348-9D8E-23A13D208626}" type="pres">
      <dgm:prSet presAssocID="{286B7CDD-693D-E34A-82D4-C892930E520A}" presName="hierChild4" presStyleCnt="0"/>
      <dgm:spPr/>
    </dgm:pt>
    <dgm:pt modelId="{92F0CF4F-A12A-5E4A-B28C-6C2B1D33EB54}" type="pres">
      <dgm:prSet presAssocID="{8F61E63E-F25C-D54B-866F-A81B724FFF03}" presName="Name23" presStyleLbl="parChTrans1D4" presStyleIdx="0" presStyleCnt="5"/>
      <dgm:spPr/>
      <dgm:t>
        <a:bodyPr/>
        <a:lstStyle/>
        <a:p>
          <a:endParaRPr lang="en-US"/>
        </a:p>
      </dgm:t>
    </dgm:pt>
    <dgm:pt modelId="{DDF0D719-6A7E-EF47-859D-631CE5A6CD3C}" type="pres">
      <dgm:prSet presAssocID="{2D3460B0-BEDA-EC4D-8AC4-A72F4A5330B5}" presName="hierRoot4" presStyleCnt="0"/>
      <dgm:spPr/>
    </dgm:pt>
    <dgm:pt modelId="{A6BE7FE2-1DE5-384D-A926-2ED9311785A1}" type="pres">
      <dgm:prSet presAssocID="{2D3460B0-BEDA-EC4D-8AC4-A72F4A5330B5}" presName="composite4" presStyleCnt="0"/>
      <dgm:spPr/>
    </dgm:pt>
    <dgm:pt modelId="{6014540C-17C7-404A-A1F8-6B953D3B8D14}" type="pres">
      <dgm:prSet presAssocID="{2D3460B0-BEDA-EC4D-8AC4-A72F4A5330B5}" presName="background4" presStyleLbl="node4" presStyleIdx="0" presStyleCnt="5"/>
      <dgm:spPr/>
    </dgm:pt>
    <dgm:pt modelId="{09EB57DC-87E6-8A42-9B7C-6CAE965B5A0A}" type="pres">
      <dgm:prSet presAssocID="{2D3460B0-BEDA-EC4D-8AC4-A72F4A5330B5}" presName="text4" presStyleLbl="fgAcc4" presStyleIdx="0" presStyleCnt="5">
        <dgm:presLayoutVars>
          <dgm:chPref val="3"/>
        </dgm:presLayoutVars>
      </dgm:prSet>
      <dgm:spPr/>
      <dgm:t>
        <a:bodyPr/>
        <a:lstStyle/>
        <a:p>
          <a:endParaRPr lang="en-US"/>
        </a:p>
      </dgm:t>
    </dgm:pt>
    <dgm:pt modelId="{F0794719-7A34-E949-8443-003562DBD9D0}" type="pres">
      <dgm:prSet presAssocID="{2D3460B0-BEDA-EC4D-8AC4-A72F4A5330B5}" presName="hierChild5" presStyleCnt="0"/>
      <dgm:spPr/>
    </dgm:pt>
    <dgm:pt modelId="{6B6F5776-0450-9D4D-8BF7-A5B3C9FEE4B0}" type="pres">
      <dgm:prSet presAssocID="{6C674D1B-20C3-034B-A618-C63BD6E9D816}" presName="Name10" presStyleLbl="parChTrans1D2" presStyleIdx="1" presStyleCnt="2"/>
      <dgm:spPr/>
      <dgm:t>
        <a:bodyPr/>
        <a:lstStyle/>
        <a:p>
          <a:endParaRPr lang="en-US"/>
        </a:p>
      </dgm:t>
    </dgm:pt>
    <dgm:pt modelId="{FCAAEF90-6872-2344-9AE7-5070D2D3856B}" type="pres">
      <dgm:prSet presAssocID="{99A314BF-57E7-DC4B-BC01-D9F1B304CF37}" presName="hierRoot2" presStyleCnt="0"/>
      <dgm:spPr/>
    </dgm:pt>
    <dgm:pt modelId="{4C6442EF-9A4F-6945-BFDA-5C7C4407ABE6}" type="pres">
      <dgm:prSet presAssocID="{99A314BF-57E7-DC4B-BC01-D9F1B304CF37}" presName="composite2" presStyleCnt="0"/>
      <dgm:spPr/>
    </dgm:pt>
    <dgm:pt modelId="{046F50DD-8D56-9147-B346-91CC43F2E178}" type="pres">
      <dgm:prSet presAssocID="{99A314BF-57E7-DC4B-BC01-D9F1B304CF37}" presName="background2" presStyleLbl="node2" presStyleIdx="1" presStyleCnt="2"/>
      <dgm:spPr/>
    </dgm:pt>
    <dgm:pt modelId="{3259E114-CF17-E346-88CE-740B4291D882}" type="pres">
      <dgm:prSet presAssocID="{99A314BF-57E7-DC4B-BC01-D9F1B304CF37}" presName="text2" presStyleLbl="fgAcc2" presStyleIdx="1" presStyleCnt="2" custLinFactX="36433" custLinFactNeighborX="100000" custLinFactNeighborY="-3581">
        <dgm:presLayoutVars>
          <dgm:chPref val="3"/>
        </dgm:presLayoutVars>
      </dgm:prSet>
      <dgm:spPr/>
      <dgm:t>
        <a:bodyPr/>
        <a:lstStyle/>
        <a:p>
          <a:endParaRPr lang="en-US"/>
        </a:p>
      </dgm:t>
    </dgm:pt>
    <dgm:pt modelId="{5B00FEE2-EE83-2A4F-920B-34D81BB0CEB6}" type="pres">
      <dgm:prSet presAssocID="{99A314BF-57E7-DC4B-BC01-D9F1B304CF37}" presName="hierChild3" presStyleCnt="0"/>
      <dgm:spPr/>
    </dgm:pt>
    <dgm:pt modelId="{2BF66428-9497-9640-BC1A-A49CC2D1D1AA}" type="pres">
      <dgm:prSet presAssocID="{17892568-2BD2-E94E-B289-A5842AB750B8}" presName="Name17" presStyleLbl="parChTrans1D3" presStyleIdx="1" presStyleCnt="3"/>
      <dgm:spPr/>
      <dgm:t>
        <a:bodyPr/>
        <a:lstStyle/>
        <a:p>
          <a:endParaRPr lang="en-US"/>
        </a:p>
      </dgm:t>
    </dgm:pt>
    <dgm:pt modelId="{1417A729-4045-8049-8A5C-2FC5ABA82E6D}" type="pres">
      <dgm:prSet presAssocID="{9941E1C2-D286-724D-8347-49AFEDA5D4D9}" presName="hierRoot3" presStyleCnt="0"/>
      <dgm:spPr/>
    </dgm:pt>
    <dgm:pt modelId="{AEE15967-A1CC-4242-8F31-96493E6D27BF}" type="pres">
      <dgm:prSet presAssocID="{9941E1C2-D286-724D-8347-49AFEDA5D4D9}" presName="composite3" presStyleCnt="0"/>
      <dgm:spPr/>
    </dgm:pt>
    <dgm:pt modelId="{A58CF41D-D9FA-0041-89CF-2A2B94C5E2EA}" type="pres">
      <dgm:prSet presAssocID="{9941E1C2-D286-724D-8347-49AFEDA5D4D9}" presName="background3" presStyleLbl="node3" presStyleIdx="1" presStyleCnt="3"/>
      <dgm:spPr/>
    </dgm:pt>
    <dgm:pt modelId="{2D679763-F6BA-EC4F-B95F-15D09BA51BDB}" type="pres">
      <dgm:prSet presAssocID="{9941E1C2-D286-724D-8347-49AFEDA5D4D9}" presName="text3" presStyleLbl="fgAcc3" presStyleIdx="1" presStyleCnt="3" custLinFactNeighborX="27287" custLinFactNeighborY="-10742">
        <dgm:presLayoutVars>
          <dgm:chPref val="3"/>
        </dgm:presLayoutVars>
      </dgm:prSet>
      <dgm:spPr/>
      <dgm:t>
        <a:bodyPr/>
        <a:lstStyle/>
        <a:p>
          <a:endParaRPr lang="en-US"/>
        </a:p>
      </dgm:t>
    </dgm:pt>
    <dgm:pt modelId="{37129D57-E5A4-8445-97B2-BDEFC737D653}" type="pres">
      <dgm:prSet presAssocID="{9941E1C2-D286-724D-8347-49AFEDA5D4D9}" presName="hierChild4" presStyleCnt="0"/>
      <dgm:spPr/>
    </dgm:pt>
    <dgm:pt modelId="{C4C857DE-D582-E94D-8804-27AFE43FD0E2}" type="pres">
      <dgm:prSet presAssocID="{F30CFD5F-EB1E-EF47-8DD6-138C6FC6AD3E}" presName="Name17" presStyleLbl="parChTrans1D3" presStyleIdx="2" presStyleCnt="3"/>
      <dgm:spPr/>
      <dgm:t>
        <a:bodyPr/>
        <a:lstStyle/>
        <a:p>
          <a:endParaRPr lang="en-US"/>
        </a:p>
      </dgm:t>
    </dgm:pt>
    <dgm:pt modelId="{07054EEF-C8E0-654E-96AD-EEFF076092D6}" type="pres">
      <dgm:prSet presAssocID="{B4333781-A2A1-3643-A537-E4638D885F8C}" presName="hierRoot3" presStyleCnt="0"/>
      <dgm:spPr/>
    </dgm:pt>
    <dgm:pt modelId="{BBC9ADA5-410F-4244-B036-4617585A22DC}" type="pres">
      <dgm:prSet presAssocID="{B4333781-A2A1-3643-A537-E4638D885F8C}" presName="composite3" presStyleCnt="0"/>
      <dgm:spPr/>
    </dgm:pt>
    <dgm:pt modelId="{A911F6A7-FAD0-B548-BAE8-59DC82F9EF6D}" type="pres">
      <dgm:prSet presAssocID="{B4333781-A2A1-3643-A537-E4638D885F8C}" presName="background3" presStyleLbl="node3" presStyleIdx="2" presStyleCnt="3"/>
      <dgm:spPr/>
    </dgm:pt>
    <dgm:pt modelId="{2F273BA1-C330-6145-A283-BC22238B23FE}" type="pres">
      <dgm:prSet presAssocID="{B4333781-A2A1-3643-A537-E4638D885F8C}" presName="text3" presStyleLbl="fgAcc3" presStyleIdx="2" presStyleCnt="3" custLinFactX="110386" custLinFactNeighborX="200000" custLinFactNeighborY="-8953">
        <dgm:presLayoutVars>
          <dgm:chPref val="3"/>
        </dgm:presLayoutVars>
      </dgm:prSet>
      <dgm:spPr/>
      <dgm:t>
        <a:bodyPr/>
        <a:lstStyle/>
        <a:p>
          <a:endParaRPr lang="en-US"/>
        </a:p>
      </dgm:t>
    </dgm:pt>
    <dgm:pt modelId="{94761290-CFE5-6A47-8900-7007218F4FF4}" type="pres">
      <dgm:prSet presAssocID="{B4333781-A2A1-3643-A537-E4638D885F8C}" presName="hierChild4" presStyleCnt="0"/>
      <dgm:spPr/>
    </dgm:pt>
    <dgm:pt modelId="{E8FEA902-CB2E-364F-9F46-4D34AC4FAB7C}" type="pres">
      <dgm:prSet presAssocID="{94BB376B-7292-8144-8977-52583DD48E88}" presName="Name23" presStyleLbl="parChTrans1D4" presStyleIdx="1" presStyleCnt="5"/>
      <dgm:spPr/>
      <dgm:t>
        <a:bodyPr/>
        <a:lstStyle/>
        <a:p>
          <a:endParaRPr lang="en-US"/>
        </a:p>
      </dgm:t>
    </dgm:pt>
    <dgm:pt modelId="{CB2053D5-1A63-6C40-828F-482BCD617FA9}" type="pres">
      <dgm:prSet presAssocID="{31B965B3-327F-2849-A21C-5966460666C5}" presName="hierRoot4" presStyleCnt="0"/>
      <dgm:spPr/>
    </dgm:pt>
    <dgm:pt modelId="{F5E07CD8-ED68-584C-91DC-D8E941C542DF}" type="pres">
      <dgm:prSet presAssocID="{31B965B3-327F-2849-A21C-5966460666C5}" presName="composite4" presStyleCnt="0"/>
      <dgm:spPr/>
    </dgm:pt>
    <dgm:pt modelId="{E7E07FDE-DACF-5846-AF0A-CB8DB3DBABE0}" type="pres">
      <dgm:prSet presAssocID="{31B965B3-327F-2849-A21C-5966460666C5}" presName="background4" presStyleLbl="node4" presStyleIdx="1" presStyleCnt="5"/>
      <dgm:spPr/>
    </dgm:pt>
    <dgm:pt modelId="{0972E255-D0A7-BD42-9AE9-EE198B2DE8BA}" type="pres">
      <dgm:prSet presAssocID="{31B965B3-327F-2849-A21C-5966460666C5}" presName="text4" presStyleLbl="fgAcc4" presStyleIdx="1" presStyleCnt="5" custLinFactX="100000" custLinFactNeighborX="137621" custLinFactNeighborY="-27590">
        <dgm:presLayoutVars>
          <dgm:chPref val="3"/>
        </dgm:presLayoutVars>
      </dgm:prSet>
      <dgm:spPr/>
      <dgm:t>
        <a:bodyPr/>
        <a:lstStyle/>
        <a:p>
          <a:endParaRPr lang="en-US"/>
        </a:p>
      </dgm:t>
    </dgm:pt>
    <dgm:pt modelId="{6A57FB28-143B-154F-9060-308EB5FB66E5}" type="pres">
      <dgm:prSet presAssocID="{31B965B3-327F-2849-A21C-5966460666C5}" presName="hierChild5" presStyleCnt="0"/>
      <dgm:spPr/>
    </dgm:pt>
    <dgm:pt modelId="{BC923E32-6B61-434D-8B0F-A4A2B23D6AA3}" type="pres">
      <dgm:prSet presAssocID="{69B9FC69-EB3B-7740-A977-85E13116E03D}" presName="Name23" presStyleLbl="parChTrans1D4" presStyleIdx="2" presStyleCnt="5"/>
      <dgm:spPr/>
      <dgm:t>
        <a:bodyPr/>
        <a:lstStyle/>
        <a:p>
          <a:endParaRPr lang="en-US"/>
        </a:p>
      </dgm:t>
    </dgm:pt>
    <dgm:pt modelId="{6EEC8869-28D6-394A-977A-43F6EB02A5CD}" type="pres">
      <dgm:prSet presAssocID="{B41E406B-E271-794B-9E4D-9DDBF214D0F5}" presName="hierRoot4" presStyleCnt="0"/>
      <dgm:spPr/>
    </dgm:pt>
    <dgm:pt modelId="{AC37E3F2-EF4C-E74E-A0BB-98645E130FA7}" type="pres">
      <dgm:prSet presAssocID="{B41E406B-E271-794B-9E4D-9DDBF214D0F5}" presName="composite4" presStyleCnt="0"/>
      <dgm:spPr/>
    </dgm:pt>
    <dgm:pt modelId="{CDEB8BC2-90D4-7342-AEF1-7D06EBE5F775}" type="pres">
      <dgm:prSet presAssocID="{B41E406B-E271-794B-9E4D-9DDBF214D0F5}" presName="background4" presStyleLbl="node4" presStyleIdx="2" presStyleCnt="5"/>
      <dgm:spPr/>
    </dgm:pt>
    <dgm:pt modelId="{02A60CBB-0815-314F-BE3A-966AC5BB0A25}" type="pres">
      <dgm:prSet presAssocID="{B41E406B-E271-794B-9E4D-9DDBF214D0F5}" presName="text4" presStyleLbl="fgAcc4" presStyleIdx="2" presStyleCnt="5" custLinFactX="106975" custLinFactNeighborX="200000" custLinFactNeighborY="-27590">
        <dgm:presLayoutVars>
          <dgm:chPref val="3"/>
        </dgm:presLayoutVars>
      </dgm:prSet>
      <dgm:spPr/>
      <dgm:t>
        <a:bodyPr/>
        <a:lstStyle/>
        <a:p>
          <a:endParaRPr lang="en-US"/>
        </a:p>
      </dgm:t>
    </dgm:pt>
    <dgm:pt modelId="{0F2EB3E0-9E3F-A24D-BBB6-60023C477189}" type="pres">
      <dgm:prSet presAssocID="{B41E406B-E271-794B-9E4D-9DDBF214D0F5}" presName="hierChild5" presStyleCnt="0"/>
      <dgm:spPr/>
    </dgm:pt>
    <dgm:pt modelId="{1F0143A5-BCC3-5A48-8B59-3D1876E4CAE4}" type="pres">
      <dgm:prSet presAssocID="{AD374799-C22E-FB41-83EC-26BA9C7931F5}" presName="Name23" presStyleLbl="parChTrans1D4" presStyleIdx="3" presStyleCnt="5"/>
      <dgm:spPr/>
      <dgm:t>
        <a:bodyPr/>
        <a:lstStyle/>
        <a:p>
          <a:endParaRPr lang="en-US"/>
        </a:p>
      </dgm:t>
    </dgm:pt>
    <dgm:pt modelId="{C46C383D-17AE-F249-A707-5B5F59CB16BE}" type="pres">
      <dgm:prSet presAssocID="{2C1FE8FA-B8BA-6E44-828A-6DC0058B85AB}" presName="hierRoot4" presStyleCnt="0"/>
      <dgm:spPr/>
    </dgm:pt>
    <dgm:pt modelId="{65069591-119D-D54E-AAC3-BA4330B22022}" type="pres">
      <dgm:prSet presAssocID="{2C1FE8FA-B8BA-6E44-828A-6DC0058B85AB}" presName="composite4" presStyleCnt="0"/>
      <dgm:spPr/>
    </dgm:pt>
    <dgm:pt modelId="{A1A3E0BA-4AEF-4B47-8A57-44BB88965997}" type="pres">
      <dgm:prSet presAssocID="{2C1FE8FA-B8BA-6E44-828A-6DC0058B85AB}" presName="background4" presStyleLbl="node4" presStyleIdx="3" presStyleCnt="5"/>
      <dgm:spPr/>
    </dgm:pt>
    <dgm:pt modelId="{BBF96247-7C61-8A4C-B706-EA90D348BB2A}" type="pres">
      <dgm:prSet presAssocID="{2C1FE8FA-B8BA-6E44-828A-6DC0058B85AB}" presName="text4" presStyleLbl="fgAcc4" presStyleIdx="3" presStyleCnt="5" custLinFactX="100000" custLinFactNeighborX="155812" custLinFactNeighborY="-23356">
        <dgm:presLayoutVars>
          <dgm:chPref val="3"/>
        </dgm:presLayoutVars>
      </dgm:prSet>
      <dgm:spPr/>
      <dgm:t>
        <a:bodyPr/>
        <a:lstStyle/>
        <a:p>
          <a:endParaRPr lang="en-US"/>
        </a:p>
      </dgm:t>
    </dgm:pt>
    <dgm:pt modelId="{FE60D442-55D8-E544-B69E-3C41A6442104}" type="pres">
      <dgm:prSet presAssocID="{2C1FE8FA-B8BA-6E44-828A-6DC0058B85AB}" presName="hierChild5" presStyleCnt="0"/>
      <dgm:spPr/>
    </dgm:pt>
    <dgm:pt modelId="{FB725974-2E1D-0340-9B4C-FEBC9DCAB99D}" type="pres">
      <dgm:prSet presAssocID="{9E83AEBA-20AE-B04A-A4D4-8262AED7E6A5}" presName="Name23" presStyleLbl="parChTrans1D4" presStyleIdx="4" presStyleCnt="5"/>
      <dgm:spPr/>
      <dgm:t>
        <a:bodyPr/>
        <a:lstStyle/>
        <a:p>
          <a:endParaRPr lang="en-US"/>
        </a:p>
      </dgm:t>
    </dgm:pt>
    <dgm:pt modelId="{80FDDA25-521E-0F42-8B2A-BAA1E453DAA8}" type="pres">
      <dgm:prSet presAssocID="{F497ABB9-1E0D-324F-93D8-B3F68D8D2010}" presName="hierRoot4" presStyleCnt="0"/>
      <dgm:spPr/>
    </dgm:pt>
    <dgm:pt modelId="{4EA9819F-361F-764F-A397-5EC09112437D}" type="pres">
      <dgm:prSet presAssocID="{F497ABB9-1E0D-324F-93D8-B3F68D8D2010}" presName="composite4" presStyleCnt="0"/>
      <dgm:spPr/>
    </dgm:pt>
    <dgm:pt modelId="{85AF5C05-351A-ED4A-B01B-5CD91C021BEC}" type="pres">
      <dgm:prSet presAssocID="{F497ABB9-1E0D-324F-93D8-B3F68D8D2010}" presName="background4" presStyleLbl="node4" presStyleIdx="4" presStyleCnt="5"/>
      <dgm:spPr/>
    </dgm:pt>
    <dgm:pt modelId="{1941EF91-D8BD-DD45-BD4F-FE55D57818F9}" type="pres">
      <dgm:prSet presAssocID="{F497ABB9-1E0D-324F-93D8-B3F68D8D2010}" presName="text4" presStyleLbl="fgAcc4" presStyleIdx="4" presStyleCnt="5" custLinFactX="100000" custLinFactNeighborX="176588" custLinFactNeighborY="-23356">
        <dgm:presLayoutVars>
          <dgm:chPref val="3"/>
        </dgm:presLayoutVars>
      </dgm:prSet>
      <dgm:spPr/>
      <dgm:t>
        <a:bodyPr/>
        <a:lstStyle/>
        <a:p>
          <a:endParaRPr lang="en-US"/>
        </a:p>
      </dgm:t>
    </dgm:pt>
    <dgm:pt modelId="{2784BF99-D982-3448-A6A2-877E858B7D11}" type="pres">
      <dgm:prSet presAssocID="{F497ABB9-1E0D-324F-93D8-B3F68D8D2010}" presName="hierChild5" presStyleCnt="0"/>
      <dgm:spPr/>
    </dgm:pt>
  </dgm:ptLst>
  <dgm:cxnLst>
    <dgm:cxn modelId="{333BDB01-4690-8747-9A76-5E9BBD1DBC0D}" type="presOf" srcId="{31B965B3-327F-2849-A21C-5966460666C5}" destId="{0972E255-D0A7-BD42-9AE9-EE198B2DE8BA}" srcOrd="0" destOrd="0" presId="urn:microsoft.com/office/officeart/2005/8/layout/hierarchy1"/>
    <dgm:cxn modelId="{12C02C7F-6796-614E-BD26-29FED223EE1B}" type="presOf" srcId="{589D1F1E-2B12-8744-85BC-0B14E6A4D36A}" destId="{466235E2-755F-0B40-87D1-5CE10C4C63B4}" srcOrd="0" destOrd="0" presId="urn:microsoft.com/office/officeart/2005/8/layout/hierarchy1"/>
    <dgm:cxn modelId="{0798B676-DB1C-764E-A479-D4297ED4B80B}" type="presOf" srcId="{9941E1C2-D286-724D-8347-49AFEDA5D4D9}" destId="{2D679763-F6BA-EC4F-B95F-15D09BA51BDB}" srcOrd="0" destOrd="0" presId="urn:microsoft.com/office/officeart/2005/8/layout/hierarchy1"/>
    <dgm:cxn modelId="{D81B2F65-4C84-C549-A12C-79D9D2D3F4A2}" type="presOf" srcId="{F497ABB9-1E0D-324F-93D8-B3F68D8D2010}" destId="{1941EF91-D8BD-DD45-BD4F-FE55D57818F9}" srcOrd="0" destOrd="0" presId="urn:microsoft.com/office/officeart/2005/8/layout/hierarchy1"/>
    <dgm:cxn modelId="{E1B5C324-9982-4F4F-AF2D-C24658FE739A}" type="presOf" srcId="{2C1FE8FA-B8BA-6E44-828A-6DC0058B85AB}" destId="{BBF96247-7C61-8A4C-B706-EA90D348BB2A}" srcOrd="0" destOrd="0" presId="urn:microsoft.com/office/officeart/2005/8/layout/hierarchy1"/>
    <dgm:cxn modelId="{391D37C4-358C-5148-9CD0-FAB4B31E5935}" type="presOf" srcId="{0E401494-917C-6E4C-915F-9A7F925E63E1}" destId="{92CCCCF8-DB4D-1E46-BDE6-BD2863D988A2}" srcOrd="0" destOrd="0" presId="urn:microsoft.com/office/officeart/2005/8/layout/hierarchy1"/>
    <dgm:cxn modelId="{30AD0C7E-0C56-4641-AAF5-7A66A7518A86}" srcId="{879B3651-2BE8-8342-A433-FD20F14C57C7}" destId="{7A953F46-1F22-A149-81BB-BBDCBFB83458}" srcOrd="0" destOrd="0" parTransId="{A142D437-F0FC-D84B-8552-AAE146D6C0E7}" sibTransId="{53600F45-250F-C143-8DA6-8132B509B3EF}"/>
    <dgm:cxn modelId="{FEEC9658-58AF-1747-A74E-DE28B6408A45}" type="presOf" srcId="{2D3460B0-BEDA-EC4D-8AC4-A72F4A5330B5}" destId="{09EB57DC-87E6-8A42-9B7C-6CAE965B5A0A}" srcOrd="0" destOrd="0" presId="urn:microsoft.com/office/officeart/2005/8/layout/hierarchy1"/>
    <dgm:cxn modelId="{14FE0DA5-D82A-9942-AEF4-B18A804193AA}" srcId="{7A953F46-1F22-A149-81BB-BBDCBFB83458}" destId="{99A314BF-57E7-DC4B-BC01-D9F1B304CF37}" srcOrd="1" destOrd="0" parTransId="{6C674D1B-20C3-034B-A618-C63BD6E9D816}" sibTransId="{13A11EF8-DFC0-D849-870F-D114901D0879}"/>
    <dgm:cxn modelId="{4CE9215B-C804-F24D-8482-914329271EC6}" type="presOf" srcId="{94BB376B-7292-8144-8977-52583DD48E88}" destId="{E8FEA902-CB2E-364F-9F46-4D34AC4FAB7C}" srcOrd="0" destOrd="0" presId="urn:microsoft.com/office/officeart/2005/8/layout/hierarchy1"/>
    <dgm:cxn modelId="{13E8304C-1182-004C-82FA-92999ED60DC3}" srcId="{99A314BF-57E7-DC4B-BC01-D9F1B304CF37}" destId="{9941E1C2-D286-724D-8347-49AFEDA5D4D9}" srcOrd="0" destOrd="0" parTransId="{17892568-2BD2-E94E-B289-A5842AB750B8}" sibTransId="{5C8A5424-C7EC-9D42-B44E-139FC4B958B1}"/>
    <dgm:cxn modelId="{450856E6-91D9-064C-80BD-72D840380120}" type="presOf" srcId="{99A314BF-57E7-DC4B-BC01-D9F1B304CF37}" destId="{3259E114-CF17-E346-88CE-740B4291D882}" srcOrd="0" destOrd="0" presId="urn:microsoft.com/office/officeart/2005/8/layout/hierarchy1"/>
    <dgm:cxn modelId="{FE033F33-3E52-B24F-825D-D1BD6C354AEA}" srcId="{B4333781-A2A1-3643-A537-E4638D885F8C}" destId="{B41E406B-E271-794B-9E4D-9DDBF214D0F5}" srcOrd="1" destOrd="0" parTransId="{69B9FC69-EB3B-7740-A977-85E13116E03D}" sibTransId="{BA26F12C-0083-624C-94DE-EAC8264F4F87}"/>
    <dgm:cxn modelId="{14540213-F4E0-8849-9A0F-F5751D7E6A97}" type="presOf" srcId="{6C674D1B-20C3-034B-A618-C63BD6E9D816}" destId="{6B6F5776-0450-9D4D-8BF7-A5B3C9FEE4B0}" srcOrd="0" destOrd="0" presId="urn:microsoft.com/office/officeart/2005/8/layout/hierarchy1"/>
    <dgm:cxn modelId="{21A99A26-27CB-8E49-9C46-CA6B37A458CC}" srcId="{7A953F46-1F22-A149-81BB-BBDCBFB83458}" destId="{0E401494-917C-6E4C-915F-9A7F925E63E1}" srcOrd="0" destOrd="0" parTransId="{824A1791-C327-4F44-8100-3A8CC0633E97}" sibTransId="{F4F6E139-5C19-3948-AF2E-68C1A4C8D6B6}"/>
    <dgm:cxn modelId="{10EB8AB9-1598-6C41-A67D-7322DC24DC69}" type="presOf" srcId="{9E83AEBA-20AE-B04A-A4D4-8262AED7E6A5}" destId="{FB725974-2E1D-0340-9B4C-FEBC9DCAB99D}" srcOrd="0" destOrd="0" presId="urn:microsoft.com/office/officeart/2005/8/layout/hierarchy1"/>
    <dgm:cxn modelId="{68F6ADD3-D4D4-B644-A15B-5E4F7233DD26}" type="presOf" srcId="{286B7CDD-693D-E34A-82D4-C892930E520A}" destId="{9E19C3DF-AC15-654D-BEF5-D53CFEAB9F10}" srcOrd="0" destOrd="0" presId="urn:microsoft.com/office/officeart/2005/8/layout/hierarchy1"/>
    <dgm:cxn modelId="{CFD9A3E5-83CE-BB4C-8810-F22F7D88F596}" type="presOf" srcId="{B41E406B-E271-794B-9E4D-9DDBF214D0F5}" destId="{02A60CBB-0815-314F-BE3A-966AC5BB0A25}" srcOrd="0" destOrd="0" presId="urn:microsoft.com/office/officeart/2005/8/layout/hierarchy1"/>
    <dgm:cxn modelId="{3BFD60DC-55E9-1E47-A6B1-4EE783150F79}" srcId="{B41E406B-E271-794B-9E4D-9DDBF214D0F5}" destId="{F497ABB9-1E0D-324F-93D8-B3F68D8D2010}" srcOrd="1" destOrd="0" parTransId="{9E83AEBA-20AE-B04A-A4D4-8262AED7E6A5}" sibTransId="{F4F9429C-4D84-DB4C-9A6F-F1C2380F7D0F}"/>
    <dgm:cxn modelId="{FBB48738-A890-A242-A3AB-1CF15A18F5F5}" srcId="{B41E406B-E271-794B-9E4D-9DDBF214D0F5}" destId="{2C1FE8FA-B8BA-6E44-828A-6DC0058B85AB}" srcOrd="0" destOrd="0" parTransId="{AD374799-C22E-FB41-83EC-26BA9C7931F5}" sibTransId="{48253C7D-3413-C243-8E14-37190952A1F3}"/>
    <dgm:cxn modelId="{5DE128EE-E66F-E345-9F67-971025BE3D40}" type="presOf" srcId="{879B3651-2BE8-8342-A433-FD20F14C57C7}" destId="{B85FAEC5-9F4D-EA4F-A875-C7820004DBA5}" srcOrd="0" destOrd="0" presId="urn:microsoft.com/office/officeart/2005/8/layout/hierarchy1"/>
    <dgm:cxn modelId="{40316751-3286-AE49-A5F7-613D646C4957}" type="presOf" srcId="{824A1791-C327-4F44-8100-3A8CC0633E97}" destId="{DB62A712-0250-0F4D-9384-7A64D4B4F836}" srcOrd="0" destOrd="0" presId="urn:microsoft.com/office/officeart/2005/8/layout/hierarchy1"/>
    <dgm:cxn modelId="{55686047-633D-E94A-B7BB-6975006B268B}" srcId="{286B7CDD-693D-E34A-82D4-C892930E520A}" destId="{2D3460B0-BEDA-EC4D-8AC4-A72F4A5330B5}" srcOrd="0" destOrd="0" parTransId="{8F61E63E-F25C-D54B-866F-A81B724FFF03}" sibTransId="{7F3AB3F6-20B2-0E41-9132-F7F8AF6CBA38}"/>
    <dgm:cxn modelId="{EE4DBC0C-BFD8-FE48-9AC9-657104C036F4}" srcId="{0E401494-917C-6E4C-915F-9A7F925E63E1}" destId="{286B7CDD-693D-E34A-82D4-C892930E520A}" srcOrd="0" destOrd="0" parTransId="{589D1F1E-2B12-8744-85BC-0B14E6A4D36A}" sibTransId="{2D4879CA-FC99-0846-AD98-C660312E0047}"/>
    <dgm:cxn modelId="{7B7B310A-7306-B64E-B104-F05F189E3F04}" type="presOf" srcId="{69B9FC69-EB3B-7740-A977-85E13116E03D}" destId="{BC923E32-6B61-434D-8B0F-A4A2B23D6AA3}" srcOrd="0" destOrd="0" presId="urn:microsoft.com/office/officeart/2005/8/layout/hierarchy1"/>
    <dgm:cxn modelId="{4CCF77F8-1894-B246-8EBD-4A459ABB0617}" type="presOf" srcId="{AD374799-C22E-FB41-83EC-26BA9C7931F5}" destId="{1F0143A5-BCC3-5A48-8B59-3D1876E4CAE4}" srcOrd="0" destOrd="0" presId="urn:microsoft.com/office/officeart/2005/8/layout/hierarchy1"/>
    <dgm:cxn modelId="{7CB16741-8771-204D-A1F7-4180CFF6EFEA}" type="presOf" srcId="{7A953F46-1F22-A149-81BB-BBDCBFB83458}" destId="{F651A5EC-D64E-1643-BFF3-66FEE585762D}" srcOrd="0" destOrd="0" presId="urn:microsoft.com/office/officeart/2005/8/layout/hierarchy1"/>
    <dgm:cxn modelId="{E7111B5B-9C10-494C-9745-3543C33053A7}" srcId="{B4333781-A2A1-3643-A537-E4638D885F8C}" destId="{31B965B3-327F-2849-A21C-5966460666C5}" srcOrd="0" destOrd="0" parTransId="{94BB376B-7292-8144-8977-52583DD48E88}" sibTransId="{BA4B2433-341C-A44C-B849-FEB947DA2742}"/>
    <dgm:cxn modelId="{11A6B100-F081-C84B-9CF6-B9ECF8AF77C6}" type="presOf" srcId="{8F61E63E-F25C-D54B-866F-A81B724FFF03}" destId="{92F0CF4F-A12A-5E4A-B28C-6C2B1D33EB54}" srcOrd="0" destOrd="0" presId="urn:microsoft.com/office/officeart/2005/8/layout/hierarchy1"/>
    <dgm:cxn modelId="{9891B7CE-6EFF-CE42-89E4-621AA13DF757}" srcId="{99A314BF-57E7-DC4B-BC01-D9F1B304CF37}" destId="{B4333781-A2A1-3643-A537-E4638D885F8C}" srcOrd="1" destOrd="0" parTransId="{F30CFD5F-EB1E-EF47-8DD6-138C6FC6AD3E}" sibTransId="{84DE9E56-3C01-0A4D-9F55-52DBF1AE8831}"/>
    <dgm:cxn modelId="{812CF8E3-79F3-6F4E-AA78-7F56869E23FB}" type="presOf" srcId="{17892568-2BD2-E94E-B289-A5842AB750B8}" destId="{2BF66428-9497-9640-BC1A-A49CC2D1D1AA}" srcOrd="0" destOrd="0" presId="urn:microsoft.com/office/officeart/2005/8/layout/hierarchy1"/>
    <dgm:cxn modelId="{1DBEF8FB-BD95-324F-B125-EF245388C211}" type="presOf" srcId="{F30CFD5F-EB1E-EF47-8DD6-138C6FC6AD3E}" destId="{C4C857DE-D582-E94D-8804-27AFE43FD0E2}" srcOrd="0" destOrd="0" presId="urn:microsoft.com/office/officeart/2005/8/layout/hierarchy1"/>
    <dgm:cxn modelId="{8751DAEE-C234-754B-9D4A-704C9437DFA5}" type="presOf" srcId="{B4333781-A2A1-3643-A537-E4638D885F8C}" destId="{2F273BA1-C330-6145-A283-BC22238B23FE}" srcOrd="0" destOrd="0" presId="urn:microsoft.com/office/officeart/2005/8/layout/hierarchy1"/>
    <dgm:cxn modelId="{F835465A-29F1-D740-9DB7-2B494C8123CC}" type="presParOf" srcId="{B85FAEC5-9F4D-EA4F-A875-C7820004DBA5}" destId="{C0D000DF-2F38-3A46-B83F-7CC162604F21}" srcOrd="0" destOrd="0" presId="urn:microsoft.com/office/officeart/2005/8/layout/hierarchy1"/>
    <dgm:cxn modelId="{33EF32C5-C698-6A4A-AB3C-20153ADC3257}" type="presParOf" srcId="{C0D000DF-2F38-3A46-B83F-7CC162604F21}" destId="{E348B73B-693D-6B47-8919-7B28D6F9963F}" srcOrd="0" destOrd="0" presId="urn:microsoft.com/office/officeart/2005/8/layout/hierarchy1"/>
    <dgm:cxn modelId="{21E70FCD-7F01-9D4D-9CCD-FB59B6DD3C43}" type="presParOf" srcId="{E348B73B-693D-6B47-8919-7B28D6F9963F}" destId="{026C5326-2445-0E48-886A-9F3657DBD067}" srcOrd="0" destOrd="0" presId="urn:microsoft.com/office/officeart/2005/8/layout/hierarchy1"/>
    <dgm:cxn modelId="{18398DC5-3A01-4642-B606-CA7CAB8BC304}" type="presParOf" srcId="{E348B73B-693D-6B47-8919-7B28D6F9963F}" destId="{F651A5EC-D64E-1643-BFF3-66FEE585762D}" srcOrd="1" destOrd="0" presId="urn:microsoft.com/office/officeart/2005/8/layout/hierarchy1"/>
    <dgm:cxn modelId="{CCFDE17E-FB97-5247-8E49-2B74C5618B3D}" type="presParOf" srcId="{C0D000DF-2F38-3A46-B83F-7CC162604F21}" destId="{69F8060C-A72C-D64A-9CD9-6C09E54BEDBD}" srcOrd="1" destOrd="0" presId="urn:microsoft.com/office/officeart/2005/8/layout/hierarchy1"/>
    <dgm:cxn modelId="{B835E724-D421-F64A-8490-A22909F8BCA8}" type="presParOf" srcId="{69F8060C-A72C-D64A-9CD9-6C09E54BEDBD}" destId="{DB62A712-0250-0F4D-9384-7A64D4B4F836}" srcOrd="0" destOrd="0" presId="urn:microsoft.com/office/officeart/2005/8/layout/hierarchy1"/>
    <dgm:cxn modelId="{7F32064C-F322-F440-A51F-74CDC9A4B180}" type="presParOf" srcId="{69F8060C-A72C-D64A-9CD9-6C09E54BEDBD}" destId="{9D038E9E-C769-CD4A-8EF4-ECDC18893719}" srcOrd="1" destOrd="0" presId="urn:microsoft.com/office/officeart/2005/8/layout/hierarchy1"/>
    <dgm:cxn modelId="{1817C677-BE49-C349-B4D1-A624C5058D03}" type="presParOf" srcId="{9D038E9E-C769-CD4A-8EF4-ECDC18893719}" destId="{21D85D14-4305-CA44-A4B8-7AE2F1F140B2}" srcOrd="0" destOrd="0" presId="urn:microsoft.com/office/officeart/2005/8/layout/hierarchy1"/>
    <dgm:cxn modelId="{D7C26395-D1D9-6947-A2B3-2CB5C8A61F69}" type="presParOf" srcId="{21D85D14-4305-CA44-A4B8-7AE2F1F140B2}" destId="{A48FDAFC-8449-2144-B7FB-BD61E423B103}" srcOrd="0" destOrd="0" presId="urn:microsoft.com/office/officeart/2005/8/layout/hierarchy1"/>
    <dgm:cxn modelId="{357FBA27-C7A2-1141-9746-96125D319B8C}" type="presParOf" srcId="{21D85D14-4305-CA44-A4B8-7AE2F1F140B2}" destId="{92CCCCF8-DB4D-1E46-BDE6-BD2863D988A2}" srcOrd="1" destOrd="0" presId="urn:microsoft.com/office/officeart/2005/8/layout/hierarchy1"/>
    <dgm:cxn modelId="{44842B1A-DCCE-404A-8BBF-3F4C741F9B5B}" type="presParOf" srcId="{9D038E9E-C769-CD4A-8EF4-ECDC18893719}" destId="{EC30906B-2E43-8C47-BE38-2BD4E749EAED}" srcOrd="1" destOrd="0" presId="urn:microsoft.com/office/officeart/2005/8/layout/hierarchy1"/>
    <dgm:cxn modelId="{E1BD3D51-4905-AC4E-9232-758EA3D1B224}" type="presParOf" srcId="{EC30906B-2E43-8C47-BE38-2BD4E749EAED}" destId="{466235E2-755F-0B40-87D1-5CE10C4C63B4}" srcOrd="0" destOrd="0" presId="urn:microsoft.com/office/officeart/2005/8/layout/hierarchy1"/>
    <dgm:cxn modelId="{2DE42042-06C8-DB4D-9784-5C21007C8D83}" type="presParOf" srcId="{EC30906B-2E43-8C47-BE38-2BD4E749EAED}" destId="{B431AE43-1F9E-B649-A881-8D7A88A58F95}" srcOrd="1" destOrd="0" presId="urn:microsoft.com/office/officeart/2005/8/layout/hierarchy1"/>
    <dgm:cxn modelId="{3B23E604-8C77-A942-BAC6-E241F44D5F74}" type="presParOf" srcId="{B431AE43-1F9E-B649-A881-8D7A88A58F95}" destId="{0465557F-2AF6-FA47-929E-D7867924A614}" srcOrd="0" destOrd="0" presId="urn:microsoft.com/office/officeart/2005/8/layout/hierarchy1"/>
    <dgm:cxn modelId="{8EA8657E-5A57-BE45-B794-4FE030719D98}" type="presParOf" srcId="{0465557F-2AF6-FA47-929E-D7867924A614}" destId="{C139D89B-F968-0046-93D4-7CC78FD86493}" srcOrd="0" destOrd="0" presId="urn:microsoft.com/office/officeart/2005/8/layout/hierarchy1"/>
    <dgm:cxn modelId="{3F4AFDDA-74F7-FD40-87EB-F7889C126B14}" type="presParOf" srcId="{0465557F-2AF6-FA47-929E-D7867924A614}" destId="{9E19C3DF-AC15-654D-BEF5-D53CFEAB9F10}" srcOrd="1" destOrd="0" presId="urn:microsoft.com/office/officeart/2005/8/layout/hierarchy1"/>
    <dgm:cxn modelId="{C86EC9B3-384B-1D41-9DD8-C4816C0A5656}" type="presParOf" srcId="{B431AE43-1F9E-B649-A881-8D7A88A58F95}" destId="{F454C0E5-618F-4348-9D8E-23A13D208626}" srcOrd="1" destOrd="0" presId="urn:microsoft.com/office/officeart/2005/8/layout/hierarchy1"/>
    <dgm:cxn modelId="{0349D2FA-B29E-F64C-AC1B-10F09F1C7A33}" type="presParOf" srcId="{F454C0E5-618F-4348-9D8E-23A13D208626}" destId="{92F0CF4F-A12A-5E4A-B28C-6C2B1D33EB54}" srcOrd="0" destOrd="0" presId="urn:microsoft.com/office/officeart/2005/8/layout/hierarchy1"/>
    <dgm:cxn modelId="{B2E552C7-7FAB-8A43-894C-7FF85479BB57}" type="presParOf" srcId="{F454C0E5-618F-4348-9D8E-23A13D208626}" destId="{DDF0D719-6A7E-EF47-859D-631CE5A6CD3C}" srcOrd="1" destOrd="0" presId="urn:microsoft.com/office/officeart/2005/8/layout/hierarchy1"/>
    <dgm:cxn modelId="{7923D0EC-C075-884C-A59E-5774C03E3C3C}" type="presParOf" srcId="{DDF0D719-6A7E-EF47-859D-631CE5A6CD3C}" destId="{A6BE7FE2-1DE5-384D-A926-2ED9311785A1}" srcOrd="0" destOrd="0" presId="urn:microsoft.com/office/officeart/2005/8/layout/hierarchy1"/>
    <dgm:cxn modelId="{29D694F7-6948-5E41-A564-3CB5476C7AC1}" type="presParOf" srcId="{A6BE7FE2-1DE5-384D-A926-2ED9311785A1}" destId="{6014540C-17C7-404A-A1F8-6B953D3B8D14}" srcOrd="0" destOrd="0" presId="urn:microsoft.com/office/officeart/2005/8/layout/hierarchy1"/>
    <dgm:cxn modelId="{CDFA8D53-D170-644A-9431-C45E0B8358D1}" type="presParOf" srcId="{A6BE7FE2-1DE5-384D-A926-2ED9311785A1}" destId="{09EB57DC-87E6-8A42-9B7C-6CAE965B5A0A}" srcOrd="1" destOrd="0" presId="urn:microsoft.com/office/officeart/2005/8/layout/hierarchy1"/>
    <dgm:cxn modelId="{E7C4E1F0-2146-EE41-A0E0-DB03BA6B24D8}" type="presParOf" srcId="{DDF0D719-6A7E-EF47-859D-631CE5A6CD3C}" destId="{F0794719-7A34-E949-8443-003562DBD9D0}" srcOrd="1" destOrd="0" presId="urn:microsoft.com/office/officeart/2005/8/layout/hierarchy1"/>
    <dgm:cxn modelId="{E5486C1C-3CF1-7440-A034-B6931989C19D}" type="presParOf" srcId="{69F8060C-A72C-D64A-9CD9-6C09E54BEDBD}" destId="{6B6F5776-0450-9D4D-8BF7-A5B3C9FEE4B0}" srcOrd="2" destOrd="0" presId="urn:microsoft.com/office/officeart/2005/8/layout/hierarchy1"/>
    <dgm:cxn modelId="{7AE19D3E-530D-3B4C-9303-0683636EE29E}" type="presParOf" srcId="{69F8060C-A72C-D64A-9CD9-6C09E54BEDBD}" destId="{FCAAEF90-6872-2344-9AE7-5070D2D3856B}" srcOrd="3" destOrd="0" presId="urn:microsoft.com/office/officeart/2005/8/layout/hierarchy1"/>
    <dgm:cxn modelId="{C0B904EB-E1BF-1C42-8719-B979F892B8BC}" type="presParOf" srcId="{FCAAEF90-6872-2344-9AE7-5070D2D3856B}" destId="{4C6442EF-9A4F-6945-BFDA-5C7C4407ABE6}" srcOrd="0" destOrd="0" presId="urn:microsoft.com/office/officeart/2005/8/layout/hierarchy1"/>
    <dgm:cxn modelId="{FDC7DFF1-F710-1E46-8AAF-5FE89EC69F84}" type="presParOf" srcId="{4C6442EF-9A4F-6945-BFDA-5C7C4407ABE6}" destId="{046F50DD-8D56-9147-B346-91CC43F2E178}" srcOrd="0" destOrd="0" presId="urn:microsoft.com/office/officeart/2005/8/layout/hierarchy1"/>
    <dgm:cxn modelId="{4F924CB5-52D4-A749-A04D-B6F28B390A74}" type="presParOf" srcId="{4C6442EF-9A4F-6945-BFDA-5C7C4407ABE6}" destId="{3259E114-CF17-E346-88CE-740B4291D882}" srcOrd="1" destOrd="0" presId="urn:microsoft.com/office/officeart/2005/8/layout/hierarchy1"/>
    <dgm:cxn modelId="{C8923408-5466-C04E-AEC9-02858CA62A4B}" type="presParOf" srcId="{FCAAEF90-6872-2344-9AE7-5070D2D3856B}" destId="{5B00FEE2-EE83-2A4F-920B-34D81BB0CEB6}" srcOrd="1" destOrd="0" presId="urn:microsoft.com/office/officeart/2005/8/layout/hierarchy1"/>
    <dgm:cxn modelId="{DB7C800E-4D64-614B-9917-62E3E521DA75}" type="presParOf" srcId="{5B00FEE2-EE83-2A4F-920B-34D81BB0CEB6}" destId="{2BF66428-9497-9640-BC1A-A49CC2D1D1AA}" srcOrd="0" destOrd="0" presId="urn:microsoft.com/office/officeart/2005/8/layout/hierarchy1"/>
    <dgm:cxn modelId="{BDEAC7A4-2D65-F742-ADDC-7031B4BD7914}" type="presParOf" srcId="{5B00FEE2-EE83-2A4F-920B-34D81BB0CEB6}" destId="{1417A729-4045-8049-8A5C-2FC5ABA82E6D}" srcOrd="1" destOrd="0" presId="urn:microsoft.com/office/officeart/2005/8/layout/hierarchy1"/>
    <dgm:cxn modelId="{A233907D-A0FF-2241-B944-C4BDA1E5EDBE}" type="presParOf" srcId="{1417A729-4045-8049-8A5C-2FC5ABA82E6D}" destId="{AEE15967-A1CC-4242-8F31-96493E6D27BF}" srcOrd="0" destOrd="0" presId="urn:microsoft.com/office/officeart/2005/8/layout/hierarchy1"/>
    <dgm:cxn modelId="{478C2005-C771-8648-B3D6-DBF4D2A9F251}" type="presParOf" srcId="{AEE15967-A1CC-4242-8F31-96493E6D27BF}" destId="{A58CF41D-D9FA-0041-89CF-2A2B94C5E2EA}" srcOrd="0" destOrd="0" presId="urn:microsoft.com/office/officeart/2005/8/layout/hierarchy1"/>
    <dgm:cxn modelId="{8A030CCA-B315-0747-AF66-1E94724D8F04}" type="presParOf" srcId="{AEE15967-A1CC-4242-8F31-96493E6D27BF}" destId="{2D679763-F6BA-EC4F-B95F-15D09BA51BDB}" srcOrd="1" destOrd="0" presId="urn:microsoft.com/office/officeart/2005/8/layout/hierarchy1"/>
    <dgm:cxn modelId="{E7D57C13-1D6F-FF48-9EBF-81F66FABCC0A}" type="presParOf" srcId="{1417A729-4045-8049-8A5C-2FC5ABA82E6D}" destId="{37129D57-E5A4-8445-97B2-BDEFC737D653}" srcOrd="1" destOrd="0" presId="urn:microsoft.com/office/officeart/2005/8/layout/hierarchy1"/>
    <dgm:cxn modelId="{B6229867-1626-6948-A5E3-F0DB3DA830D0}" type="presParOf" srcId="{5B00FEE2-EE83-2A4F-920B-34D81BB0CEB6}" destId="{C4C857DE-D582-E94D-8804-27AFE43FD0E2}" srcOrd="2" destOrd="0" presId="urn:microsoft.com/office/officeart/2005/8/layout/hierarchy1"/>
    <dgm:cxn modelId="{E9DBD91F-8000-444D-A7AE-F9D8000931EA}" type="presParOf" srcId="{5B00FEE2-EE83-2A4F-920B-34D81BB0CEB6}" destId="{07054EEF-C8E0-654E-96AD-EEFF076092D6}" srcOrd="3" destOrd="0" presId="urn:microsoft.com/office/officeart/2005/8/layout/hierarchy1"/>
    <dgm:cxn modelId="{269F9339-A2DD-104B-9EA3-A49AF6C13F57}" type="presParOf" srcId="{07054EEF-C8E0-654E-96AD-EEFF076092D6}" destId="{BBC9ADA5-410F-4244-B036-4617585A22DC}" srcOrd="0" destOrd="0" presId="urn:microsoft.com/office/officeart/2005/8/layout/hierarchy1"/>
    <dgm:cxn modelId="{CEA60B5D-563D-4B48-9FB6-59F18C85924F}" type="presParOf" srcId="{BBC9ADA5-410F-4244-B036-4617585A22DC}" destId="{A911F6A7-FAD0-B548-BAE8-59DC82F9EF6D}" srcOrd="0" destOrd="0" presId="urn:microsoft.com/office/officeart/2005/8/layout/hierarchy1"/>
    <dgm:cxn modelId="{1CE84FBA-05CA-C845-882F-00155ED7957D}" type="presParOf" srcId="{BBC9ADA5-410F-4244-B036-4617585A22DC}" destId="{2F273BA1-C330-6145-A283-BC22238B23FE}" srcOrd="1" destOrd="0" presId="urn:microsoft.com/office/officeart/2005/8/layout/hierarchy1"/>
    <dgm:cxn modelId="{9650E507-41E5-E54D-9B86-18EC9A5755F7}" type="presParOf" srcId="{07054EEF-C8E0-654E-96AD-EEFF076092D6}" destId="{94761290-CFE5-6A47-8900-7007218F4FF4}" srcOrd="1" destOrd="0" presId="urn:microsoft.com/office/officeart/2005/8/layout/hierarchy1"/>
    <dgm:cxn modelId="{66473E4C-E10A-454B-A47A-0C591CE4ED53}" type="presParOf" srcId="{94761290-CFE5-6A47-8900-7007218F4FF4}" destId="{E8FEA902-CB2E-364F-9F46-4D34AC4FAB7C}" srcOrd="0" destOrd="0" presId="urn:microsoft.com/office/officeart/2005/8/layout/hierarchy1"/>
    <dgm:cxn modelId="{6B9E9139-AE71-364B-9DCC-2FA6255D399D}" type="presParOf" srcId="{94761290-CFE5-6A47-8900-7007218F4FF4}" destId="{CB2053D5-1A63-6C40-828F-482BCD617FA9}" srcOrd="1" destOrd="0" presId="urn:microsoft.com/office/officeart/2005/8/layout/hierarchy1"/>
    <dgm:cxn modelId="{96F28040-C20E-2F4F-8AFA-0CB23C09C8D5}" type="presParOf" srcId="{CB2053D5-1A63-6C40-828F-482BCD617FA9}" destId="{F5E07CD8-ED68-584C-91DC-D8E941C542DF}" srcOrd="0" destOrd="0" presId="urn:microsoft.com/office/officeart/2005/8/layout/hierarchy1"/>
    <dgm:cxn modelId="{B55307C3-58B5-534D-95A1-3E5BAA7F02A1}" type="presParOf" srcId="{F5E07CD8-ED68-584C-91DC-D8E941C542DF}" destId="{E7E07FDE-DACF-5846-AF0A-CB8DB3DBABE0}" srcOrd="0" destOrd="0" presId="urn:microsoft.com/office/officeart/2005/8/layout/hierarchy1"/>
    <dgm:cxn modelId="{D14A3670-2355-9547-9E57-E8A6216742E2}" type="presParOf" srcId="{F5E07CD8-ED68-584C-91DC-D8E941C542DF}" destId="{0972E255-D0A7-BD42-9AE9-EE198B2DE8BA}" srcOrd="1" destOrd="0" presId="urn:microsoft.com/office/officeart/2005/8/layout/hierarchy1"/>
    <dgm:cxn modelId="{FBBA57E9-D85A-F547-8ECC-1207072F963D}" type="presParOf" srcId="{CB2053D5-1A63-6C40-828F-482BCD617FA9}" destId="{6A57FB28-143B-154F-9060-308EB5FB66E5}" srcOrd="1" destOrd="0" presId="urn:microsoft.com/office/officeart/2005/8/layout/hierarchy1"/>
    <dgm:cxn modelId="{2649F0E2-1A40-F940-AAA1-0F4F964E9135}" type="presParOf" srcId="{94761290-CFE5-6A47-8900-7007218F4FF4}" destId="{BC923E32-6B61-434D-8B0F-A4A2B23D6AA3}" srcOrd="2" destOrd="0" presId="urn:microsoft.com/office/officeart/2005/8/layout/hierarchy1"/>
    <dgm:cxn modelId="{8E408453-B839-8D42-95CC-664B932B9D44}" type="presParOf" srcId="{94761290-CFE5-6A47-8900-7007218F4FF4}" destId="{6EEC8869-28D6-394A-977A-43F6EB02A5CD}" srcOrd="3" destOrd="0" presId="urn:microsoft.com/office/officeart/2005/8/layout/hierarchy1"/>
    <dgm:cxn modelId="{CBEAC1B0-21F1-E74B-A97A-6B18885445E7}" type="presParOf" srcId="{6EEC8869-28D6-394A-977A-43F6EB02A5CD}" destId="{AC37E3F2-EF4C-E74E-A0BB-98645E130FA7}" srcOrd="0" destOrd="0" presId="urn:microsoft.com/office/officeart/2005/8/layout/hierarchy1"/>
    <dgm:cxn modelId="{91073B39-6DD7-4848-8D42-2C5CE3A85A38}" type="presParOf" srcId="{AC37E3F2-EF4C-E74E-A0BB-98645E130FA7}" destId="{CDEB8BC2-90D4-7342-AEF1-7D06EBE5F775}" srcOrd="0" destOrd="0" presId="urn:microsoft.com/office/officeart/2005/8/layout/hierarchy1"/>
    <dgm:cxn modelId="{25C3A4B5-9B7F-EB49-AA13-9B12076EC0AB}" type="presParOf" srcId="{AC37E3F2-EF4C-E74E-A0BB-98645E130FA7}" destId="{02A60CBB-0815-314F-BE3A-966AC5BB0A25}" srcOrd="1" destOrd="0" presId="urn:microsoft.com/office/officeart/2005/8/layout/hierarchy1"/>
    <dgm:cxn modelId="{0B2AC979-B17E-8549-BFA3-0FA1EAA0E3D7}" type="presParOf" srcId="{6EEC8869-28D6-394A-977A-43F6EB02A5CD}" destId="{0F2EB3E0-9E3F-A24D-BBB6-60023C477189}" srcOrd="1" destOrd="0" presId="urn:microsoft.com/office/officeart/2005/8/layout/hierarchy1"/>
    <dgm:cxn modelId="{C4683FA5-DC12-134A-B1BB-FB94EBA09243}" type="presParOf" srcId="{0F2EB3E0-9E3F-A24D-BBB6-60023C477189}" destId="{1F0143A5-BCC3-5A48-8B59-3D1876E4CAE4}" srcOrd="0" destOrd="0" presId="urn:microsoft.com/office/officeart/2005/8/layout/hierarchy1"/>
    <dgm:cxn modelId="{E677804B-757E-5945-BC99-F2F6F830DA8D}" type="presParOf" srcId="{0F2EB3E0-9E3F-A24D-BBB6-60023C477189}" destId="{C46C383D-17AE-F249-A707-5B5F59CB16BE}" srcOrd="1" destOrd="0" presId="urn:microsoft.com/office/officeart/2005/8/layout/hierarchy1"/>
    <dgm:cxn modelId="{2F3A7699-C85F-564E-BD2D-76A77D6E6B8F}" type="presParOf" srcId="{C46C383D-17AE-F249-A707-5B5F59CB16BE}" destId="{65069591-119D-D54E-AAC3-BA4330B22022}" srcOrd="0" destOrd="0" presId="urn:microsoft.com/office/officeart/2005/8/layout/hierarchy1"/>
    <dgm:cxn modelId="{6E03B7E0-62D2-8C4F-BC5E-38BA86C2503C}" type="presParOf" srcId="{65069591-119D-D54E-AAC3-BA4330B22022}" destId="{A1A3E0BA-4AEF-4B47-8A57-44BB88965997}" srcOrd="0" destOrd="0" presId="urn:microsoft.com/office/officeart/2005/8/layout/hierarchy1"/>
    <dgm:cxn modelId="{6B39C707-4610-EE4B-BD42-3BD0F27520CC}" type="presParOf" srcId="{65069591-119D-D54E-AAC3-BA4330B22022}" destId="{BBF96247-7C61-8A4C-B706-EA90D348BB2A}" srcOrd="1" destOrd="0" presId="urn:microsoft.com/office/officeart/2005/8/layout/hierarchy1"/>
    <dgm:cxn modelId="{636305F9-7CD7-E14F-B012-2C20D618F71E}" type="presParOf" srcId="{C46C383D-17AE-F249-A707-5B5F59CB16BE}" destId="{FE60D442-55D8-E544-B69E-3C41A6442104}" srcOrd="1" destOrd="0" presId="urn:microsoft.com/office/officeart/2005/8/layout/hierarchy1"/>
    <dgm:cxn modelId="{6970F189-CAC1-0043-AB66-EA0B5688C37C}" type="presParOf" srcId="{0F2EB3E0-9E3F-A24D-BBB6-60023C477189}" destId="{FB725974-2E1D-0340-9B4C-FEBC9DCAB99D}" srcOrd="2" destOrd="0" presId="urn:microsoft.com/office/officeart/2005/8/layout/hierarchy1"/>
    <dgm:cxn modelId="{300B2148-79B7-C34B-99FF-EBA66B7EF91E}" type="presParOf" srcId="{0F2EB3E0-9E3F-A24D-BBB6-60023C477189}" destId="{80FDDA25-521E-0F42-8B2A-BAA1E453DAA8}" srcOrd="3" destOrd="0" presId="urn:microsoft.com/office/officeart/2005/8/layout/hierarchy1"/>
    <dgm:cxn modelId="{81B6FC63-CF0F-A14E-B0F1-7DEFD6F4A6AD}" type="presParOf" srcId="{80FDDA25-521E-0F42-8B2A-BAA1E453DAA8}" destId="{4EA9819F-361F-764F-A397-5EC09112437D}" srcOrd="0" destOrd="0" presId="urn:microsoft.com/office/officeart/2005/8/layout/hierarchy1"/>
    <dgm:cxn modelId="{0ED4074B-5924-D04F-BA77-7A812F97D9C0}" type="presParOf" srcId="{4EA9819F-361F-764F-A397-5EC09112437D}" destId="{85AF5C05-351A-ED4A-B01B-5CD91C021BEC}" srcOrd="0" destOrd="0" presId="urn:microsoft.com/office/officeart/2005/8/layout/hierarchy1"/>
    <dgm:cxn modelId="{C6087D32-4BD4-B548-827C-F73BA9E52A59}" type="presParOf" srcId="{4EA9819F-361F-764F-A397-5EC09112437D}" destId="{1941EF91-D8BD-DD45-BD4F-FE55D57818F9}" srcOrd="1" destOrd="0" presId="urn:microsoft.com/office/officeart/2005/8/layout/hierarchy1"/>
    <dgm:cxn modelId="{FAE1DCB9-75E7-EC43-8198-4CD5271FBA74}" type="presParOf" srcId="{80FDDA25-521E-0F42-8B2A-BAA1E453DAA8}" destId="{2784BF99-D982-3448-A6A2-877E858B7D1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25974-2E1D-0340-9B4C-FEBC9DCAB99D}">
      <dsp:nvSpPr>
        <dsp:cNvPr id="0" name=""/>
        <dsp:cNvSpPr/>
      </dsp:nvSpPr>
      <dsp:spPr>
        <a:xfrm>
          <a:off x="9440582" y="3255332"/>
          <a:ext cx="308251" cy="319411"/>
        </a:xfrm>
        <a:custGeom>
          <a:avLst/>
          <a:gdLst/>
          <a:ahLst/>
          <a:cxnLst/>
          <a:rect l="0" t="0" r="0" b="0"/>
          <a:pathLst>
            <a:path>
              <a:moveTo>
                <a:pt x="0" y="0"/>
              </a:moveTo>
              <a:lnTo>
                <a:pt x="0" y="226279"/>
              </a:lnTo>
              <a:lnTo>
                <a:pt x="308251" y="226279"/>
              </a:lnTo>
              <a:lnTo>
                <a:pt x="308251" y="31941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0143A5-BCC3-5A48-8B59-3D1876E4CAE4}">
      <dsp:nvSpPr>
        <dsp:cNvPr id="0" name=""/>
        <dsp:cNvSpPr/>
      </dsp:nvSpPr>
      <dsp:spPr>
        <a:xfrm>
          <a:off x="8311860" y="3255332"/>
          <a:ext cx="1128721" cy="319411"/>
        </a:xfrm>
        <a:custGeom>
          <a:avLst/>
          <a:gdLst/>
          <a:ahLst/>
          <a:cxnLst/>
          <a:rect l="0" t="0" r="0" b="0"/>
          <a:pathLst>
            <a:path>
              <a:moveTo>
                <a:pt x="1128721" y="0"/>
              </a:moveTo>
              <a:lnTo>
                <a:pt x="1128721" y="226279"/>
              </a:lnTo>
              <a:lnTo>
                <a:pt x="0" y="226279"/>
              </a:lnTo>
              <a:lnTo>
                <a:pt x="0" y="319411"/>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923E32-6B61-434D-8B0F-A4A2B23D6AA3}">
      <dsp:nvSpPr>
        <dsp:cNvPr id="0" name=""/>
        <dsp:cNvSpPr/>
      </dsp:nvSpPr>
      <dsp:spPr>
        <a:xfrm>
          <a:off x="8860507" y="2443542"/>
          <a:ext cx="580074" cy="173407"/>
        </a:xfrm>
        <a:custGeom>
          <a:avLst/>
          <a:gdLst/>
          <a:ahLst/>
          <a:cxnLst/>
          <a:rect l="0" t="0" r="0" b="0"/>
          <a:pathLst>
            <a:path>
              <a:moveTo>
                <a:pt x="0" y="0"/>
              </a:moveTo>
              <a:lnTo>
                <a:pt x="0" y="80274"/>
              </a:lnTo>
              <a:lnTo>
                <a:pt x="580074" y="80274"/>
              </a:lnTo>
              <a:lnTo>
                <a:pt x="580074" y="17340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EA902-CB2E-364F-9F46-4D34AC4FAB7C}">
      <dsp:nvSpPr>
        <dsp:cNvPr id="0" name=""/>
        <dsp:cNvSpPr/>
      </dsp:nvSpPr>
      <dsp:spPr>
        <a:xfrm>
          <a:off x="7514615" y="2443542"/>
          <a:ext cx="1345892" cy="173407"/>
        </a:xfrm>
        <a:custGeom>
          <a:avLst/>
          <a:gdLst/>
          <a:ahLst/>
          <a:cxnLst/>
          <a:rect l="0" t="0" r="0" b="0"/>
          <a:pathLst>
            <a:path>
              <a:moveTo>
                <a:pt x="1345892" y="0"/>
              </a:moveTo>
              <a:lnTo>
                <a:pt x="1345892" y="80274"/>
              </a:lnTo>
              <a:lnTo>
                <a:pt x="0" y="80274"/>
              </a:lnTo>
              <a:lnTo>
                <a:pt x="0" y="17340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C857DE-D582-E94D-8804-27AFE43FD0E2}">
      <dsp:nvSpPr>
        <dsp:cNvPr id="0" name=""/>
        <dsp:cNvSpPr/>
      </dsp:nvSpPr>
      <dsp:spPr>
        <a:xfrm>
          <a:off x="6497345" y="1547071"/>
          <a:ext cx="2363161" cy="258088"/>
        </a:xfrm>
        <a:custGeom>
          <a:avLst/>
          <a:gdLst/>
          <a:ahLst/>
          <a:cxnLst/>
          <a:rect l="0" t="0" r="0" b="0"/>
          <a:pathLst>
            <a:path>
              <a:moveTo>
                <a:pt x="0" y="0"/>
              </a:moveTo>
              <a:lnTo>
                <a:pt x="0" y="164956"/>
              </a:lnTo>
              <a:lnTo>
                <a:pt x="2363161" y="164956"/>
              </a:lnTo>
              <a:lnTo>
                <a:pt x="2363161" y="258088"/>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F66428-9497-9640-BC1A-A49CC2D1D1AA}">
      <dsp:nvSpPr>
        <dsp:cNvPr id="0" name=""/>
        <dsp:cNvSpPr/>
      </dsp:nvSpPr>
      <dsp:spPr>
        <a:xfrm>
          <a:off x="4785705" y="1547071"/>
          <a:ext cx="1711639" cy="246667"/>
        </a:xfrm>
        <a:custGeom>
          <a:avLst/>
          <a:gdLst/>
          <a:ahLst/>
          <a:cxnLst/>
          <a:rect l="0" t="0" r="0" b="0"/>
          <a:pathLst>
            <a:path>
              <a:moveTo>
                <a:pt x="1711639" y="0"/>
              </a:moveTo>
              <a:lnTo>
                <a:pt x="1711639" y="153535"/>
              </a:lnTo>
              <a:lnTo>
                <a:pt x="0" y="153535"/>
              </a:lnTo>
              <a:lnTo>
                <a:pt x="0" y="24666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6F5776-0450-9D4D-8BF7-A5B3C9FEE4B0}">
      <dsp:nvSpPr>
        <dsp:cNvPr id="0" name=""/>
        <dsp:cNvSpPr/>
      </dsp:nvSpPr>
      <dsp:spPr>
        <a:xfrm>
          <a:off x="4204199" y="639167"/>
          <a:ext cx="2293146" cy="269521"/>
        </a:xfrm>
        <a:custGeom>
          <a:avLst/>
          <a:gdLst/>
          <a:ahLst/>
          <a:cxnLst/>
          <a:rect l="0" t="0" r="0" b="0"/>
          <a:pathLst>
            <a:path>
              <a:moveTo>
                <a:pt x="0" y="0"/>
              </a:moveTo>
              <a:lnTo>
                <a:pt x="0" y="176389"/>
              </a:lnTo>
              <a:lnTo>
                <a:pt x="2293146" y="176389"/>
              </a:lnTo>
              <a:lnTo>
                <a:pt x="2293146" y="26952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F0CF4F-A12A-5E4A-B28C-6C2B1D33EB54}">
      <dsp:nvSpPr>
        <dsp:cNvPr id="0" name=""/>
        <dsp:cNvSpPr/>
      </dsp:nvSpPr>
      <dsp:spPr>
        <a:xfrm>
          <a:off x="3236929" y="2500697"/>
          <a:ext cx="91440" cy="292382"/>
        </a:xfrm>
        <a:custGeom>
          <a:avLst/>
          <a:gdLst/>
          <a:ahLst/>
          <a:cxnLst/>
          <a:rect l="0" t="0" r="0" b="0"/>
          <a:pathLst>
            <a:path>
              <a:moveTo>
                <a:pt x="45720" y="0"/>
              </a:moveTo>
              <a:lnTo>
                <a:pt x="45720" y="292382"/>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6235E2-755F-0B40-87D1-5CE10C4C63B4}">
      <dsp:nvSpPr>
        <dsp:cNvPr id="0" name=""/>
        <dsp:cNvSpPr/>
      </dsp:nvSpPr>
      <dsp:spPr>
        <a:xfrm>
          <a:off x="2505411" y="1535644"/>
          <a:ext cx="777238" cy="326669"/>
        </a:xfrm>
        <a:custGeom>
          <a:avLst/>
          <a:gdLst/>
          <a:ahLst/>
          <a:cxnLst/>
          <a:rect l="0" t="0" r="0" b="0"/>
          <a:pathLst>
            <a:path>
              <a:moveTo>
                <a:pt x="0" y="0"/>
              </a:moveTo>
              <a:lnTo>
                <a:pt x="0" y="233537"/>
              </a:lnTo>
              <a:lnTo>
                <a:pt x="777238" y="233537"/>
              </a:lnTo>
              <a:lnTo>
                <a:pt x="777238" y="326669"/>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62A712-0250-0F4D-9384-7A64D4B4F836}">
      <dsp:nvSpPr>
        <dsp:cNvPr id="0" name=""/>
        <dsp:cNvSpPr/>
      </dsp:nvSpPr>
      <dsp:spPr>
        <a:xfrm>
          <a:off x="2505411" y="639167"/>
          <a:ext cx="1698787" cy="258094"/>
        </a:xfrm>
        <a:custGeom>
          <a:avLst/>
          <a:gdLst/>
          <a:ahLst/>
          <a:cxnLst/>
          <a:rect l="0" t="0" r="0" b="0"/>
          <a:pathLst>
            <a:path>
              <a:moveTo>
                <a:pt x="1698787" y="0"/>
              </a:moveTo>
              <a:lnTo>
                <a:pt x="1698787" y="164962"/>
              </a:lnTo>
              <a:lnTo>
                <a:pt x="0" y="164962"/>
              </a:lnTo>
              <a:lnTo>
                <a:pt x="0" y="25809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6C5326-2445-0E48-886A-9F3657DBD067}">
      <dsp:nvSpPr>
        <dsp:cNvPr id="0" name=""/>
        <dsp:cNvSpPr/>
      </dsp:nvSpPr>
      <dsp:spPr>
        <a:xfrm>
          <a:off x="3701535" y="785"/>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51A5EC-D64E-1643-BFF3-66FEE585762D}">
      <dsp:nvSpPr>
        <dsp:cNvPr id="0" name=""/>
        <dsp:cNvSpPr/>
      </dsp:nvSpPr>
      <dsp:spPr>
        <a:xfrm>
          <a:off x="3813238" y="106903"/>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Nervous System</a:t>
          </a:r>
        </a:p>
      </dsp:txBody>
      <dsp:txXfrm>
        <a:off x="3831936" y="125601"/>
        <a:ext cx="967930" cy="600986"/>
      </dsp:txXfrm>
    </dsp:sp>
    <dsp:sp modelId="{A48FDAFC-8449-2144-B7FB-BD61E423B103}">
      <dsp:nvSpPr>
        <dsp:cNvPr id="0" name=""/>
        <dsp:cNvSpPr/>
      </dsp:nvSpPr>
      <dsp:spPr>
        <a:xfrm>
          <a:off x="2002748" y="897262"/>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CCCCF8-DB4D-1E46-BDE6-BD2863D988A2}">
      <dsp:nvSpPr>
        <dsp:cNvPr id="0" name=""/>
        <dsp:cNvSpPr/>
      </dsp:nvSpPr>
      <dsp:spPr>
        <a:xfrm>
          <a:off x="2114451" y="1003380"/>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Central Nervous System</a:t>
          </a:r>
        </a:p>
      </dsp:txBody>
      <dsp:txXfrm>
        <a:off x="2133149" y="1022078"/>
        <a:ext cx="967930" cy="600986"/>
      </dsp:txXfrm>
    </dsp:sp>
    <dsp:sp modelId="{C139D89B-F968-0046-93D4-7CC78FD86493}">
      <dsp:nvSpPr>
        <dsp:cNvPr id="0" name=""/>
        <dsp:cNvSpPr/>
      </dsp:nvSpPr>
      <dsp:spPr>
        <a:xfrm>
          <a:off x="2779986" y="1862314"/>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9C3DF-AC15-654D-BEF5-D53CFEAB9F10}">
      <dsp:nvSpPr>
        <dsp:cNvPr id="0" name=""/>
        <dsp:cNvSpPr/>
      </dsp:nvSpPr>
      <dsp:spPr>
        <a:xfrm>
          <a:off x="2891689" y="1968432"/>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Brain</a:t>
          </a:r>
        </a:p>
      </dsp:txBody>
      <dsp:txXfrm>
        <a:off x="2910387" y="1987130"/>
        <a:ext cx="967930" cy="600986"/>
      </dsp:txXfrm>
    </dsp:sp>
    <dsp:sp modelId="{6014540C-17C7-404A-A1F8-6B953D3B8D14}">
      <dsp:nvSpPr>
        <dsp:cNvPr id="0" name=""/>
        <dsp:cNvSpPr/>
      </dsp:nvSpPr>
      <dsp:spPr>
        <a:xfrm>
          <a:off x="2779986" y="2793079"/>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EB57DC-87E6-8A42-9B7C-6CAE965B5A0A}">
      <dsp:nvSpPr>
        <dsp:cNvPr id="0" name=""/>
        <dsp:cNvSpPr/>
      </dsp:nvSpPr>
      <dsp:spPr>
        <a:xfrm>
          <a:off x="2891689" y="2899197"/>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Spinal cord</a:t>
          </a:r>
        </a:p>
      </dsp:txBody>
      <dsp:txXfrm>
        <a:off x="2910387" y="2917895"/>
        <a:ext cx="967930" cy="600986"/>
      </dsp:txXfrm>
    </dsp:sp>
    <dsp:sp modelId="{046F50DD-8D56-9147-B346-91CC43F2E178}">
      <dsp:nvSpPr>
        <dsp:cNvPr id="0" name=""/>
        <dsp:cNvSpPr/>
      </dsp:nvSpPr>
      <dsp:spPr>
        <a:xfrm>
          <a:off x="5994682" y="908689"/>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9E114-CF17-E346-88CE-740B4291D882}">
      <dsp:nvSpPr>
        <dsp:cNvPr id="0" name=""/>
        <dsp:cNvSpPr/>
      </dsp:nvSpPr>
      <dsp:spPr>
        <a:xfrm>
          <a:off x="6106385" y="1014807"/>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Peripheral Nervous System</a:t>
          </a:r>
        </a:p>
      </dsp:txBody>
      <dsp:txXfrm>
        <a:off x="6125083" y="1033505"/>
        <a:ext cx="967930" cy="600986"/>
      </dsp:txXfrm>
    </dsp:sp>
    <dsp:sp modelId="{A58CF41D-D9FA-0041-89CF-2A2B94C5E2EA}">
      <dsp:nvSpPr>
        <dsp:cNvPr id="0" name=""/>
        <dsp:cNvSpPr/>
      </dsp:nvSpPr>
      <dsp:spPr>
        <a:xfrm>
          <a:off x="4283042" y="1793739"/>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679763-F6BA-EC4F-B95F-15D09BA51BDB}">
      <dsp:nvSpPr>
        <dsp:cNvPr id="0" name=""/>
        <dsp:cNvSpPr/>
      </dsp:nvSpPr>
      <dsp:spPr>
        <a:xfrm>
          <a:off x="4394745" y="1899857"/>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Sensory Nerves</a:t>
          </a:r>
        </a:p>
      </dsp:txBody>
      <dsp:txXfrm>
        <a:off x="4413443" y="1918555"/>
        <a:ext cx="967930" cy="600986"/>
      </dsp:txXfrm>
    </dsp:sp>
    <dsp:sp modelId="{A911F6A7-FAD0-B548-BAE8-59DC82F9EF6D}">
      <dsp:nvSpPr>
        <dsp:cNvPr id="0" name=""/>
        <dsp:cNvSpPr/>
      </dsp:nvSpPr>
      <dsp:spPr>
        <a:xfrm>
          <a:off x="8357844" y="1805160"/>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73BA1-C330-6145-A283-BC22238B23FE}">
      <dsp:nvSpPr>
        <dsp:cNvPr id="0" name=""/>
        <dsp:cNvSpPr/>
      </dsp:nvSpPr>
      <dsp:spPr>
        <a:xfrm>
          <a:off x="8469547" y="1911278"/>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Motor Nerves</a:t>
          </a:r>
        </a:p>
      </dsp:txBody>
      <dsp:txXfrm>
        <a:off x="8488245" y="1929976"/>
        <a:ext cx="967930" cy="600986"/>
      </dsp:txXfrm>
    </dsp:sp>
    <dsp:sp modelId="{E7E07FDE-DACF-5846-AF0A-CB8DB3DBABE0}">
      <dsp:nvSpPr>
        <dsp:cNvPr id="0" name=""/>
        <dsp:cNvSpPr/>
      </dsp:nvSpPr>
      <dsp:spPr>
        <a:xfrm>
          <a:off x="7011952" y="2616950"/>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2E255-D0A7-BD42-9AE9-EE198B2DE8BA}">
      <dsp:nvSpPr>
        <dsp:cNvPr id="0" name=""/>
        <dsp:cNvSpPr/>
      </dsp:nvSpPr>
      <dsp:spPr>
        <a:xfrm>
          <a:off x="7123655" y="2723067"/>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Somatic Nervous System</a:t>
          </a:r>
        </a:p>
      </dsp:txBody>
      <dsp:txXfrm>
        <a:off x="7142353" y="2741765"/>
        <a:ext cx="967930" cy="600986"/>
      </dsp:txXfrm>
    </dsp:sp>
    <dsp:sp modelId="{CDEB8BC2-90D4-7342-AEF1-7D06EBE5F775}">
      <dsp:nvSpPr>
        <dsp:cNvPr id="0" name=""/>
        <dsp:cNvSpPr/>
      </dsp:nvSpPr>
      <dsp:spPr>
        <a:xfrm>
          <a:off x="8937918" y="2616950"/>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A60CBB-0815-314F-BE3A-966AC5BB0A25}">
      <dsp:nvSpPr>
        <dsp:cNvPr id="0" name=""/>
        <dsp:cNvSpPr/>
      </dsp:nvSpPr>
      <dsp:spPr>
        <a:xfrm>
          <a:off x="9049621" y="2723067"/>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Autonomic Nervous System</a:t>
          </a:r>
        </a:p>
      </dsp:txBody>
      <dsp:txXfrm>
        <a:off x="9068319" y="2741765"/>
        <a:ext cx="967930" cy="600986"/>
      </dsp:txXfrm>
    </dsp:sp>
    <dsp:sp modelId="{A1A3E0BA-4AEF-4B47-8A57-44BB88965997}">
      <dsp:nvSpPr>
        <dsp:cNvPr id="0" name=""/>
        <dsp:cNvSpPr/>
      </dsp:nvSpPr>
      <dsp:spPr>
        <a:xfrm>
          <a:off x="7809197" y="3574743"/>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F96247-7C61-8A4C-B706-EA90D348BB2A}">
      <dsp:nvSpPr>
        <dsp:cNvPr id="0" name=""/>
        <dsp:cNvSpPr/>
      </dsp:nvSpPr>
      <dsp:spPr>
        <a:xfrm>
          <a:off x="7920900" y="3680861"/>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Sympathetic</a:t>
          </a:r>
        </a:p>
      </dsp:txBody>
      <dsp:txXfrm>
        <a:off x="7939598" y="3699559"/>
        <a:ext cx="967930" cy="600986"/>
      </dsp:txXfrm>
    </dsp:sp>
    <dsp:sp modelId="{85AF5C05-351A-ED4A-B01B-5CD91C021BEC}">
      <dsp:nvSpPr>
        <dsp:cNvPr id="0" name=""/>
        <dsp:cNvSpPr/>
      </dsp:nvSpPr>
      <dsp:spPr>
        <a:xfrm>
          <a:off x="9246170" y="3574743"/>
          <a:ext cx="1005326" cy="638382"/>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41EF91-D8BD-DD45-BD4F-FE55D57818F9}">
      <dsp:nvSpPr>
        <dsp:cNvPr id="0" name=""/>
        <dsp:cNvSpPr/>
      </dsp:nvSpPr>
      <dsp:spPr>
        <a:xfrm>
          <a:off x="9357873" y="3680861"/>
          <a:ext cx="1005326" cy="638382"/>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t>Parasympathetic</a:t>
          </a:r>
        </a:p>
      </dsp:txBody>
      <dsp:txXfrm>
        <a:off x="9376571" y="3699559"/>
        <a:ext cx="967930" cy="6009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7ED80ED-6F72-4CD2-BC5F-64CD3508284F}" type="datetimeFigureOut">
              <a:rPr lang="en-US" smtClean="0"/>
              <a:t>2/19/2019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A7A1F71-A949-46D0-A1C1-7E0CF2C6F43E}" type="slidenum">
              <a:rPr lang="en-US" smtClean="0"/>
              <a:t>‹#›</a:t>
            </a:fld>
            <a:endParaRPr lang="en-US"/>
          </a:p>
        </p:txBody>
      </p:sp>
    </p:spTree>
    <p:extLst>
      <p:ext uri="{BB962C8B-B14F-4D97-AF65-F5344CB8AC3E}">
        <p14:creationId xmlns:p14="http://schemas.microsoft.com/office/powerpoint/2010/main" val="1466885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70C3E7B-C187-DE42-A1B8-A4107FB996F3}" type="datetimeFigureOut">
              <a:rPr lang="en-US" smtClean="0"/>
              <a:t>2/19/2019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CBDE692-47D0-394E-A756-E3AFD2D3176F}" type="slidenum">
              <a:rPr lang="en-US" smtClean="0"/>
              <a:t>‹#›</a:t>
            </a:fld>
            <a:endParaRPr lang="en-US"/>
          </a:p>
        </p:txBody>
      </p:sp>
    </p:spTree>
    <p:extLst>
      <p:ext uri="{BB962C8B-B14F-4D97-AF65-F5344CB8AC3E}">
        <p14:creationId xmlns:p14="http://schemas.microsoft.com/office/powerpoint/2010/main" val="1987077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Neurocounseling bridges the gap of our brain to our our behaviors. It is the missing piece of the puzzle for clients who are searching for that “one more thing” to help with their concerns.</a:t>
            </a:r>
          </a:p>
          <a:p>
            <a:endParaRPr lang="en-US" dirty="0"/>
          </a:p>
          <a:p>
            <a:r>
              <a:rPr lang="en-US" dirty="0"/>
              <a:t>Teaching people that they can control their breathing, heartrate, or skin temperature leads them to believe that there is so much more they can control in their lives.</a:t>
            </a:r>
          </a:p>
          <a:p>
            <a:r>
              <a:rPr lang="en-US" dirty="0"/>
              <a:t>Neurocounseling offers people self-regulation skills and moves the locus of control to an area of personal responsibility</a:t>
            </a:r>
          </a:p>
          <a:p>
            <a:endParaRPr lang="en-US" dirty="0"/>
          </a:p>
        </p:txBody>
      </p:sp>
      <p:sp>
        <p:nvSpPr>
          <p:cNvPr id="4" name="Slide Number Placeholder 3"/>
          <p:cNvSpPr>
            <a:spLocks noGrp="1"/>
          </p:cNvSpPr>
          <p:nvPr>
            <p:ph type="sldNum" sz="quarter" idx="5"/>
          </p:nvPr>
        </p:nvSpPr>
        <p:spPr/>
        <p:txBody>
          <a:bodyPr/>
          <a:lstStyle/>
          <a:p>
            <a:fld id="{1CBDE692-47D0-394E-A756-E3AFD2D3176F}" type="slidenum">
              <a:rPr lang="en-US" smtClean="0"/>
              <a:t>3</a:t>
            </a:fld>
            <a:endParaRPr lang="en-US"/>
          </a:p>
        </p:txBody>
      </p:sp>
    </p:spTree>
    <p:extLst>
      <p:ext uri="{BB962C8B-B14F-4D97-AF65-F5344CB8AC3E}">
        <p14:creationId xmlns:p14="http://schemas.microsoft.com/office/powerpoint/2010/main" val="361542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22</a:t>
            </a:fld>
            <a:endParaRPr lang="en-US"/>
          </a:p>
        </p:txBody>
      </p:sp>
    </p:spTree>
    <p:extLst>
      <p:ext uri="{BB962C8B-B14F-4D97-AF65-F5344CB8AC3E}">
        <p14:creationId xmlns:p14="http://schemas.microsoft.com/office/powerpoint/2010/main" val="122590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counseling practice depends mainly on self report to measure the efficacy of intervention. Neurocounseling can change the conversation to measurable physiological changes in a person’s ability to self-regulate. Allowing a person to understand that they have the power to regulate not only physical responses, but also emotional responses can be powerful. Individuals begin to take responsibility for their own response to outside stimuli, including the craving for substances and behaviors that lead to undesirable consequences. </a:t>
            </a:r>
          </a:p>
        </p:txBody>
      </p:sp>
      <p:sp>
        <p:nvSpPr>
          <p:cNvPr id="4" name="Slide Number Placeholder 3"/>
          <p:cNvSpPr>
            <a:spLocks noGrp="1"/>
          </p:cNvSpPr>
          <p:nvPr>
            <p:ph type="sldNum" sz="quarter" idx="5"/>
          </p:nvPr>
        </p:nvSpPr>
        <p:spPr/>
        <p:txBody>
          <a:bodyPr/>
          <a:lstStyle/>
          <a:p>
            <a:fld id="{1CBDE692-47D0-394E-A756-E3AFD2D3176F}" type="slidenum">
              <a:rPr lang="en-US" smtClean="0"/>
              <a:t>4</a:t>
            </a:fld>
            <a:endParaRPr lang="en-US"/>
          </a:p>
        </p:txBody>
      </p:sp>
    </p:spTree>
    <p:extLst>
      <p:ext uri="{BB962C8B-B14F-4D97-AF65-F5344CB8AC3E}">
        <p14:creationId xmlns:p14="http://schemas.microsoft.com/office/powerpoint/2010/main" val="287079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certain amount of Neurocounseling includes teaching the client about his or her brain and how to use their brain to self regulate. It encourages personal responsibility and assists in a cessation of blaming behaviors.</a:t>
            </a:r>
          </a:p>
        </p:txBody>
      </p:sp>
      <p:sp>
        <p:nvSpPr>
          <p:cNvPr id="4" name="Slide Number Placeholder 3"/>
          <p:cNvSpPr>
            <a:spLocks noGrp="1"/>
          </p:cNvSpPr>
          <p:nvPr>
            <p:ph type="sldNum" sz="quarter" idx="5"/>
          </p:nvPr>
        </p:nvSpPr>
        <p:spPr/>
        <p:txBody>
          <a:bodyPr/>
          <a:lstStyle/>
          <a:p>
            <a:fld id="{1CBDE692-47D0-394E-A756-E3AFD2D3176F}" type="slidenum">
              <a:rPr lang="en-US" smtClean="0"/>
              <a:t>5</a:t>
            </a:fld>
            <a:endParaRPr lang="en-US"/>
          </a:p>
        </p:txBody>
      </p:sp>
    </p:spTree>
    <p:extLst>
      <p:ext uri="{BB962C8B-B14F-4D97-AF65-F5344CB8AC3E}">
        <p14:creationId xmlns:p14="http://schemas.microsoft.com/office/powerpoint/2010/main" val="4054470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DE692-47D0-394E-A756-E3AFD2D3176F}" type="slidenum">
              <a:rPr lang="en-US" smtClean="0"/>
              <a:t>6</a:t>
            </a:fld>
            <a:endParaRPr lang="en-US"/>
          </a:p>
        </p:txBody>
      </p:sp>
    </p:spTree>
    <p:extLst>
      <p:ext uri="{BB962C8B-B14F-4D97-AF65-F5344CB8AC3E}">
        <p14:creationId xmlns:p14="http://schemas.microsoft.com/office/powerpoint/2010/main" val="160062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7</a:t>
            </a:fld>
            <a:endParaRPr lang="en-US"/>
          </a:p>
        </p:txBody>
      </p:sp>
    </p:spTree>
    <p:extLst>
      <p:ext uri="{BB962C8B-B14F-4D97-AF65-F5344CB8AC3E}">
        <p14:creationId xmlns:p14="http://schemas.microsoft.com/office/powerpoint/2010/main" val="3656378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9</a:t>
            </a:fld>
            <a:endParaRPr lang="en-US"/>
          </a:p>
        </p:txBody>
      </p:sp>
    </p:spTree>
    <p:extLst>
      <p:ext uri="{BB962C8B-B14F-4D97-AF65-F5344CB8AC3E}">
        <p14:creationId xmlns:p14="http://schemas.microsoft.com/office/powerpoint/2010/main" val="20559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12</a:t>
            </a:fld>
            <a:endParaRPr lang="en-US"/>
          </a:p>
        </p:txBody>
      </p:sp>
    </p:spTree>
    <p:extLst>
      <p:ext uri="{BB962C8B-B14F-4D97-AF65-F5344CB8AC3E}">
        <p14:creationId xmlns:p14="http://schemas.microsoft.com/office/powerpoint/2010/main" val="1409545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20</a:t>
            </a:fld>
            <a:endParaRPr lang="en-US"/>
          </a:p>
        </p:txBody>
      </p:sp>
    </p:spTree>
    <p:extLst>
      <p:ext uri="{BB962C8B-B14F-4D97-AF65-F5344CB8AC3E}">
        <p14:creationId xmlns:p14="http://schemas.microsoft.com/office/powerpoint/2010/main" val="2469127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BDE692-47D0-394E-A756-E3AFD2D3176F}" type="slidenum">
              <a:rPr lang="en-US" smtClean="0"/>
              <a:t>21</a:t>
            </a:fld>
            <a:endParaRPr lang="en-US"/>
          </a:p>
        </p:txBody>
      </p:sp>
    </p:spTree>
    <p:extLst>
      <p:ext uri="{BB962C8B-B14F-4D97-AF65-F5344CB8AC3E}">
        <p14:creationId xmlns:p14="http://schemas.microsoft.com/office/powerpoint/2010/main" val="3663804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A0A4D5-41A4-2342-B22F-DA5543707FAD}" type="datetime1">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5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1C7463-20D5-8849-8867-93E6B37CCC15}"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807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5175FD-8F07-0745-8E1F-C182144BEDAA}"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829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413126-374E-EE4A-ACDE-A18465B760E9}"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18882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C2D195-BD70-F34B-81E6-44681528A376}"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06665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C512D25-140F-E544-87BA-00DB180C52A0}" type="datetime1">
              <a:rPr lang="en-US" smtClean="0"/>
              <a:t>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086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C01D18-FF80-BF44-A818-3924AA1834BF}" type="datetime1">
              <a:rPr lang="en-US" smtClean="0"/>
              <a:t>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76471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C07D2-174F-9247-B17C-922AF54F53AF}" type="datetime1">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1805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107FA3-0666-EE43-8A46-7EC740ED2618}" type="datetime1">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424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016D3D-2857-9D49-82E7-0E7CB893FE55}" type="datetime1">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2357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A4BEFE-80A0-F744-B2F4-09F7D87243AF}" type="datetime1">
              <a:rPr lang="en-US" smtClean="0"/>
              <a:t>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36455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7A015E-5D58-9B46-9741-D85BDEFF87E3}"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7497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CBB12-5DDE-484A-8083-4ADD6E5B2C7E}" type="datetime1">
              <a:rPr lang="en-US" smtClean="0"/>
              <a:t>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1840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18BC57-E3C2-954E-ADD5-0301AD666EAB}" type="datetime1">
              <a:rPr lang="en-US" smtClean="0"/>
              <a:t>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067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A6AC4F4-8676-354C-A290-F6FE032F9F07}" type="datetime1">
              <a:rPr lang="en-US" smtClean="0"/>
              <a:t>2/19/2019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280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87D6F-0EB2-124B-892A-15EBF81AA8FA}"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355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63E130-AF77-8D4A-BECB-90731E301602}" type="datetime1">
              <a:rPr lang="en-US" smtClean="0"/>
              <a:t>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735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3D0EA2BB-ACDF-7848-8251-BE599814CBAA}" type="datetime1">
              <a:rPr lang="en-US" smtClean="0"/>
              <a:t>2/19/2019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761746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hf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cbse-ncert-solution.blogspot.com/2010/07/tissues-cbse-board-class-9-biology.html"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s3.amazonaws.com/nicabm-stealthseminar/Brain2016/Infographics/NICABM-Neuroplasticity-Infographic-PDF-Black+and+White.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0TK62FdzzTs&amp;t=0s&amp;list=PL4lzNRAVwwsEebDOsv8ZQ5lbI_gIubEPC&amp;index=8"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nlinedegrees.bradley.edu/blog/neurocounseling-bridging-the-gap-between-brain-and-behavio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amendnc.com/what-we-d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joshing88.deviantart.com/art/Aum-Buddha-Tattoo-Design-223383447"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onlinedegrees.bradley.edu/blog/neurocounseling-bridging-the-gap-between-brain-and-behavior/"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cellularscale.blogspot.com/2012/08/lmayq-safety-first.html"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bcia.org/i4a/pages/index.cfm?pageid=3524" TargetMode="External"/><Relationship Id="rId2" Type="http://schemas.openxmlformats.org/officeDocument/2006/relationships/hyperlink" Target="https://www.bcia.org/files/public/Biofeedback/2015BiofeedbackBlueprint.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www.isnr.org/neurofeedback-introductio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tupendoustidbits.wordpress.com/2010/07/01/clue-clueless-cluelessness/"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onlinedegrees.bradley.edu/blog/neurocounseling-bridging-the-gap-between-brain-and-behavio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s3.amazonaws.com/nicabm-stealthseminar/Brain2017/NICABM-Brain-Infographic-PrintFriendly.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youtube.com/watch?v=gm9CIJ74Ox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0A38DE-2371-7149-9D86-C26D7CB7936A}"/>
              </a:ext>
            </a:extLst>
          </p:cNvPr>
          <p:cNvSpPr>
            <a:spLocks noGrp="1"/>
          </p:cNvSpPr>
          <p:nvPr>
            <p:ph type="ctrTitle"/>
          </p:nvPr>
        </p:nvSpPr>
        <p:spPr/>
        <p:txBody>
          <a:bodyPr/>
          <a:lstStyle/>
          <a:p>
            <a:r>
              <a:rPr lang="en-US" dirty="0"/>
              <a:t>Neurocounseling and Co-Occurring Disorders</a:t>
            </a:r>
          </a:p>
        </p:txBody>
      </p:sp>
      <p:sp>
        <p:nvSpPr>
          <p:cNvPr id="3" name="Subtitle 2">
            <a:extLst>
              <a:ext uri="{FF2B5EF4-FFF2-40B4-BE49-F238E27FC236}">
                <a16:creationId xmlns:a16="http://schemas.microsoft.com/office/drawing/2014/main" xmlns="" id="{05CCE414-8F84-7D43-BA6C-E2C86EFB4F09}"/>
              </a:ext>
            </a:extLst>
          </p:cNvPr>
          <p:cNvSpPr>
            <a:spLocks noGrp="1"/>
          </p:cNvSpPr>
          <p:nvPr>
            <p:ph type="subTitle" idx="1"/>
          </p:nvPr>
        </p:nvSpPr>
        <p:spPr/>
        <p:txBody>
          <a:bodyPr/>
          <a:lstStyle/>
          <a:p>
            <a:r>
              <a:rPr lang="en-US" dirty="0"/>
              <a:t>Diane M. O’Brien, PhD</a:t>
            </a:r>
          </a:p>
        </p:txBody>
      </p:sp>
      <p:sp>
        <p:nvSpPr>
          <p:cNvPr id="4" name="Footer Placeholder 3">
            <a:extLst>
              <a:ext uri="{FF2B5EF4-FFF2-40B4-BE49-F238E27FC236}">
                <a16:creationId xmlns:a16="http://schemas.microsoft.com/office/drawing/2014/main" xmlns="" id="{3428A900-8C16-B64C-920F-BECC0FE420B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D068711F-485D-EA4B-88C3-5DBDDC9CEA2D}"/>
              </a:ext>
            </a:extLst>
          </p:cNvPr>
          <p:cNvSpPr>
            <a:spLocks noGrp="1"/>
          </p:cNvSpPr>
          <p:nvPr>
            <p:ph type="sldNum" sz="quarter" idx="12"/>
          </p:nvPr>
        </p:nvSpPr>
        <p:spPr/>
        <p:txBody>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393037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5D95F2-0A14-1448-9B00-4BC4071491D3}"/>
              </a:ext>
            </a:extLst>
          </p:cNvPr>
          <p:cNvSpPr>
            <a:spLocks noGrp="1"/>
          </p:cNvSpPr>
          <p:nvPr>
            <p:ph type="title"/>
          </p:nvPr>
        </p:nvSpPr>
        <p:spPr/>
        <p:txBody>
          <a:bodyPr/>
          <a:lstStyle/>
          <a:p>
            <a:r>
              <a:rPr lang="en-US" dirty="0"/>
              <a:t>Neurons: Basic building blocks</a:t>
            </a:r>
          </a:p>
        </p:txBody>
      </p:sp>
      <p:sp>
        <p:nvSpPr>
          <p:cNvPr id="3" name="Content Placeholder 2">
            <a:extLst>
              <a:ext uri="{FF2B5EF4-FFF2-40B4-BE49-F238E27FC236}">
                <a16:creationId xmlns:a16="http://schemas.microsoft.com/office/drawing/2014/main" xmlns="" id="{5BB06466-548A-0845-A373-EF2AA0B90985}"/>
              </a:ext>
            </a:extLst>
          </p:cNvPr>
          <p:cNvSpPr>
            <a:spLocks noGrp="1"/>
          </p:cNvSpPr>
          <p:nvPr>
            <p:ph sz="quarter" idx="13"/>
          </p:nvPr>
        </p:nvSpPr>
        <p:spPr/>
        <p:txBody>
          <a:bodyPr/>
          <a:lstStyle/>
          <a:p>
            <a:r>
              <a:rPr lang="en-US" dirty="0"/>
              <a:t>Neurons=brain cells </a:t>
            </a:r>
          </a:p>
          <a:p>
            <a:r>
              <a:rPr lang="en-US" dirty="0"/>
              <a:t>Generate and transmit electrical chemical signals within the brain and down the spinal cord</a:t>
            </a:r>
          </a:p>
          <a:p>
            <a:r>
              <a:rPr lang="en-US" dirty="0"/>
              <a:t>Thoughts, feelings, motivations, impulses, and so on found in the structure and function of neurons</a:t>
            </a:r>
          </a:p>
          <a:p>
            <a:r>
              <a:rPr lang="en-US" dirty="0"/>
              <a:t>how neurons communicate with each other is paramount to psychological functioning</a:t>
            </a:r>
          </a:p>
          <a:p>
            <a:endParaRPr lang="en-US" dirty="0"/>
          </a:p>
        </p:txBody>
      </p:sp>
      <p:pic>
        <p:nvPicPr>
          <p:cNvPr id="5" name="Picture 4">
            <a:extLst>
              <a:ext uri="{FF2B5EF4-FFF2-40B4-BE49-F238E27FC236}">
                <a16:creationId xmlns:a16="http://schemas.microsoft.com/office/drawing/2014/main" xmlns="" id="{58A4D40A-3AAD-2547-B36D-DD3727C4A06E}"/>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172675" y="5016844"/>
            <a:ext cx="3798330" cy="1680518"/>
          </a:xfrm>
          <a:prstGeom prst="rect">
            <a:avLst/>
          </a:prstGeom>
        </p:spPr>
      </p:pic>
      <p:sp>
        <p:nvSpPr>
          <p:cNvPr id="7" name="Footer Placeholder 6">
            <a:extLst>
              <a:ext uri="{FF2B5EF4-FFF2-40B4-BE49-F238E27FC236}">
                <a16:creationId xmlns:a16="http://schemas.microsoft.com/office/drawing/2014/main" xmlns="" id="{CC12AEC3-DBD5-EB48-BF75-7586048F8E66}"/>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030D2A16-24D6-3B4A-8D90-A95DEE05EB6D}"/>
              </a:ext>
            </a:extLst>
          </p:cNvPr>
          <p:cNvSpPr>
            <a:spLocks noGrp="1"/>
          </p:cNvSpPr>
          <p:nvPr>
            <p:ph type="sldNum" sz="quarter" idx="12"/>
          </p:nvPr>
        </p:nvSpPr>
        <p:spPr/>
        <p:txBody>
          <a:bodyPr/>
          <a:lstStyle/>
          <a:p>
            <a:fld id="{6D22F896-40B5-4ADD-8801-0D06FADFA095}" type="slidenum">
              <a:rPr lang="en-US" smtClean="0"/>
              <a:t>10</a:t>
            </a:fld>
            <a:endParaRPr lang="en-US" dirty="0"/>
          </a:p>
        </p:txBody>
      </p:sp>
    </p:spTree>
    <p:extLst>
      <p:ext uri="{BB962C8B-B14F-4D97-AF65-F5344CB8AC3E}">
        <p14:creationId xmlns:p14="http://schemas.microsoft.com/office/powerpoint/2010/main" val="28248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0E8E8C-B7C4-0443-A52A-6DACA15F9A9D}"/>
              </a:ext>
            </a:extLst>
          </p:cNvPr>
          <p:cNvSpPr>
            <a:spLocks noGrp="1"/>
          </p:cNvSpPr>
          <p:nvPr>
            <p:ph type="title"/>
          </p:nvPr>
        </p:nvSpPr>
        <p:spPr/>
        <p:txBody>
          <a:bodyPr/>
          <a:lstStyle/>
          <a:p>
            <a:r>
              <a:rPr lang="en-US" dirty="0"/>
              <a:t>Neuroplasticity</a:t>
            </a:r>
          </a:p>
        </p:txBody>
      </p:sp>
      <p:sp>
        <p:nvSpPr>
          <p:cNvPr id="3" name="Content Placeholder 2">
            <a:extLst>
              <a:ext uri="{FF2B5EF4-FFF2-40B4-BE49-F238E27FC236}">
                <a16:creationId xmlns:a16="http://schemas.microsoft.com/office/drawing/2014/main" xmlns="" id="{F8DEA138-31FE-6A41-8FB9-2A2FCADAD7C9}"/>
              </a:ext>
            </a:extLst>
          </p:cNvPr>
          <p:cNvSpPr>
            <a:spLocks noGrp="1"/>
          </p:cNvSpPr>
          <p:nvPr>
            <p:ph sz="quarter" idx="13"/>
          </p:nvPr>
        </p:nvSpPr>
        <p:spPr/>
        <p:txBody>
          <a:bodyPr/>
          <a:lstStyle/>
          <a:p>
            <a:r>
              <a:rPr lang="en-US" dirty="0"/>
              <a:t>The ability of neurons to help heal the brain</a:t>
            </a:r>
          </a:p>
          <a:p>
            <a:r>
              <a:rPr lang="en-US" b="1" dirty="0"/>
              <a:t>Neurogenesis</a:t>
            </a:r>
            <a:r>
              <a:rPr lang="en-US" dirty="0"/>
              <a:t>: the region specific phenomenon wherein new neurons are formed</a:t>
            </a:r>
          </a:p>
          <a:p>
            <a:r>
              <a:rPr lang="en-US" b="1" dirty="0"/>
              <a:t>Synaptogenesis: </a:t>
            </a:r>
            <a:r>
              <a:rPr lang="en-US" dirty="0"/>
              <a:t>creation of new synapses based on need. Unused or unnecessary synapses are are taken away to make room for the new synapses.</a:t>
            </a:r>
          </a:p>
          <a:p>
            <a:pPr marL="0" indent="0">
              <a:buNone/>
            </a:pPr>
            <a:r>
              <a:rPr lang="en-US" b="1" dirty="0">
                <a:hlinkClick r:id="rId2"/>
              </a:rPr>
              <a:t>https://s3.amazonaws.com/nicabm-stealthseminar/Brain2016/Infographics/NICABM-Neuroplasticity-Infographic-PDF-Black+and+White.pdf</a:t>
            </a:r>
            <a:r>
              <a:rPr lang="en-US" b="1" dirty="0"/>
              <a:t> </a:t>
            </a:r>
          </a:p>
          <a:p>
            <a:endParaRPr lang="en-US" dirty="0"/>
          </a:p>
          <a:p>
            <a:endParaRPr lang="en-US" dirty="0"/>
          </a:p>
        </p:txBody>
      </p:sp>
      <p:sp>
        <p:nvSpPr>
          <p:cNvPr id="4" name="Footer Placeholder 3">
            <a:extLst>
              <a:ext uri="{FF2B5EF4-FFF2-40B4-BE49-F238E27FC236}">
                <a16:creationId xmlns:a16="http://schemas.microsoft.com/office/drawing/2014/main" xmlns="" id="{FEC15182-CF1A-7D45-B683-485685D8F6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485EF1FE-0D87-0844-B2A7-79A0E5DD318B}"/>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17747988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FF0FF46E-E8EF-8C46-A265-0D85E2B3F1F7}"/>
              </a:ext>
            </a:extLst>
          </p:cNvPr>
          <p:cNvSpPr>
            <a:spLocks noGrp="1"/>
          </p:cNvSpPr>
          <p:nvPr>
            <p:ph type="title"/>
          </p:nvPr>
        </p:nvSpPr>
        <p:spPr/>
        <p:txBody>
          <a:bodyPr/>
          <a:lstStyle/>
          <a:p>
            <a:r>
              <a:rPr lang="en-US" dirty="0"/>
              <a:t>Communication: how? Why?</a:t>
            </a:r>
          </a:p>
        </p:txBody>
      </p:sp>
      <p:sp>
        <p:nvSpPr>
          <p:cNvPr id="6" name="Content Placeholder 5">
            <a:extLst>
              <a:ext uri="{FF2B5EF4-FFF2-40B4-BE49-F238E27FC236}">
                <a16:creationId xmlns:a16="http://schemas.microsoft.com/office/drawing/2014/main" xmlns="" id="{C6008C7E-61C0-8545-A9D7-9E667E3CB3EA}"/>
              </a:ext>
            </a:extLst>
          </p:cNvPr>
          <p:cNvSpPr>
            <a:spLocks noGrp="1"/>
          </p:cNvSpPr>
          <p:nvPr>
            <p:ph sz="quarter" idx="13"/>
          </p:nvPr>
        </p:nvSpPr>
        <p:spPr/>
        <p:txBody>
          <a:bodyPr/>
          <a:lstStyle/>
          <a:p>
            <a:r>
              <a:rPr lang="en-US" dirty="0"/>
              <a:t>Communication in the brain is carried out via neurotransmission. Neurotransmitters carry messages across the millions of neurons located in the brain. </a:t>
            </a:r>
          </a:p>
          <a:p>
            <a:r>
              <a:rPr lang="en-US" b="1" i="1" dirty="0"/>
              <a:t>Dopamine </a:t>
            </a:r>
            <a:r>
              <a:rPr lang="en-US" dirty="0"/>
              <a:t>and the brain’s natural occurring </a:t>
            </a:r>
            <a:r>
              <a:rPr lang="en-US" b="1" i="1" dirty="0"/>
              <a:t>Opioid Neurotransmitters </a:t>
            </a:r>
            <a:r>
              <a:rPr lang="en-US" dirty="0"/>
              <a:t>are key communicators in the brain’s reward system. This system is </a:t>
            </a:r>
            <a:r>
              <a:rPr lang="en-US" b="1" i="1" dirty="0"/>
              <a:t>hijacked </a:t>
            </a:r>
            <a:r>
              <a:rPr lang="en-US" dirty="0"/>
              <a:t>in substance use disorders. </a:t>
            </a:r>
          </a:p>
          <a:p>
            <a:endParaRPr lang="en-US" dirty="0"/>
          </a:p>
        </p:txBody>
      </p:sp>
      <p:sp>
        <p:nvSpPr>
          <p:cNvPr id="2" name="Footer Placeholder 1">
            <a:extLst>
              <a:ext uri="{FF2B5EF4-FFF2-40B4-BE49-F238E27FC236}">
                <a16:creationId xmlns:a16="http://schemas.microsoft.com/office/drawing/2014/main" xmlns="" id="{E06E03AC-C0E6-2F4F-9D72-DDBF210FBCC4}"/>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xmlns="" id="{5E8144F9-98B9-D64C-A227-81C48C9B996E}"/>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361812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379FF-0B69-CE4A-B738-7CA3A2210EE4}"/>
              </a:ext>
            </a:extLst>
          </p:cNvPr>
          <p:cNvSpPr>
            <a:spLocks noGrp="1"/>
          </p:cNvSpPr>
          <p:nvPr>
            <p:ph type="title"/>
          </p:nvPr>
        </p:nvSpPr>
        <p:spPr/>
        <p:txBody>
          <a:bodyPr/>
          <a:lstStyle/>
          <a:p>
            <a:r>
              <a:rPr lang="en-US" dirty="0"/>
              <a:t>Neurotransmitters</a:t>
            </a:r>
          </a:p>
        </p:txBody>
      </p:sp>
      <p:sp>
        <p:nvSpPr>
          <p:cNvPr id="3" name="Content Placeholder 2">
            <a:extLst>
              <a:ext uri="{FF2B5EF4-FFF2-40B4-BE49-F238E27FC236}">
                <a16:creationId xmlns:a16="http://schemas.microsoft.com/office/drawing/2014/main" xmlns="" id="{A7840E18-0659-9044-AA29-A93E3FC4F80A}"/>
              </a:ext>
            </a:extLst>
          </p:cNvPr>
          <p:cNvSpPr>
            <a:spLocks noGrp="1"/>
          </p:cNvSpPr>
          <p:nvPr>
            <p:ph sz="quarter" idx="13"/>
          </p:nvPr>
        </p:nvSpPr>
        <p:spPr/>
        <p:txBody>
          <a:bodyPr/>
          <a:lstStyle/>
          <a:p>
            <a:r>
              <a:rPr lang="en-US" dirty="0"/>
              <a:t>Chemical substances in the brain and CNS </a:t>
            </a:r>
          </a:p>
          <a:p>
            <a:r>
              <a:rPr lang="en-US" dirty="0"/>
              <a:t>Aid in communication between neurons</a:t>
            </a:r>
          </a:p>
          <a:p>
            <a:r>
              <a:rPr lang="en-US" dirty="0"/>
              <a:t>Exist in both the brain and in the gut (see the “little brain”)</a:t>
            </a:r>
          </a:p>
          <a:p>
            <a:r>
              <a:rPr lang="en-US" dirty="0"/>
              <a:t>Chemicals in Neurotransmitters can function in other capacities</a:t>
            </a:r>
          </a:p>
          <a:p>
            <a:r>
              <a:rPr lang="en-US" dirty="0"/>
              <a:t>Up to four neurotransmitters may be needed to connect neurons together</a:t>
            </a:r>
          </a:p>
          <a:p>
            <a:endParaRPr lang="en-US" dirty="0"/>
          </a:p>
          <a:p>
            <a:endParaRPr lang="en-US" dirty="0"/>
          </a:p>
        </p:txBody>
      </p:sp>
      <p:sp>
        <p:nvSpPr>
          <p:cNvPr id="4" name="Footer Placeholder 3">
            <a:extLst>
              <a:ext uri="{FF2B5EF4-FFF2-40B4-BE49-F238E27FC236}">
                <a16:creationId xmlns:a16="http://schemas.microsoft.com/office/drawing/2014/main" xmlns="" id="{6253528B-17A3-8B40-B1DF-F54F41CEFECE}"/>
              </a:ext>
            </a:extLst>
          </p:cNvPr>
          <p:cNvSpPr>
            <a:spLocks noGrp="1"/>
          </p:cNvSpPr>
          <p:nvPr>
            <p:ph type="ftr" sz="quarter" idx="11"/>
          </p:nvPr>
        </p:nvSpPr>
        <p:spPr/>
        <p:txBody>
          <a:bodyPr/>
          <a:lstStyle/>
          <a:p>
            <a:r>
              <a:rPr lang="en-US" dirty="0"/>
              <a:t>Field, Jones, &amp; Russell-Chapin, 2017</a:t>
            </a:r>
          </a:p>
        </p:txBody>
      </p:sp>
      <p:sp>
        <p:nvSpPr>
          <p:cNvPr id="5" name="Slide Number Placeholder 4">
            <a:extLst>
              <a:ext uri="{FF2B5EF4-FFF2-40B4-BE49-F238E27FC236}">
                <a16:creationId xmlns:a16="http://schemas.microsoft.com/office/drawing/2014/main" xmlns="" id="{B1197AFE-F174-5343-8034-836DA477E179}"/>
              </a:ext>
            </a:extLst>
          </p:cNvPr>
          <p:cNvSpPr>
            <a:spLocks noGrp="1"/>
          </p:cNvSpPr>
          <p:nvPr>
            <p:ph type="sldNum" sz="quarter" idx="12"/>
          </p:nvPr>
        </p:nvSpPr>
        <p:spPr/>
        <p:txBody>
          <a:bodyPr/>
          <a:lstStyle/>
          <a:p>
            <a:fld id="{6D22F896-40B5-4ADD-8801-0D06FADFA095}" type="slidenum">
              <a:rPr lang="en-US" smtClean="0"/>
              <a:t>13</a:t>
            </a:fld>
            <a:endParaRPr lang="en-US" dirty="0"/>
          </a:p>
        </p:txBody>
      </p:sp>
    </p:spTree>
    <p:extLst>
      <p:ext uri="{BB962C8B-B14F-4D97-AF65-F5344CB8AC3E}">
        <p14:creationId xmlns:p14="http://schemas.microsoft.com/office/powerpoint/2010/main" val="3378873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BA377AC-74B3-0448-8EF8-01EA602327E1}"/>
              </a:ext>
            </a:extLst>
          </p:cNvPr>
          <p:cNvSpPr>
            <a:spLocks noGrp="1"/>
          </p:cNvSpPr>
          <p:nvPr>
            <p:ph type="title"/>
          </p:nvPr>
        </p:nvSpPr>
        <p:spPr/>
        <p:txBody>
          <a:bodyPr/>
          <a:lstStyle/>
          <a:p>
            <a:r>
              <a:rPr lang="en-US" dirty="0"/>
              <a:t>Functions of neurotransmitters</a:t>
            </a:r>
          </a:p>
        </p:txBody>
      </p:sp>
      <p:sp>
        <p:nvSpPr>
          <p:cNvPr id="5" name="Content Placeholder 4">
            <a:extLst>
              <a:ext uri="{FF2B5EF4-FFF2-40B4-BE49-F238E27FC236}">
                <a16:creationId xmlns:a16="http://schemas.microsoft.com/office/drawing/2014/main" xmlns="" id="{36AB0430-FC23-C24A-893C-FCB8639108F3}"/>
              </a:ext>
            </a:extLst>
          </p:cNvPr>
          <p:cNvSpPr>
            <a:spLocks noGrp="1"/>
          </p:cNvSpPr>
          <p:nvPr>
            <p:ph sz="quarter" idx="13"/>
          </p:nvPr>
        </p:nvSpPr>
        <p:spPr>
          <a:xfrm>
            <a:off x="913774" y="2367092"/>
            <a:ext cx="10363826" cy="3761859"/>
          </a:xfrm>
        </p:spPr>
        <p:txBody>
          <a:bodyPr>
            <a:normAutofit lnSpcReduction="10000"/>
          </a:bodyPr>
          <a:lstStyle/>
          <a:p>
            <a:pPr marL="457200" indent="-457200">
              <a:buFont typeface="+mj-lt"/>
              <a:buAutoNum type="arabicPeriod"/>
            </a:pPr>
            <a:r>
              <a:rPr lang="en-US" b="1" dirty="0"/>
              <a:t>Serotonin: </a:t>
            </a:r>
            <a:r>
              <a:rPr lang="en-US" dirty="0"/>
              <a:t>assists in regulating mood, memory, learning, appetite</a:t>
            </a:r>
          </a:p>
          <a:p>
            <a:pPr marL="457200" indent="-457200">
              <a:buFont typeface="+mj-lt"/>
              <a:buAutoNum type="arabicPeriod"/>
            </a:pPr>
            <a:r>
              <a:rPr lang="en-US" b="1" dirty="0"/>
              <a:t>Dopamine: </a:t>
            </a:r>
            <a:r>
              <a:rPr lang="en-US" dirty="0"/>
              <a:t>pleasure and pain</a:t>
            </a:r>
          </a:p>
          <a:p>
            <a:pPr marL="457200" indent="-457200">
              <a:buFont typeface="+mj-lt"/>
              <a:buAutoNum type="arabicPeriod"/>
            </a:pPr>
            <a:r>
              <a:rPr lang="en-US" b="1" dirty="0"/>
              <a:t>Norepinephrine: </a:t>
            </a:r>
            <a:r>
              <a:rPr lang="en-US" dirty="0"/>
              <a:t>concentration and alertness</a:t>
            </a:r>
          </a:p>
          <a:p>
            <a:pPr marL="457200" indent="-457200">
              <a:buFont typeface="+mj-lt"/>
              <a:buAutoNum type="arabicPeriod"/>
            </a:pPr>
            <a:r>
              <a:rPr lang="en-US" b="1" dirty="0"/>
              <a:t>Acetylcholine:</a:t>
            </a:r>
            <a:r>
              <a:rPr lang="en-US" dirty="0"/>
              <a:t> autonomic nervous system &amp; memory function</a:t>
            </a:r>
          </a:p>
          <a:p>
            <a:pPr marL="457200" indent="-457200">
              <a:buFont typeface="+mj-lt"/>
              <a:buAutoNum type="arabicPeriod"/>
            </a:pPr>
            <a:r>
              <a:rPr lang="en-US" b="1" dirty="0"/>
              <a:t>Gaba (gamma-aminobutyric acid): </a:t>
            </a:r>
            <a:r>
              <a:rPr lang="en-US" dirty="0"/>
              <a:t>inhibits action protentional in neurons</a:t>
            </a:r>
          </a:p>
          <a:p>
            <a:pPr marL="457200" indent="-457200">
              <a:buFont typeface="+mj-lt"/>
              <a:buAutoNum type="arabicPeriod"/>
            </a:pPr>
            <a:r>
              <a:rPr lang="en-US" b="1" dirty="0"/>
              <a:t>Endorphin: </a:t>
            </a:r>
            <a:r>
              <a:rPr lang="en-US" dirty="0"/>
              <a:t>suppresses pain &amp; promotes euphoria</a:t>
            </a:r>
          </a:p>
          <a:p>
            <a:pPr marL="457200" indent="-457200">
              <a:buFont typeface="+mj-lt"/>
              <a:buAutoNum type="arabicPeriod"/>
            </a:pPr>
            <a:r>
              <a:rPr lang="en-US" b="1" dirty="0"/>
              <a:t>Melatonin: </a:t>
            </a:r>
            <a:r>
              <a:rPr lang="en-US" dirty="0"/>
              <a:t>sleep regulation</a:t>
            </a:r>
          </a:p>
          <a:p>
            <a:pPr marL="457200" indent="-457200">
              <a:buFont typeface="+mj-lt"/>
              <a:buAutoNum type="arabicPeriod"/>
            </a:pPr>
            <a:r>
              <a:rPr lang="en-US" b="1" dirty="0"/>
              <a:t>Glutamate: </a:t>
            </a:r>
            <a:r>
              <a:rPr lang="en-US" dirty="0"/>
              <a:t>(also an amino acid) excites action potential in neurons</a:t>
            </a:r>
            <a:endParaRPr lang="en-US" b="1" dirty="0"/>
          </a:p>
        </p:txBody>
      </p:sp>
      <p:sp>
        <p:nvSpPr>
          <p:cNvPr id="6" name="Footer Placeholder 5">
            <a:extLst>
              <a:ext uri="{FF2B5EF4-FFF2-40B4-BE49-F238E27FC236}">
                <a16:creationId xmlns:a16="http://schemas.microsoft.com/office/drawing/2014/main" xmlns="" id="{68B823A6-5D63-934D-B47A-E4AB2A2FC97D}"/>
              </a:ext>
            </a:extLst>
          </p:cNvPr>
          <p:cNvSpPr>
            <a:spLocks noGrp="1"/>
          </p:cNvSpPr>
          <p:nvPr>
            <p:ph type="ftr" sz="quarter" idx="11"/>
          </p:nvPr>
        </p:nvSpPr>
        <p:spPr>
          <a:xfrm>
            <a:off x="913148" y="6145434"/>
            <a:ext cx="6672887" cy="365125"/>
          </a:xfrm>
        </p:spPr>
        <p:txBody>
          <a:bodyPr/>
          <a:lstStyle/>
          <a:p>
            <a:endParaRPr lang="en-US" dirty="0"/>
          </a:p>
          <a:p>
            <a:r>
              <a:rPr lang="en-US" dirty="0"/>
              <a:t>Field, Jones, &amp; Russell-Chapin, 2017</a:t>
            </a:r>
          </a:p>
          <a:p>
            <a:endParaRPr lang="en-US" dirty="0"/>
          </a:p>
        </p:txBody>
      </p:sp>
      <p:sp>
        <p:nvSpPr>
          <p:cNvPr id="7" name="Slide Number Placeholder 6">
            <a:extLst>
              <a:ext uri="{FF2B5EF4-FFF2-40B4-BE49-F238E27FC236}">
                <a16:creationId xmlns:a16="http://schemas.microsoft.com/office/drawing/2014/main" xmlns="" id="{A8CC623D-CB9F-B64B-A8AF-E55FFC6189FB}"/>
              </a:ext>
            </a:extLst>
          </p:cNvPr>
          <p:cNvSpPr>
            <a:spLocks noGrp="1"/>
          </p:cNvSpPr>
          <p:nvPr>
            <p:ph type="sldNum" sz="quarter" idx="12"/>
          </p:nvPr>
        </p:nvSpPr>
        <p:spPr/>
        <p:txBody>
          <a:bodyPr/>
          <a:lstStyle/>
          <a:p>
            <a:fld id="{6D22F896-40B5-4ADD-8801-0D06FADFA095}" type="slidenum">
              <a:rPr lang="en-US" smtClean="0"/>
              <a:t>14</a:t>
            </a:fld>
            <a:endParaRPr lang="en-US" dirty="0"/>
          </a:p>
        </p:txBody>
      </p:sp>
    </p:spTree>
    <p:extLst>
      <p:ext uri="{BB962C8B-B14F-4D97-AF65-F5344CB8AC3E}">
        <p14:creationId xmlns:p14="http://schemas.microsoft.com/office/powerpoint/2010/main" val="3482766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F2307-FF2A-0746-8946-0D4A9DEB6DBC}"/>
              </a:ext>
            </a:extLst>
          </p:cNvPr>
          <p:cNvSpPr>
            <a:spLocks noGrp="1"/>
          </p:cNvSpPr>
          <p:nvPr>
            <p:ph type="title"/>
          </p:nvPr>
        </p:nvSpPr>
        <p:spPr/>
        <p:txBody>
          <a:bodyPr/>
          <a:lstStyle/>
          <a:p>
            <a:r>
              <a:rPr lang="en-US" dirty="0"/>
              <a:t>The “Little brain”</a:t>
            </a:r>
          </a:p>
        </p:txBody>
      </p:sp>
      <p:sp>
        <p:nvSpPr>
          <p:cNvPr id="3" name="Content Placeholder 2">
            <a:extLst>
              <a:ext uri="{FF2B5EF4-FFF2-40B4-BE49-F238E27FC236}">
                <a16:creationId xmlns:a16="http://schemas.microsoft.com/office/drawing/2014/main" xmlns="" id="{CC9509BC-2FAD-7542-8261-E471C0747D0B}"/>
              </a:ext>
            </a:extLst>
          </p:cNvPr>
          <p:cNvSpPr>
            <a:spLocks noGrp="1"/>
          </p:cNvSpPr>
          <p:nvPr>
            <p:ph sz="quarter" idx="13"/>
          </p:nvPr>
        </p:nvSpPr>
        <p:spPr/>
        <p:txBody>
          <a:bodyPr>
            <a:normAutofit lnSpcReduction="10000"/>
          </a:bodyPr>
          <a:lstStyle/>
          <a:p>
            <a:r>
              <a:rPr lang="en-US" dirty="0"/>
              <a:t>There is an established link between the digestive system and the brain.</a:t>
            </a:r>
          </a:p>
          <a:p>
            <a:r>
              <a:rPr lang="en-US" dirty="0"/>
              <a:t>“Nervous” stomach or “going with your gut”</a:t>
            </a:r>
          </a:p>
          <a:p>
            <a:r>
              <a:rPr lang="en-US" dirty="0"/>
              <a:t>Enteric Nervous system (ENS) found in the digestive system</a:t>
            </a:r>
          </a:p>
          <a:p>
            <a:pPr lvl="1"/>
            <a:r>
              <a:rPr lang="en-US" dirty="0"/>
              <a:t>100 million neurons and many types of neurotransmitters</a:t>
            </a:r>
          </a:p>
          <a:p>
            <a:pPr lvl="1"/>
            <a:r>
              <a:rPr lang="en-US" dirty="0"/>
              <a:t>90-95% of serotonin and about half of the body’s dopamine are found in the stomach</a:t>
            </a:r>
          </a:p>
          <a:p>
            <a:pPr lvl="1"/>
            <a:r>
              <a:rPr lang="en-US" dirty="0"/>
              <a:t>ENS can send messages to the brain to control mood and behavior</a:t>
            </a:r>
          </a:p>
          <a:p>
            <a:r>
              <a:rPr lang="en-US" dirty="0"/>
              <a:t>Gastrointestinal disturbances play a role in anxiety and depression</a:t>
            </a:r>
          </a:p>
        </p:txBody>
      </p:sp>
      <p:sp>
        <p:nvSpPr>
          <p:cNvPr id="4" name="Footer Placeholder 3">
            <a:extLst>
              <a:ext uri="{FF2B5EF4-FFF2-40B4-BE49-F238E27FC236}">
                <a16:creationId xmlns:a16="http://schemas.microsoft.com/office/drawing/2014/main" xmlns="" id="{F02BD055-A1D1-4240-9457-D89C91F6AAAF}"/>
              </a:ext>
            </a:extLst>
          </p:cNvPr>
          <p:cNvSpPr>
            <a:spLocks noGrp="1"/>
          </p:cNvSpPr>
          <p:nvPr>
            <p:ph type="ftr" sz="quarter" idx="11"/>
          </p:nvPr>
        </p:nvSpPr>
        <p:spPr/>
        <p:txBody>
          <a:bodyPr/>
          <a:lstStyle/>
          <a:p>
            <a:r>
              <a:rPr lang="en-US" dirty="0"/>
              <a:t>Meyers, 2017</a:t>
            </a:r>
          </a:p>
        </p:txBody>
      </p:sp>
      <p:sp>
        <p:nvSpPr>
          <p:cNvPr id="5" name="Slide Number Placeholder 4">
            <a:extLst>
              <a:ext uri="{FF2B5EF4-FFF2-40B4-BE49-F238E27FC236}">
                <a16:creationId xmlns:a16="http://schemas.microsoft.com/office/drawing/2014/main" xmlns="" id="{254195D8-D400-1145-A0CB-35D5D1553161}"/>
              </a:ext>
            </a:extLst>
          </p:cNvPr>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3950407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0716E2-9F32-B84A-A2AB-07AC50B9DF0F}"/>
              </a:ext>
            </a:extLst>
          </p:cNvPr>
          <p:cNvSpPr>
            <a:spLocks noGrp="1"/>
          </p:cNvSpPr>
          <p:nvPr>
            <p:ph type="title"/>
          </p:nvPr>
        </p:nvSpPr>
        <p:spPr/>
        <p:txBody>
          <a:bodyPr/>
          <a:lstStyle/>
          <a:p>
            <a:r>
              <a:rPr lang="en-US" dirty="0"/>
              <a:t>Think with your heart</a:t>
            </a:r>
          </a:p>
        </p:txBody>
      </p:sp>
      <p:sp>
        <p:nvSpPr>
          <p:cNvPr id="3" name="Content Placeholder 2">
            <a:extLst>
              <a:ext uri="{FF2B5EF4-FFF2-40B4-BE49-F238E27FC236}">
                <a16:creationId xmlns:a16="http://schemas.microsoft.com/office/drawing/2014/main" xmlns="" id="{7BB9E09F-0F8A-3341-B2BF-B3D6355F6624}"/>
              </a:ext>
            </a:extLst>
          </p:cNvPr>
          <p:cNvSpPr>
            <a:spLocks noGrp="1"/>
          </p:cNvSpPr>
          <p:nvPr>
            <p:ph sz="quarter" idx="13"/>
          </p:nvPr>
        </p:nvSpPr>
        <p:spPr/>
        <p:txBody>
          <a:bodyPr/>
          <a:lstStyle/>
          <a:p>
            <a:r>
              <a:rPr lang="en-US" dirty="0"/>
              <a:t>Coronary artery disease (CAD) linked to emotion and mental health</a:t>
            </a:r>
          </a:p>
          <a:p>
            <a:r>
              <a:rPr lang="en-US" dirty="0"/>
              <a:t>25-50% of those with CAD also have depression</a:t>
            </a:r>
          </a:p>
          <a:p>
            <a:r>
              <a:rPr lang="en-US" dirty="0"/>
              <a:t>Increased activity of the amygdala is associated with arterial inflammation, a factor in CAD</a:t>
            </a:r>
          </a:p>
          <a:p>
            <a:endParaRPr lang="en-US" dirty="0"/>
          </a:p>
          <a:p>
            <a:endParaRPr lang="en-US" dirty="0"/>
          </a:p>
        </p:txBody>
      </p:sp>
      <p:sp>
        <p:nvSpPr>
          <p:cNvPr id="4" name="Footer Placeholder 3">
            <a:extLst>
              <a:ext uri="{FF2B5EF4-FFF2-40B4-BE49-F238E27FC236}">
                <a16:creationId xmlns:a16="http://schemas.microsoft.com/office/drawing/2014/main" xmlns="" id="{F803F50F-DAF8-5C46-8B4E-22C9C387E690}"/>
              </a:ext>
            </a:extLst>
          </p:cNvPr>
          <p:cNvSpPr>
            <a:spLocks noGrp="1"/>
          </p:cNvSpPr>
          <p:nvPr>
            <p:ph type="ftr" sz="quarter" idx="11"/>
          </p:nvPr>
        </p:nvSpPr>
        <p:spPr/>
        <p:txBody>
          <a:bodyPr/>
          <a:lstStyle/>
          <a:p>
            <a:r>
              <a:rPr lang="en-US" dirty="0"/>
              <a:t>Meyers, 2017</a:t>
            </a:r>
          </a:p>
        </p:txBody>
      </p:sp>
      <p:sp>
        <p:nvSpPr>
          <p:cNvPr id="5" name="Slide Number Placeholder 4">
            <a:extLst>
              <a:ext uri="{FF2B5EF4-FFF2-40B4-BE49-F238E27FC236}">
                <a16:creationId xmlns:a16="http://schemas.microsoft.com/office/drawing/2014/main" xmlns="" id="{497C1CA7-AE40-0841-9639-408DB2FAECC5}"/>
              </a:ext>
            </a:extLst>
          </p:cNvPr>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186490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48E4C3-6BCD-DB46-873C-0DB33F38FF05}"/>
              </a:ext>
            </a:extLst>
          </p:cNvPr>
          <p:cNvSpPr>
            <a:spLocks noGrp="1"/>
          </p:cNvSpPr>
          <p:nvPr>
            <p:ph type="title"/>
          </p:nvPr>
        </p:nvSpPr>
        <p:spPr/>
        <p:txBody>
          <a:bodyPr/>
          <a:lstStyle/>
          <a:p>
            <a:r>
              <a:rPr lang="en-US" dirty="0"/>
              <a:t>The nervous system</a:t>
            </a:r>
          </a:p>
        </p:txBody>
      </p:sp>
      <p:sp>
        <p:nvSpPr>
          <p:cNvPr id="3" name="Content Placeholder 2">
            <a:extLst>
              <a:ext uri="{FF2B5EF4-FFF2-40B4-BE49-F238E27FC236}">
                <a16:creationId xmlns:a16="http://schemas.microsoft.com/office/drawing/2014/main" xmlns="" id="{0B767E20-5C74-5444-857E-877B6ABA10E2}"/>
              </a:ext>
            </a:extLst>
          </p:cNvPr>
          <p:cNvSpPr>
            <a:spLocks noGrp="1"/>
          </p:cNvSpPr>
          <p:nvPr>
            <p:ph sz="quarter" idx="13"/>
          </p:nvPr>
        </p:nvSpPr>
        <p:spPr/>
        <p:txBody>
          <a:bodyPr>
            <a:normAutofit lnSpcReduction="10000"/>
          </a:bodyPr>
          <a:lstStyle/>
          <a:p>
            <a:r>
              <a:rPr lang="en-US" b="1" dirty="0"/>
              <a:t>Central nervous system (</a:t>
            </a:r>
            <a:r>
              <a:rPr lang="en-US" b="1" dirty="0" err="1"/>
              <a:t>cns</a:t>
            </a:r>
            <a:r>
              <a:rPr lang="en-US" b="1" dirty="0"/>
              <a:t>): </a:t>
            </a:r>
            <a:r>
              <a:rPr lang="en-US" dirty="0"/>
              <a:t>brain and spinal column. </a:t>
            </a:r>
          </a:p>
          <a:p>
            <a:pPr lvl="1"/>
            <a:r>
              <a:rPr lang="en-US" dirty="0"/>
              <a:t>Sends messages to and from muscles and organs. </a:t>
            </a:r>
          </a:p>
          <a:p>
            <a:pPr lvl="1"/>
            <a:r>
              <a:rPr lang="en-US" dirty="0"/>
              <a:t>Force behind all functioning.</a:t>
            </a:r>
          </a:p>
          <a:p>
            <a:r>
              <a:rPr lang="en-US" b="1" dirty="0"/>
              <a:t>Peripheral nervous system (</a:t>
            </a:r>
            <a:r>
              <a:rPr lang="en-US" b="1" dirty="0" err="1"/>
              <a:t>pns</a:t>
            </a:r>
            <a:r>
              <a:rPr lang="en-US" b="1" dirty="0"/>
              <a:t>): </a:t>
            </a:r>
            <a:r>
              <a:rPr lang="en-US" dirty="0"/>
              <a:t>noncognitive responses and behaviors</a:t>
            </a:r>
          </a:p>
          <a:p>
            <a:pPr lvl="1"/>
            <a:r>
              <a:rPr lang="en-US" b="1" dirty="0"/>
              <a:t>Somatic nervous system: </a:t>
            </a:r>
            <a:r>
              <a:rPr lang="en-US" dirty="0"/>
              <a:t>communicates with motor neurons</a:t>
            </a:r>
            <a:endParaRPr lang="en-US" b="1" dirty="0"/>
          </a:p>
          <a:p>
            <a:pPr lvl="1"/>
            <a:r>
              <a:rPr lang="en-US" b="1" dirty="0"/>
              <a:t>Autonomic nervous system: </a:t>
            </a:r>
            <a:r>
              <a:rPr lang="en-US" dirty="0"/>
              <a:t>smooth muscles, i.e., stomach, heart, other organs, blood vessels</a:t>
            </a:r>
          </a:p>
          <a:p>
            <a:pPr lvl="2"/>
            <a:r>
              <a:rPr lang="en-US" dirty="0"/>
              <a:t>Key to managing the fight, flight, or freeze response (</a:t>
            </a:r>
            <a:r>
              <a:rPr lang="en-US" b="1" dirty="0"/>
              <a:t>sympathetic nervous system</a:t>
            </a:r>
            <a:r>
              <a:rPr lang="en-US" dirty="0"/>
              <a:t>)</a:t>
            </a:r>
          </a:p>
          <a:p>
            <a:pPr lvl="2"/>
            <a:r>
              <a:rPr lang="en-US" dirty="0"/>
              <a:t>Bring body back into balance (</a:t>
            </a:r>
            <a:r>
              <a:rPr lang="en-US" b="1" dirty="0"/>
              <a:t>parasympathetic nervous system</a:t>
            </a:r>
            <a:r>
              <a:rPr lang="en-US" dirty="0"/>
              <a:t>)</a:t>
            </a:r>
          </a:p>
          <a:p>
            <a:pPr lvl="2"/>
            <a:endParaRPr lang="en-US" dirty="0"/>
          </a:p>
          <a:p>
            <a:endParaRPr lang="en-US" b="1" dirty="0"/>
          </a:p>
        </p:txBody>
      </p:sp>
      <p:sp>
        <p:nvSpPr>
          <p:cNvPr id="4" name="Footer Placeholder 3">
            <a:extLst>
              <a:ext uri="{FF2B5EF4-FFF2-40B4-BE49-F238E27FC236}">
                <a16:creationId xmlns:a16="http://schemas.microsoft.com/office/drawing/2014/main" xmlns="" id="{4732812A-CC1E-EF4D-B396-AFDBC40517B2}"/>
              </a:ext>
            </a:extLst>
          </p:cNvPr>
          <p:cNvSpPr>
            <a:spLocks noGrp="1"/>
          </p:cNvSpPr>
          <p:nvPr>
            <p:ph type="ftr" sz="quarter" idx="11"/>
          </p:nvPr>
        </p:nvSpPr>
        <p:spPr/>
        <p:txBody>
          <a:bodyPr/>
          <a:lstStyle/>
          <a:p>
            <a:r>
              <a:rPr lang="en-US" dirty="0"/>
              <a:t>Luke, 2016</a:t>
            </a:r>
          </a:p>
        </p:txBody>
      </p:sp>
      <p:sp>
        <p:nvSpPr>
          <p:cNvPr id="5" name="Slide Number Placeholder 4">
            <a:extLst>
              <a:ext uri="{FF2B5EF4-FFF2-40B4-BE49-F238E27FC236}">
                <a16:creationId xmlns:a16="http://schemas.microsoft.com/office/drawing/2014/main" xmlns="" id="{39618DBC-9C57-B84E-A190-0C8649A16791}"/>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332151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252DF-707C-5D41-B9F8-4E3CC5552C34}"/>
              </a:ext>
            </a:extLst>
          </p:cNvPr>
          <p:cNvSpPr>
            <a:spLocks noGrp="1"/>
          </p:cNvSpPr>
          <p:nvPr>
            <p:ph type="title"/>
          </p:nvPr>
        </p:nvSpPr>
        <p:spPr/>
        <p:txBody>
          <a:bodyPr/>
          <a:lstStyle/>
          <a:p>
            <a:r>
              <a:rPr lang="en-US" dirty="0"/>
              <a:t>the nervous system</a:t>
            </a:r>
          </a:p>
        </p:txBody>
      </p:sp>
      <p:graphicFrame>
        <p:nvGraphicFramePr>
          <p:cNvPr id="4" name="Content Placeholder 3">
            <a:extLst>
              <a:ext uri="{FF2B5EF4-FFF2-40B4-BE49-F238E27FC236}">
                <a16:creationId xmlns:a16="http://schemas.microsoft.com/office/drawing/2014/main" xmlns="" id="{70F270B6-BB2A-2E4C-8AB1-521B19C16E7D}"/>
              </a:ext>
            </a:extLst>
          </p:cNvPr>
          <p:cNvGraphicFramePr>
            <a:graphicFrameLocks noGrp="1"/>
          </p:cNvGraphicFramePr>
          <p:nvPr>
            <p:ph sz="quarter" idx="13"/>
            <p:extLst>
              <p:ext uri="{D42A27DB-BD31-4B8C-83A1-F6EECF244321}">
                <p14:modId xmlns:p14="http://schemas.microsoft.com/office/powerpoint/2010/main" val="1189729794"/>
              </p:ext>
            </p:extLst>
          </p:nvPr>
        </p:nvGraphicFramePr>
        <p:xfrm>
          <a:off x="914400" y="1920241"/>
          <a:ext cx="10363200" cy="4469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xmlns="" id="{10B781E7-D36E-7445-8DA9-47D224028377}"/>
              </a:ext>
            </a:extLst>
          </p:cNvPr>
          <p:cNvSpPr>
            <a:spLocks noGrp="1"/>
          </p:cNvSpPr>
          <p:nvPr>
            <p:ph type="ftr" sz="quarter" idx="11"/>
          </p:nvPr>
        </p:nvSpPr>
        <p:spPr/>
        <p:txBody>
          <a:bodyPr/>
          <a:lstStyle/>
          <a:p>
            <a:r>
              <a:rPr lang="en-US" dirty="0"/>
              <a:t>Luke, 2016</a:t>
            </a:r>
          </a:p>
        </p:txBody>
      </p:sp>
      <p:sp>
        <p:nvSpPr>
          <p:cNvPr id="6" name="Slide Number Placeholder 5">
            <a:extLst>
              <a:ext uri="{FF2B5EF4-FFF2-40B4-BE49-F238E27FC236}">
                <a16:creationId xmlns:a16="http://schemas.microsoft.com/office/drawing/2014/main" xmlns="" id="{136EAEBD-6DD3-F345-81E3-BA388B389C5A}"/>
              </a:ext>
            </a:extLst>
          </p:cNvPr>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730798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AB91D1-CD30-2A41-928F-BB8A5BF24D2C}"/>
              </a:ext>
            </a:extLst>
          </p:cNvPr>
          <p:cNvSpPr>
            <a:spLocks noGrp="1"/>
          </p:cNvSpPr>
          <p:nvPr>
            <p:ph type="title"/>
          </p:nvPr>
        </p:nvSpPr>
        <p:spPr/>
        <p:txBody>
          <a:bodyPr>
            <a:normAutofit fontScale="90000"/>
          </a:bodyPr>
          <a:lstStyle/>
          <a:p>
            <a:r>
              <a:rPr lang="en-US" dirty="0"/>
              <a:t/>
            </a:r>
            <a:br>
              <a:rPr lang="en-US" dirty="0"/>
            </a:br>
            <a:r>
              <a:rPr lang="en-US" dirty="0"/>
              <a:t/>
            </a:r>
            <a:br>
              <a:rPr lang="en-US" dirty="0"/>
            </a:br>
            <a:r>
              <a:rPr lang="en-US" dirty="0"/>
              <a:t/>
            </a:r>
            <a:br>
              <a:rPr lang="en-US" dirty="0"/>
            </a:br>
            <a:r>
              <a:rPr lang="en-US" dirty="0"/>
              <a:t>Take a breath</a:t>
            </a:r>
            <a:br>
              <a:rPr lang="en-US" dirty="0"/>
            </a:br>
            <a:r>
              <a:rPr lang="en-US" dirty="0"/>
              <a:t>feeling stressed?</a:t>
            </a:r>
            <a:br>
              <a:rPr lang="en-US" dirty="0"/>
            </a:br>
            <a:r>
              <a:rPr lang="en-US" dirty="0"/>
              <a:t>Exercise: </a:t>
            </a:r>
            <a:r>
              <a:rPr lang="en-US" b="1" dirty="0"/>
              <a:t>Out loud noting</a:t>
            </a:r>
            <a:r>
              <a:rPr lang="en-US" dirty="0"/>
              <a:t/>
            </a:r>
            <a:br>
              <a:rPr lang="en-US" dirty="0"/>
            </a:br>
            <a:r>
              <a:rPr lang="en-US" dirty="0"/>
              <a:t/>
            </a:r>
            <a:br>
              <a:rPr lang="en-US" dirty="0"/>
            </a:br>
            <a:r>
              <a:rPr lang="en-US" dirty="0"/>
              <a:t/>
            </a:r>
            <a:br>
              <a:rPr lang="en-US" dirty="0"/>
            </a:br>
            <a:endParaRPr lang="en-US" dirty="0"/>
          </a:p>
        </p:txBody>
      </p:sp>
      <p:sp>
        <p:nvSpPr>
          <p:cNvPr id="6" name="Content Placeholder 5">
            <a:extLst>
              <a:ext uri="{FF2B5EF4-FFF2-40B4-BE49-F238E27FC236}">
                <a16:creationId xmlns:a16="http://schemas.microsoft.com/office/drawing/2014/main" xmlns="" id="{78C5C7A8-255C-4944-8530-EB33E446257B}"/>
              </a:ext>
            </a:extLst>
          </p:cNvPr>
          <p:cNvSpPr>
            <a:spLocks noGrp="1"/>
          </p:cNvSpPr>
          <p:nvPr>
            <p:ph sz="quarter" idx="13"/>
          </p:nvPr>
        </p:nvSpPr>
        <p:spPr/>
        <p:txBody>
          <a:bodyPr>
            <a:normAutofit lnSpcReduction="10000"/>
          </a:bodyPr>
          <a:lstStyle/>
          <a:p>
            <a:pPr marL="457200" indent="-457200">
              <a:buFont typeface="+mj-lt"/>
              <a:buAutoNum type="arabicPeriod"/>
            </a:pPr>
            <a:r>
              <a:rPr lang="en-US" dirty="0"/>
              <a:t>Break into groups of 4-6 people. Sit facing each other (circle if possible)</a:t>
            </a:r>
          </a:p>
          <a:p>
            <a:pPr marL="457200" indent="-457200">
              <a:buFont typeface="+mj-lt"/>
              <a:buAutoNum type="arabicPeriod"/>
            </a:pPr>
            <a:r>
              <a:rPr lang="en-US" dirty="0"/>
              <a:t>We are going to note, out loud, things we are seeing, hearing, or feeling in our bodies</a:t>
            </a:r>
          </a:p>
          <a:p>
            <a:pPr marL="457200" indent="-457200">
              <a:buFont typeface="+mj-lt"/>
              <a:buAutoNum type="arabicPeriod"/>
            </a:pPr>
            <a:r>
              <a:rPr lang="en-US" dirty="0"/>
              <a:t>Say, “Right now I am noticing…”</a:t>
            </a:r>
          </a:p>
          <a:p>
            <a:pPr marL="457200" indent="-457200">
              <a:buFont typeface="+mj-lt"/>
              <a:buAutoNum type="arabicPeriod"/>
            </a:pPr>
            <a:r>
              <a:rPr lang="en-US" dirty="0"/>
              <a:t>Go around the group several times, building on the things you are noticing while blocking out other thoughts</a:t>
            </a:r>
          </a:p>
          <a:p>
            <a:pPr marL="457200" indent="-457200">
              <a:buFont typeface="+mj-lt"/>
              <a:buAutoNum type="arabicPeriod"/>
            </a:pPr>
            <a:r>
              <a:rPr lang="en-US" dirty="0"/>
              <a:t>As we listen to others talking, we may become aware of new things to be mindful of and we are also practicing mindful listening.</a:t>
            </a:r>
          </a:p>
          <a:p>
            <a:pPr marL="457200" indent="-457200">
              <a:buFont typeface="+mj-lt"/>
              <a:buAutoNum type="arabicPeriod"/>
            </a:pPr>
            <a:endParaRPr lang="en-US" dirty="0"/>
          </a:p>
        </p:txBody>
      </p:sp>
      <p:sp>
        <p:nvSpPr>
          <p:cNvPr id="7" name="Footer Placeholder 6">
            <a:extLst>
              <a:ext uri="{FF2B5EF4-FFF2-40B4-BE49-F238E27FC236}">
                <a16:creationId xmlns:a16="http://schemas.microsoft.com/office/drawing/2014/main" xmlns="" id="{13A9D99B-04DC-CF49-9C58-75F4ED5FE89C}"/>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607F886A-6113-AC4A-B39D-5E945F7CCD05}"/>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214824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ED3E48-6854-A443-BFC5-2A252871068A}"/>
              </a:ext>
            </a:extLst>
          </p:cNvPr>
          <p:cNvSpPr>
            <a:spLocks noGrp="1"/>
          </p:cNvSpPr>
          <p:nvPr>
            <p:ph type="title"/>
          </p:nvPr>
        </p:nvSpPr>
        <p:spPr/>
        <p:txBody>
          <a:bodyPr/>
          <a:lstStyle/>
          <a:p>
            <a:r>
              <a:rPr lang="en-US" dirty="0"/>
              <a:t>Our Objectives today….</a:t>
            </a:r>
          </a:p>
        </p:txBody>
      </p:sp>
      <p:sp>
        <p:nvSpPr>
          <p:cNvPr id="3" name="Content Placeholder 2">
            <a:extLst>
              <a:ext uri="{FF2B5EF4-FFF2-40B4-BE49-F238E27FC236}">
                <a16:creationId xmlns:a16="http://schemas.microsoft.com/office/drawing/2014/main" xmlns="" id="{8F2B5FD0-F174-DF40-9DF5-432E947F474B}"/>
              </a:ext>
            </a:extLst>
          </p:cNvPr>
          <p:cNvSpPr>
            <a:spLocks noGrp="1"/>
          </p:cNvSpPr>
          <p:nvPr>
            <p:ph sz="quarter" idx="13"/>
          </p:nvPr>
        </p:nvSpPr>
        <p:spPr/>
        <p:txBody>
          <a:bodyPr>
            <a:normAutofit/>
          </a:bodyPr>
          <a:lstStyle/>
          <a:p>
            <a:r>
              <a:rPr lang="en-US" dirty="0"/>
              <a:t>Explore the brain and neuroscience as it relates to counseling</a:t>
            </a:r>
          </a:p>
          <a:p>
            <a:r>
              <a:rPr lang="en-US" dirty="0"/>
              <a:t>Gain an understanding of the different ways the brain works in addiction, recovery, and relapse</a:t>
            </a:r>
          </a:p>
          <a:p>
            <a:r>
              <a:rPr lang="en-US" dirty="0"/>
              <a:t>Examine integration of mind and brain</a:t>
            </a:r>
          </a:p>
          <a:p>
            <a:r>
              <a:rPr lang="en-US" dirty="0"/>
              <a:t>Incorporate Neurocounseling and counseling theory </a:t>
            </a:r>
          </a:p>
          <a:p>
            <a:r>
              <a:rPr lang="en-US" dirty="0"/>
              <a:t>Examine a few specific, brain-based techniques for counseling to substance use disorders, and other mental health issues</a:t>
            </a:r>
          </a:p>
        </p:txBody>
      </p:sp>
      <p:sp>
        <p:nvSpPr>
          <p:cNvPr id="4" name="Footer Placeholder 3">
            <a:extLst>
              <a:ext uri="{FF2B5EF4-FFF2-40B4-BE49-F238E27FC236}">
                <a16:creationId xmlns:a16="http://schemas.microsoft.com/office/drawing/2014/main" xmlns="" id="{B99B49BE-6C5D-3943-881B-939C81774A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EA7B5142-7F79-3C48-BFED-CC210FB576BA}"/>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1489433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83145F-FA7E-AB46-9635-CCB02C1EF2EF}"/>
              </a:ext>
            </a:extLst>
          </p:cNvPr>
          <p:cNvSpPr>
            <a:spLocks noGrp="1"/>
          </p:cNvSpPr>
          <p:nvPr>
            <p:ph type="title"/>
          </p:nvPr>
        </p:nvSpPr>
        <p:spPr/>
        <p:txBody>
          <a:bodyPr/>
          <a:lstStyle/>
          <a:p>
            <a:r>
              <a:rPr lang="en-US" dirty="0"/>
              <a:t>Structures to Systems</a:t>
            </a:r>
          </a:p>
        </p:txBody>
      </p:sp>
      <p:sp>
        <p:nvSpPr>
          <p:cNvPr id="3" name="Content Placeholder 2">
            <a:extLst>
              <a:ext uri="{FF2B5EF4-FFF2-40B4-BE49-F238E27FC236}">
                <a16:creationId xmlns:a16="http://schemas.microsoft.com/office/drawing/2014/main" xmlns="" id="{34700E79-66D5-D04D-AA26-59253BE0DB73}"/>
              </a:ext>
            </a:extLst>
          </p:cNvPr>
          <p:cNvSpPr>
            <a:spLocks noGrp="1"/>
          </p:cNvSpPr>
          <p:nvPr>
            <p:ph sz="quarter" idx="13"/>
          </p:nvPr>
        </p:nvSpPr>
        <p:spPr>
          <a:xfrm>
            <a:off x="914399" y="1864159"/>
            <a:ext cx="10363826" cy="3045167"/>
          </a:xfrm>
        </p:spPr>
        <p:txBody>
          <a:bodyPr/>
          <a:lstStyle/>
          <a:p>
            <a:r>
              <a:rPr lang="en-US" dirty="0"/>
              <a:t>The most important functional brain system in the discussion of </a:t>
            </a:r>
            <a:r>
              <a:rPr lang="en-US" u="sng" dirty="0"/>
              <a:t>addiction</a:t>
            </a:r>
            <a:r>
              <a:rPr lang="en-US" dirty="0"/>
              <a:t> is the </a:t>
            </a:r>
            <a:r>
              <a:rPr lang="en-US" b="1" i="1" dirty="0"/>
              <a:t>Limbic System. </a:t>
            </a:r>
            <a:r>
              <a:rPr lang="en-US" dirty="0"/>
              <a:t>The limbic system is primarily known for helping people to respond to emotional cues and threats and also plays a role in motivation, addiction, and sexual behavior. </a:t>
            </a:r>
          </a:p>
          <a:p>
            <a:r>
              <a:rPr lang="en-US" dirty="0"/>
              <a:t>There are several subcortical structures involved in the limbic system however the most important ones for us to understand are the </a:t>
            </a:r>
            <a:r>
              <a:rPr lang="en-US" b="1" i="1" dirty="0"/>
              <a:t>Basal Ganglia </a:t>
            </a:r>
            <a:r>
              <a:rPr lang="en-US" dirty="0"/>
              <a:t>and the </a:t>
            </a:r>
            <a:r>
              <a:rPr lang="en-US" b="1" i="1" dirty="0"/>
              <a:t>Amygdala.</a:t>
            </a:r>
            <a:endParaRPr lang="en-US" dirty="0"/>
          </a:p>
          <a:p>
            <a:endParaRPr lang="en-US" dirty="0"/>
          </a:p>
        </p:txBody>
      </p:sp>
      <p:pic>
        <p:nvPicPr>
          <p:cNvPr id="4" name="Picture 3">
            <a:extLst>
              <a:ext uri="{FF2B5EF4-FFF2-40B4-BE49-F238E27FC236}">
                <a16:creationId xmlns:a16="http://schemas.microsoft.com/office/drawing/2014/main" xmlns="" id="{BD044274-3A30-F147-B74D-53E66F5032AA}"/>
              </a:ext>
            </a:extLst>
          </p:cNvPr>
          <p:cNvPicPr>
            <a:picLocks noChangeAspect="1"/>
          </p:cNvPicPr>
          <p:nvPr/>
        </p:nvPicPr>
        <p:blipFill>
          <a:blip r:embed="rId3"/>
          <a:stretch>
            <a:fillRect/>
          </a:stretch>
        </p:blipFill>
        <p:spPr>
          <a:xfrm>
            <a:off x="2660479" y="4330359"/>
            <a:ext cx="6553200" cy="2131883"/>
          </a:xfrm>
          <a:prstGeom prst="rect">
            <a:avLst/>
          </a:prstGeom>
        </p:spPr>
      </p:pic>
      <p:sp>
        <p:nvSpPr>
          <p:cNvPr id="5" name="Footer Placeholder 4">
            <a:extLst>
              <a:ext uri="{FF2B5EF4-FFF2-40B4-BE49-F238E27FC236}">
                <a16:creationId xmlns:a16="http://schemas.microsoft.com/office/drawing/2014/main" xmlns="" id="{137506D2-0EB5-304B-A78E-862305009423}"/>
              </a:ext>
            </a:extLst>
          </p:cNvPr>
          <p:cNvSpPr>
            <a:spLocks noGrp="1"/>
          </p:cNvSpPr>
          <p:nvPr>
            <p:ph type="ftr" sz="quarter" idx="11"/>
          </p:nvPr>
        </p:nvSpPr>
        <p:spPr>
          <a:xfrm>
            <a:off x="824874" y="6462242"/>
            <a:ext cx="6672887" cy="365125"/>
          </a:xfrm>
        </p:spPr>
        <p:txBody>
          <a:bodyPr/>
          <a:lstStyle/>
          <a:p>
            <a:r>
              <a:rPr lang="en-US" dirty="0" err="1" smtClean="0"/>
              <a:t>Chasek</a:t>
            </a:r>
            <a:r>
              <a:rPr lang="en-US" dirty="0" smtClean="0"/>
              <a:t> (2015)</a:t>
            </a:r>
            <a:endParaRPr lang="en-US" dirty="0"/>
          </a:p>
        </p:txBody>
      </p:sp>
      <p:sp>
        <p:nvSpPr>
          <p:cNvPr id="6" name="Slide Number Placeholder 5">
            <a:extLst>
              <a:ext uri="{FF2B5EF4-FFF2-40B4-BE49-F238E27FC236}">
                <a16:creationId xmlns:a16="http://schemas.microsoft.com/office/drawing/2014/main" xmlns="" id="{523CAEB0-0729-4A45-8780-B9A9BEC88829}"/>
              </a:ext>
            </a:extLst>
          </p:cNvPr>
          <p:cNvSpPr>
            <a:spLocks noGrp="1"/>
          </p:cNvSpPr>
          <p:nvPr>
            <p:ph type="sldNum" sz="quarter" idx="12"/>
          </p:nvPr>
        </p:nvSpPr>
        <p:spPr/>
        <p:txBody>
          <a:bodyPr/>
          <a:lstStyle/>
          <a:p>
            <a:fld id="{6D22F896-40B5-4ADD-8801-0D06FADFA095}" type="slidenum">
              <a:rPr lang="en-US" smtClean="0"/>
              <a:t>20</a:t>
            </a:fld>
            <a:endParaRPr lang="en-US" dirty="0"/>
          </a:p>
        </p:txBody>
      </p:sp>
    </p:spTree>
    <p:extLst>
      <p:ext uri="{BB962C8B-B14F-4D97-AF65-F5344CB8AC3E}">
        <p14:creationId xmlns:p14="http://schemas.microsoft.com/office/powerpoint/2010/main" val="1177731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CD1815A-71C4-2D4B-BED6-3FB98F3B119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xmlns="" id="{D0977C50-56E1-2747-BF72-1BBE06E68258}"/>
              </a:ext>
            </a:extLst>
          </p:cNvPr>
          <p:cNvSpPr>
            <a:spLocks noGrp="1"/>
          </p:cNvSpPr>
          <p:nvPr>
            <p:ph sz="quarter" idx="13"/>
          </p:nvPr>
        </p:nvSpPr>
        <p:spPr>
          <a:xfrm>
            <a:off x="913774" y="618517"/>
            <a:ext cx="5106026" cy="5620965"/>
          </a:xfrm>
        </p:spPr>
        <p:txBody>
          <a:bodyPr>
            <a:normAutofit lnSpcReduction="10000"/>
          </a:bodyPr>
          <a:lstStyle/>
          <a:p>
            <a:r>
              <a:rPr lang="en-US" dirty="0"/>
              <a:t>The </a:t>
            </a:r>
            <a:r>
              <a:rPr lang="en-US" b="1" i="1" dirty="0"/>
              <a:t>Basal Ganglia </a:t>
            </a:r>
            <a:r>
              <a:rPr lang="en-US" dirty="0"/>
              <a:t>functions as the reward and motivation system as it has a high concentration of dopamine projections. The Basal Ganglia controls the rewarding or pleasurable effects of substance use and are responsible for the formation of the habitual use of substances. </a:t>
            </a:r>
          </a:p>
          <a:p>
            <a:r>
              <a:rPr lang="en-US" dirty="0"/>
              <a:t>The </a:t>
            </a:r>
            <a:r>
              <a:rPr lang="en-US" b="1" i="1" dirty="0"/>
              <a:t>Amygdala </a:t>
            </a:r>
            <a:r>
              <a:rPr lang="en-US" dirty="0"/>
              <a:t>is involved in responding to threats and stress. The feelings of unease, anxiety, and irritability as occurs with withdrawal from substances or as a basic function of anxiety and depressive disorders reside here. </a:t>
            </a:r>
          </a:p>
          <a:p>
            <a:endParaRPr lang="en-US" dirty="0"/>
          </a:p>
        </p:txBody>
      </p:sp>
      <p:pic>
        <p:nvPicPr>
          <p:cNvPr id="7" name="Content Placeholder 6">
            <a:extLst>
              <a:ext uri="{FF2B5EF4-FFF2-40B4-BE49-F238E27FC236}">
                <a16:creationId xmlns:a16="http://schemas.microsoft.com/office/drawing/2014/main" xmlns="" id="{27710CA2-8CAF-FE49-9D55-4D12D0C5ED82}"/>
              </a:ext>
            </a:extLst>
          </p:cNvPr>
          <p:cNvPicPr>
            <a:picLocks noGrp="1" noChangeAspect="1"/>
          </p:cNvPicPr>
          <p:nvPr>
            <p:ph sz="quarter" idx="14"/>
          </p:nvPr>
        </p:nvPicPr>
        <p:blipFill>
          <a:blip r:embed="rId3"/>
          <a:stretch>
            <a:fillRect/>
          </a:stretch>
        </p:blipFill>
        <p:spPr>
          <a:xfrm>
            <a:off x="6606540" y="1051560"/>
            <a:ext cx="4789170" cy="4903470"/>
          </a:xfrm>
          <a:prstGeom prst="rect">
            <a:avLst/>
          </a:prstGeom>
        </p:spPr>
      </p:pic>
      <p:sp>
        <p:nvSpPr>
          <p:cNvPr id="8" name="Footer Placeholder 7">
            <a:extLst>
              <a:ext uri="{FF2B5EF4-FFF2-40B4-BE49-F238E27FC236}">
                <a16:creationId xmlns:a16="http://schemas.microsoft.com/office/drawing/2014/main" xmlns="" id="{9CC1BA13-7543-9F4A-B2A0-8FA343698C33}"/>
              </a:ext>
            </a:extLst>
          </p:cNvPr>
          <p:cNvSpPr>
            <a:spLocks noGrp="1"/>
          </p:cNvSpPr>
          <p:nvPr>
            <p:ph type="ftr" sz="quarter" idx="11"/>
          </p:nvPr>
        </p:nvSpPr>
        <p:spPr>
          <a:xfrm>
            <a:off x="913774" y="6248400"/>
            <a:ext cx="6672887" cy="365125"/>
          </a:xfrm>
        </p:spPr>
        <p:txBody>
          <a:bodyPr/>
          <a:lstStyle/>
          <a:p>
            <a:endParaRPr lang="en-US" dirty="0"/>
          </a:p>
        </p:txBody>
      </p:sp>
      <p:sp>
        <p:nvSpPr>
          <p:cNvPr id="9" name="Slide Number Placeholder 8">
            <a:extLst>
              <a:ext uri="{FF2B5EF4-FFF2-40B4-BE49-F238E27FC236}">
                <a16:creationId xmlns:a16="http://schemas.microsoft.com/office/drawing/2014/main" xmlns="" id="{5C9498EF-212B-B24F-AEC8-28A11DF81363}"/>
              </a:ext>
            </a:extLst>
          </p:cNvPr>
          <p:cNvSpPr>
            <a:spLocks noGrp="1"/>
          </p:cNvSpPr>
          <p:nvPr>
            <p:ph type="sldNum" sz="quarter" idx="12"/>
          </p:nvPr>
        </p:nvSpPr>
        <p:spPr/>
        <p:txBody>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142878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B6F674-2775-FE4A-B384-2AA346B7EE4F}"/>
              </a:ext>
            </a:extLst>
          </p:cNvPr>
          <p:cNvSpPr>
            <a:spLocks noGrp="1"/>
          </p:cNvSpPr>
          <p:nvPr>
            <p:ph type="title"/>
          </p:nvPr>
        </p:nvSpPr>
        <p:spPr/>
        <p:txBody>
          <a:bodyPr/>
          <a:lstStyle/>
          <a:p>
            <a:r>
              <a:rPr lang="en-US" dirty="0"/>
              <a:t>Brain based addiction cycle</a:t>
            </a:r>
          </a:p>
        </p:txBody>
      </p:sp>
      <p:sp>
        <p:nvSpPr>
          <p:cNvPr id="3" name="Content Placeholder 2">
            <a:extLst>
              <a:ext uri="{FF2B5EF4-FFF2-40B4-BE49-F238E27FC236}">
                <a16:creationId xmlns:a16="http://schemas.microsoft.com/office/drawing/2014/main" xmlns="" id="{EAB81BE1-5583-B143-AA03-7009B7067E9B}"/>
              </a:ext>
            </a:extLst>
          </p:cNvPr>
          <p:cNvSpPr>
            <a:spLocks noGrp="1"/>
          </p:cNvSpPr>
          <p:nvPr>
            <p:ph sz="quarter" idx="13"/>
          </p:nvPr>
        </p:nvSpPr>
        <p:spPr/>
        <p:txBody>
          <a:bodyPr>
            <a:normAutofit fontScale="92500"/>
          </a:bodyPr>
          <a:lstStyle/>
          <a:p>
            <a:pPr marL="0" indent="0">
              <a:buNone/>
            </a:pPr>
            <a:r>
              <a:rPr lang="en-US" b="1" dirty="0"/>
              <a:t>Binge/Intoxication Stage: Basal Ganglia </a:t>
            </a:r>
            <a:endParaRPr lang="en-US" dirty="0"/>
          </a:p>
          <a:p>
            <a:r>
              <a:rPr lang="en-US" dirty="0"/>
              <a:t>Consume intoxicating substance and experiences pleasurable effects/rewards </a:t>
            </a:r>
          </a:p>
          <a:p>
            <a:r>
              <a:rPr lang="en-US" dirty="0"/>
              <a:t>Dopamine and the opioid signaling system is activated, the stimuli associated with the use of the substances is connected with the reward; over time the stimuli can trigger the dopamine and opioid signaling system</a:t>
            </a:r>
          </a:p>
          <a:p>
            <a:r>
              <a:rPr lang="en-US" dirty="0"/>
              <a:t>Habit circuitry of the basal ganglia contributes to compulsive substance seeking </a:t>
            </a:r>
          </a:p>
          <a:p>
            <a:r>
              <a:rPr lang="en-US" dirty="0"/>
              <a:t>The reward and habit neurocircuits explain the intense desire (craving) for the substance and the compulsive substance seeking </a:t>
            </a:r>
          </a:p>
          <a:p>
            <a:endParaRPr lang="en-US" dirty="0"/>
          </a:p>
        </p:txBody>
      </p:sp>
      <p:sp>
        <p:nvSpPr>
          <p:cNvPr id="4" name="Footer Placeholder 3">
            <a:extLst>
              <a:ext uri="{FF2B5EF4-FFF2-40B4-BE49-F238E27FC236}">
                <a16:creationId xmlns:a16="http://schemas.microsoft.com/office/drawing/2014/main" xmlns="" id="{9B2838CB-9D09-2F4E-BB86-55F4331A11A2}"/>
              </a:ext>
            </a:extLst>
          </p:cNvPr>
          <p:cNvSpPr>
            <a:spLocks noGrp="1"/>
          </p:cNvSpPr>
          <p:nvPr>
            <p:ph type="ftr" sz="quarter" idx="11"/>
          </p:nvPr>
        </p:nvSpPr>
        <p:spPr/>
        <p:txBody>
          <a:bodyPr/>
          <a:lstStyle/>
          <a:p>
            <a:r>
              <a:rPr lang="en-US" dirty="0" err="1" smtClean="0"/>
              <a:t>Chasek</a:t>
            </a:r>
            <a:r>
              <a:rPr lang="en-US" dirty="0" smtClean="0"/>
              <a:t> (2015)</a:t>
            </a:r>
          </a:p>
        </p:txBody>
      </p:sp>
      <p:sp>
        <p:nvSpPr>
          <p:cNvPr id="5" name="Slide Number Placeholder 4">
            <a:extLst>
              <a:ext uri="{FF2B5EF4-FFF2-40B4-BE49-F238E27FC236}">
                <a16:creationId xmlns:a16="http://schemas.microsoft.com/office/drawing/2014/main" xmlns="" id="{FE64DCBB-8436-574F-9C9E-A4EB50FF4EE7}"/>
              </a:ext>
            </a:extLst>
          </p:cNvPr>
          <p:cNvSpPr>
            <a:spLocks noGrp="1"/>
          </p:cNvSpPr>
          <p:nvPr>
            <p:ph type="sldNum" sz="quarter" idx="12"/>
          </p:nvPr>
        </p:nvSpPr>
        <p:spPr/>
        <p:txBody>
          <a:bodyPr/>
          <a:lstStyle/>
          <a:p>
            <a:fld id="{6D22F896-40B5-4ADD-8801-0D06FADFA095}" type="slidenum">
              <a:rPr lang="en-US" smtClean="0"/>
              <a:t>22</a:t>
            </a:fld>
            <a:endParaRPr lang="en-US" dirty="0"/>
          </a:p>
        </p:txBody>
      </p:sp>
    </p:spTree>
    <p:extLst>
      <p:ext uri="{BB962C8B-B14F-4D97-AF65-F5344CB8AC3E}">
        <p14:creationId xmlns:p14="http://schemas.microsoft.com/office/powerpoint/2010/main" val="2408078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7ECD5-247B-484E-9CAA-9280C38714CF}"/>
              </a:ext>
            </a:extLst>
          </p:cNvPr>
          <p:cNvSpPr>
            <a:spLocks noGrp="1"/>
          </p:cNvSpPr>
          <p:nvPr>
            <p:ph type="title"/>
          </p:nvPr>
        </p:nvSpPr>
        <p:spPr/>
        <p:txBody>
          <a:bodyPr/>
          <a:lstStyle/>
          <a:p>
            <a:r>
              <a:rPr lang="en-US" dirty="0"/>
              <a:t>Brain based addiction cycle</a:t>
            </a:r>
          </a:p>
        </p:txBody>
      </p:sp>
      <p:sp>
        <p:nvSpPr>
          <p:cNvPr id="3" name="Content Placeholder 2">
            <a:extLst>
              <a:ext uri="{FF2B5EF4-FFF2-40B4-BE49-F238E27FC236}">
                <a16:creationId xmlns:a16="http://schemas.microsoft.com/office/drawing/2014/main" xmlns="" id="{43D2EB37-9BD6-4342-BFAE-18E49BE9F0BD}"/>
              </a:ext>
            </a:extLst>
          </p:cNvPr>
          <p:cNvSpPr>
            <a:spLocks noGrp="1"/>
          </p:cNvSpPr>
          <p:nvPr>
            <p:ph sz="quarter" idx="13"/>
          </p:nvPr>
        </p:nvSpPr>
        <p:spPr/>
        <p:txBody>
          <a:bodyPr>
            <a:normAutofit fontScale="85000" lnSpcReduction="20000"/>
          </a:bodyPr>
          <a:lstStyle/>
          <a:p>
            <a:pPr marL="0" indent="0">
              <a:buNone/>
            </a:pPr>
            <a:r>
              <a:rPr lang="en-US" b="1" dirty="0"/>
              <a:t>Withdrawal/Negative Affect Stage: Amygdala </a:t>
            </a:r>
            <a:endParaRPr lang="en-US" dirty="0"/>
          </a:p>
          <a:p>
            <a:r>
              <a:rPr lang="en-US" dirty="0"/>
              <a:t>Follows the binge/intoxication stage and sets up future binges</a:t>
            </a:r>
          </a:p>
          <a:p>
            <a:r>
              <a:rPr lang="en-US" dirty="0"/>
              <a:t>Withdrawal symptoms are experienced including negative emotions which come from the diminished activity in the reward circuitry and activation of the brain’s stress systems in the amygdala</a:t>
            </a:r>
          </a:p>
          <a:p>
            <a:r>
              <a:rPr lang="en-US" dirty="0"/>
              <a:t>Long lasting decreases in the dopamine system can occur accounting for loss of pleasure in the substance use and other pleasurable activities; substance use increases to try to regain pleasurable feelings (tolerance)</a:t>
            </a:r>
          </a:p>
          <a:p>
            <a:r>
              <a:rPr lang="en-US" dirty="0"/>
              <a:t>The combination of decreased dopamine and increased stress neurochemicals reinforces the neurochemical basis driving compulsive substance use </a:t>
            </a:r>
          </a:p>
          <a:p>
            <a:endParaRPr lang="en-US" dirty="0"/>
          </a:p>
        </p:txBody>
      </p:sp>
      <p:sp>
        <p:nvSpPr>
          <p:cNvPr id="4" name="Footer Placeholder 3">
            <a:extLst>
              <a:ext uri="{FF2B5EF4-FFF2-40B4-BE49-F238E27FC236}">
                <a16:creationId xmlns:a16="http://schemas.microsoft.com/office/drawing/2014/main" xmlns="" id="{48A5D1E3-F424-C746-891E-BEA4C23F3DD2}"/>
              </a:ext>
            </a:extLst>
          </p:cNvPr>
          <p:cNvSpPr>
            <a:spLocks noGrp="1"/>
          </p:cNvSpPr>
          <p:nvPr>
            <p:ph type="ftr" sz="quarter" idx="11"/>
          </p:nvPr>
        </p:nvSpPr>
        <p:spPr/>
        <p:txBody>
          <a:bodyPr/>
          <a:lstStyle/>
          <a:p>
            <a:r>
              <a:rPr lang="en-US" dirty="0" err="1"/>
              <a:t>Chasek</a:t>
            </a:r>
            <a:r>
              <a:rPr lang="en-US" dirty="0"/>
              <a:t> (2015)</a:t>
            </a:r>
          </a:p>
        </p:txBody>
      </p:sp>
      <p:sp>
        <p:nvSpPr>
          <p:cNvPr id="5" name="Slide Number Placeholder 4">
            <a:extLst>
              <a:ext uri="{FF2B5EF4-FFF2-40B4-BE49-F238E27FC236}">
                <a16:creationId xmlns:a16="http://schemas.microsoft.com/office/drawing/2014/main" xmlns="" id="{C324E34C-3ABE-674F-9724-FBE52FFD74BA}"/>
              </a:ext>
            </a:extLst>
          </p:cNvPr>
          <p:cNvSpPr>
            <a:spLocks noGrp="1"/>
          </p:cNvSpPr>
          <p:nvPr>
            <p:ph type="sldNum" sz="quarter" idx="12"/>
          </p:nvPr>
        </p:nvSpPr>
        <p:spPr/>
        <p:txBody>
          <a:bodyPr/>
          <a:lstStyle/>
          <a:p>
            <a:fld id="{6D22F896-40B5-4ADD-8801-0D06FADFA095}" type="slidenum">
              <a:rPr lang="en-US" smtClean="0"/>
              <a:t>23</a:t>
            </a:fld>
            <a:endParaRPr lang="en-US" dirty="0"/>
          </a:p>
        </p:txBody>
      </p:sp>
    </p:spTree>
    <p:extLst>
      <p:ext uri="{BB962C8B-B14F-4D97-AF65-F5344CB8AC3E}">
        <p14:creationId xmlns:p14="http://schemas.microsoft.com/office/powerpoint/2010/main" val="2796042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DBC39A-471F-6741-AD40-0E93111C4E96}"/>
              </a:ext>
            </a:extLst>
          </p:cNvPr>
          <p:cNvSpPr>
            <a:spLocks noGrp="1"/>
          </p:cNvSpPr>
          <p:nvPr>
            <p:ph type="title"/>
          </p:nvPr>
        </p:nvSpPr>
        <p:spPr/>
        <p:txBody>
          <a:bodyPr/>
          <a:lstStyle/>
          <a:p>
            <a:r>
              <a:rPr lang="en-US" dirty="0"/>
              <a:t>Brain based addiction cycle</a:t>
            </a:r>
          </a:p>
        </p:txBody>
      </p:sp>
      <p:sp>
        <p:nvSpPr>
          <p:cNvPr id="3" name="Content Placeholder 2">
            <a:extLst>
              <a:ext uri="{FF2B5EF4-FFF2-40B4-BE49-F238E27FC236}">
                <a16:creationId xmlns:a16="http://schemas.microsoft.com/office/drawing/2014/main" xmlns="" id="{14A60F13-B30F-3F49-8039-FD5C35DF1AEE}"/>
              </a:ext>
            </a:extLst>
          </p:cNvPr>
          <p:cNvSpPr>
            <a:spLocks noGrp="1"/>
          </p:cNvSpPr>
          <p:nvPr>
            <p:ph sz="quarter" idx="13"/>
          </p:nvPr>
        </p:nvSpPr>
        <p:spPr/>
        <p:txBody>
          <a:bodyPr>
            <a:normAutofit fontScale="92500" lnSpcReduction="20000"/>
          </a:bodyPr>
          <a:lstStyle/>
          <a:p>
            <a:pPr marL="0" indent="0">
              <a:buNone/>
            </a:pPr>
            <a:r>
              <a:rPr lang="en-US" b="1" dirty="0"/>
              <a:t>Preoccupation/Anticipation Stage: Prefrontal Cortex</a:t>
            </a:r>
            <a:endParaRPr lang="en-US" dirty="0"/>
          </a:p>
          <a:p>
            <a:r>
              <a:rPr lang="en-US" dirty="0"/>
              <a:t>This stage occurs after a period of abstinence (can be long or short-</a:t>
            </a:r>
            <a:r>
              <a:rPr lang="en-US" dirty="0" err="1"/>
              <a:t>ie</a:t>
            </a:r>
            <a:r>
              <a:rPr lang="en-US" dirty="0"/>
              <a:t>. hours) when a person seeks substances again </a:t>
            </a:r>
          </a:p>
          <a:p>
            <a:r>
              <a:rPr lang="en-US" dirty="0"/>
              <a:t>A preoccupation with substances occurs; commonly called craving </a:t>
            </a:r>
          </a:p>
          <a:p>
            <a:r>
              <a:rPr lang="en-US" dirty="0"/>
              <a:t>This stage engages the prefrontal cortex, the executive center which has a Go System and a Stop System </a:t>
            </a:r>
          </a:p>
          <a:p>
            <a:r>
              <a:rPr lang="en-US" dirty="0"/>
              <a:t>In individuals with substance use disorders, the prefrontal cortex </a:t>
            </a:r>
            <a:r>
              <a:rPr lang="en-US" i="1" dirty="0"/>
              <a:t>Go System </a:t>
            </a:r>
            <a:r>
              <a:rPr lang="en-US" dirty="0"/>
              <a:t>is over activated driving substance seeking behavior and the </a:t>
            </a:r>
            <a:r>
              <a:rPr lang="en-US" i="1" dirty="0"/>
              <a:t>Stop System </a:t>
            </a:r>
            <a:r>
              <a:rPr lang="en-US" dirty="0"/>
              <a:t>is under activated promoting impulsive and compulsive substance seek </a:t>
            </a:r>
          </a:p>
          <a:p>
            <a:endParaRPr lang="en-US" dirty="0"/>
          </a:p>
        </p:txBody>
      </p:sp>
      <p:sp>
        <p:nvSpPr>
          <p:cNvPr id="4" name="Footer Placeholder 3">
            <a:extLst>
              <a:ext uri="{FF2B5EF4-FFF2-40B4-BE49-F238E27FC236}">
                <a16:creationId xmlns:a16="http://schemas.microsoft.com/office/drawing/2014/main" xmlns="" id="{59E6077D-3AEE-5442-8A2D-EF98CEEB723F}"/>
              </a:ext>
            </a:extLst>
          </p:cNvPr>
          <p:cNvSpPr>
            <a:spLocks noGrp="1"/>
          </p:cNvSpPr>
          <p:nvPr>
            <p:ph type="ftr" sz="quarter" idx="11"/>
          </p:nvPr>
        </p:nvSpPr>
        <p:spPr/>
        <p:txBody>
          <a:bodyPr/>
          <a:lstStyle/>
          <a:p>
            <a:r>
              <a:rPr lang="en-US" dirty="0" err="1"/>
              <a:t>Chasek</a:t>
            </a:r>
            <a:r>
              <a:rPr lang="en-US" dirty="0"/>
              <a:t> (2015)</a:t>
            </a:r>
          </a:p>
          <a:p>
            <a:endParaRPr lang="en-US" dirty="0"/>
          </a:p>
        </p:txBody>
      </p:sp>
      <p:sp>
        <p:nvSpPr>
          <p:cNvPr id="5" name="Slide Number Placeholder 4">
            <a:extLst>
              <a:ext uri="{FF2B5EF4-FFF2-40B4-BE49-F238E27FC236}">
                <a16:creationId xmlns:a16="http://schemas.microsoft.com/office/drawing/2014/main" xmlns="" id="{87CC7324-1E58-EB40-8F07-AEF782CC00CC}"/>
              </a:ext>
            </a:extLst>
          </p:cNvPr>
          <p:cNvSpPr>
            <a:spLocks noGrp="1"/>
          </p:cNvSpPr>
          <p:nvPr>
            <p:ph type="sldNum" sz="quarter" idx="12"/>
          </p:nvPr>
        </p:nvSpPr>
        <p:spPr/>
        <p:txBody>
          <a:bodyPr/>
          <a:lstStyle/>
          <a:p>
            <a:fld id="{6D22F896-40B5-4ADD-8801-0D06FADFA095}" type="slidenum">
              <a:rPr lang="en-US" smtClean="0"/>
              <a:t>24</a:t>
            </a:fld>
            <a:endParaRPr lang="en-US" dirty="0"/>
          </a:p>
        </p:txBody>
      </p:sp>
    </p:spTree>
    <p:extLst>
      <p:ext uri="{BB962C8B-B14F-4D97-AF65-F5344CB8AC3E}">
        <p14:creationId xmlns:p14="http://schemas.microsoft.com/office/powerpoint/2010/main" val="3993899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9019615-C84F-2245-B3F8-B09DC494AAE4}"/>
              </a:ext>
            </a:extLst>
          </p:cNvPr>
          <p:cNvPicPr>
            <a:picLocks noChangeAspect="1"/>
          </p:cNvPicPr>
          <p:nvPr/>
        </p:nvPicPr>
        <p:blipFill>
          <a:blip r:embed="rId2"/>
          <a:stretch>
            <a:fillRect/>
          </a:stretch>
        </p:blipFill>
        <p:spPr>
          <a:xfrm>
            <a:off x="3589020" y="1405890"/>
            <a:ext cx="5909310" cy="4137660"/>
          </a:xfrm>
          <a:prstGeom prst="rect">
            <a:avLst/>
          </a:prstGeom>
        </p:spPr>
      </p:pic>
      <p:sp>
        <p:nvSpPr>
          <p:cNvPr id="5" name="Footer Placeholder 4">
            <a:extLst>
              <a:ext uri="{FF2B5EF4-FFF2-40B4-BE49-F238E27FC236}">
                <a16:creationId xmlns:a16="http://schemas.microsoft.com/office/drawing/2014/main" xmlns="" id="{CCA90D38-7F26-F54C-B955-BA578FF01881}"/>
              </a:ext>
            </a:extLst>
          </p:cNvPr>
          <p:cNvSpPr>
            <a:spLocks noGrp="1"/>
          </p:cNvSpPr>
          <p:nvPr>
            <p:ph type="ftr" sz="quarter" idx="11"/>
          </p:nvPr>
        </p:nvSpPr>
        <p:spPr/>
        <p:txBody>
          <a:bodyPr/>
          <a:lstStyle/>
          <a:p>
            <a:r>
              <a:rPr lang="en-US" dirty="0" err="1"/>
              <a:t>Chasek</a:t>
            </a:r>
            <a:r>
              <a:rPr lang="en-US" dirty="0"/>
              <a:t> (2015)</a:t>
            </a:r>
          </a:p>
          <a:p>
            <a:endParaRPr lang="en-US" dirty="0"/>
          </a:p>
        </p:txBody>
      </p:sp>
      <p:sp>
        <p:nvSpPr>
          <p:cNvPr id="6" name="Slide Number Placeholder 5">
            <a:extLst>
              <a:ext uri="{FF2B5EF4-FFF2-40B4-BE49-F238E27FC236}">
                <a16:creationId xmlns:a16="http://schemas.microsoft.com/office/drawing/2014/main" xmlns="" id="{69D33C49-DFDC-4F40-BB44-55C68FD34920}"/>
              </a:ext>
            </a:extLst>
          </p:cNvPr>
          <p:cNvSpPr>
            <a:spLocks noGrp="1"/>
          </p:cNvSpPr>
          <p:nvPr>
            <p:ph type="sldNum" sz="quarter" idx="12"/>
          </p:nvPr>
        </p:nvSpPr>
        <p:spPr/>
        <p:txBody>
          <a:bodyPr/>
          <a:lstStyle/>
          <a:p>
            <a:fld id="{6D22F896-40B5-4ADD-8801-0D06FADFA095}" type="slidenum">
              <a:rPr lang="en-US" smtClean="0"/>
              <a:t>25</a:t>
            </a:fld>
            <a:endParaRPr lang="en-US" dirty="0"/>
          </a:p>
        </p:txBody>
      </p:sp>
    </p:spTree>
    <p:extLst>
      <p:ext uri="{BB962C8B-B14F-4D97-AF65-F5344CB8AC3E}">
        <p14:creationId xmlns:p14="http://schemas.microsoft.com/office/powerpoint/2010/main" val="102837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A00E915-30CE-BB49-84B6-277A098FABA0}"/>
              </a:ext>
            </a:extLst>
          </p:cNvPr>
          <p:cNvSpPr>
            <a:spLocks noGrp="1"/>
          </p:cNvSpPr>
          <p:nvPr>
            <p:ph type="title"/>
          </p:nvPr>
        </p:nvSpPr>
        <p:spPr/>
        <p:txBody>
          <a:bodyPr/>
          <a:lstStyle/>
          <a:p>
            <a:r>
              <a:rPr lang="en-US" dirty="0" err="1"/>
              <a:t>Neurocounseling</a:t>
            </a:r>
            <a:r>
              <a:rPr lang="en-US" dirty="0"/>
              <a:t> </a:t>
            </a:r>
            <a:r>
              <a:rPr lang="en-US" dirty="0" smtClean="0"/>
              <a:t>and counseling interventions</a:t>
            </a:r>
            <a:endParaRPr lang="en-US" dirty="0"/>
          </a:p>
        </p:txBody>
      </p:sp>
      <p:sp>
        <p:nvSpPr>
          <p:cNvPr id="5" name="Text Placeholder 4">
            <a:extLst>
              <a:ext uri="{FF2B5EF4-FFF2-40B4-BE49-F238E27FC236}">
                <a16:creationId xmlns:a16="http://schemas.microsoft.com/office/drawing/2014/main" xmlns="" id="{6D775E1F-1749-E34B-AF7C-B32898F1EF87}"/>
              </a:ext>
            </a:extLst>
          </p:cNvPr>
          <p:cNvSpPr>
            <a:spLocks noGrp="1"/>
          </p:cNvSpPr>
          <p:nvPr>
            <p:ph type="body" idx="1"/>
          </p:nvPr>
        </p:nvSpPr>
        <p:spPr/>
        <p:txBody>
          <a:bodyPr/>
          <a:lstStyle/>
          <a:p>
            <a:r>
              <a:rPr lang="en-US" dirty="0"/>
              <a:t>You may be surprised to find you might already be using some of these</a:t>
            </a:r>
          </a:p>
        </p:txBody>
      </p:sp>
      <p:sp>
        <p:nvSpPr>
          <p:cNvPr id="2" name="Footer Placeholder 1">
            <a:extLst>
              <a:ext uri="{FF2B5EF4-FFF2-40B4-BE49-F238E27FC236}">
                <a16:creationId xmlns:a16="http://schemas.microsoft.com/office/drawing/2014/main" xmlns="" id="{472D7BA0-AB10-164E-A3C9-46F7E2A79341}"/>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xmlns="" id="{2FF674BC-ED2D-A74F-AAD5-16257273815D}"/>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605462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B3FF010-9F27-4545-B162-7500B40F8CF1}"/>
              </a:ext>
            </a:extLst>
          </p:cNvPr>
          <p:cNvSpPr>
            <a:spLocks noGrp="1"/>
          </p:cNvSpPr>
          <p:nvPr>
            <p:ph type="title"/>
          </p:nvPr>
        </p:nvSpPr>
        <p:spPr/>
        <p:txBody>
          <a:bodyPr/>
          <a:lstStyle/>
          <a:p>
            <a:r>
              <a:rPr lang="en-US" dirty="0"/>
              <a:t>Integration of the mind and the brain</a:t>
            </a:r>
          </a:p>
        </p:txBody>
      </p:sp>
      <p:sp>
        <p:nvSpPr>
          <p:cNvPr id="5" name="Content Placeholder 4">
            <a:extLst>
              <a:ext uri="{FF2B5EF4-FFF2-40B4-BE49-F238E27FC236}">
                <a16:creationId xmlns:a16="http://schemas.microsoft.com/office/drawing/2014/main" xmlns="" id="{76702EC1-B7FA-014B-8DFF-788CC4001F50}"/>
              </a:ext>
            </a:extLst>
          </p:cNvPr>
          <p:cNvSpPr>
            <a:spLocks noGrp="1"/>
          </p:cNvSpPr>
          <p:nvPr>
            <p:ph sz="quarter" idx="13"/>
          </p:nvPr>
        </p:nvSpPr>
        <p:spPr/>
        <p:txBody>
          <a:bodyPr/>
          <a:lstStyle/>
          <a:p>
            <a:pPr marL="0" indent="0">
              <a:buNone/>
            </a:pPr>
            <a:r>
              <a:rPr lang="en-US" dirty="0">
                <a:hlinkClick r:id="rId2"/>
              </a:rPr>
              <a:t>https://www.youtube.com/watch?v=0TK62FdzzTs&amp;t=0s&amp;list=PL4lzNRAVwwsEebDOsv8ZQ5lbI_gIubEPC&amp;index=8</a:t>
            </a:r>
            <a:r>
              <a:rPr lang="en-US" dirty="0"/>
              <a:t> </a:t>
            </a:r>
          </a:p>
        </p:txBody>
      </p:sp>
      <p:sp>
        <p:nvSpPr>
          <p:cNvPr id="6" name="Footer Placeholder 5">
            <a:extLst>
              <a:ext uri="{FF2B5EF4-FFF2-40B4-BE49-F238E27FC236}">
                <a16:creationId xmlns:a16="http://schemas.microsoft.com/office/drawing/2014/main" xmlns="" id="{433157D8-6B6E-D741-B7A2-036FDF3838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75C0F7D5-D8B6-604E-A42B-307521F58F0E}"/>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36586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D0FFDE-DBBA-624F-B189-D8DD4D3731FD}"/>
              </a:ext>
            </a:extLst>
          </p:cNvPr>
          <p:cNvSpPr>
            <a:spLocks noGrp="1"/>
          </p:cNvSpPr>
          <p:nvPr>
            <p:ph type="title"/>
          </p:nvPr>
        </p:nvSpPr>
        <p:spPr/>
        <p:txBody>
          <a:bodyPr/>
          <a:lstStyle/>
          <a:p>
            <a:r>
              <a:rPr lang="en-US" dirty="0"/>
              <a:t>Utilizing </a:t>
            </a:r>
            <a:r>
              <a:rPr lang="en-US" dirty="0" smtClean="0"/>
              <a:t>A Neuroscientific perspective</a:t>
            </a:r>
            <a:endParaRPr lang="en-US" dirty="0"/>
          </a:p>
        </p:txBody>
      </p:sp>
      <p:sp>
        <p:nvSpPr>
          <p:cNvPr id="3" name="Content Placeholder 2">
            <a:extLst>
              <a:ext uri="{FF2B5EF4-FFF2-40B4-BE49-F238E27FC236}">
                <a16:creationId xmlns:a16="http://schemas.microsoft.com/office/drawing/2014/main" xmlns="" id="{E1FD89AD-65B1-AF40-9F4E-84B55D6A0D1E}"/>
              </a:ext>
            </a:extLst>
          </p:cNvPr>
          <p:cNvSpPr>
            <a:spLocks noGrp="1"/>
          </p:cNvSpPr>
          <p:nvPr>
            <p:ph sz="quarter" idx="13"/>
          </p:nvPr>
        </p:nvSpPr>
        <p:spPr>
          <a:xfrm>
            <a:off x="913774" y="1981200"/>
            <a:ext cx="10363826" cy="3809999"/>
          </a:xfrm>
        </p:spPr>
        <p:txBody>
          <a:bodyPr>
            <a:normAutofit fontScale="92500" lnSpcReduction="20000"/>
          </a:bodyPr>
          <a:lstStyle/>
          <a:p>
            <a:r>
              <a:rPr lang="en-US" b="1" dirty="0"/>
              <a:t>Understanding:</a:t>
            </a:r>
            <a:r>
              <a:rPr lang="en-US" dirty="0"/>
              <a:t> Many maladaptive behaviors and emotions previously thought to be a result of environment or experience can be rooted in neurobiology</a:t>
            </a:r>
          </a:p>
          <a:p>
            <a:r>
              <a:rPr lang="en-US" b="1" dirty="0"/>
              <a:t>Goal: </a:t>
            </a:r>
            <a:r>
              <a:rPr lang="en-US" dirty="0"/>
              <a:t>use a set of therapeutic interventions that assist people in changing their maladaptive neural connections</a:t>
            </a:r>
          </a:p>
          <a:p>
            <a:pPr lvl="1"/>
            <a:r>
              <a:rPr lang="en-US" dirty="0"/>
              <a:t>When one thinks of his or her life experiences, what is being contemplated is really the experience of his or her neurons. </a:t>
            </a:r>
          </a:p>
          <a:p>
            <a:pPr lvl="1"/>
            <a:r>
              <a:rPr lang="en-US" dirty="0"/>
              <a:t>The experience cannot be predicted because it comes from the complex and random events of one’s life and it cannot be programmed (</a:t>
            </a:r>
            <a:r>
              <a:rPr lang="en-US" dirty="0" err="1"/>
              <a:t>Zull</a:t>
            </a:r>
            <a:r>
              <a:rPr lang="en-US" dirty="0"/>
              <a:t>, 2002). </a:t>
            </a:r>
          </a:p>
          <a:p>
            <a:pPr lvl="1"/>
            <a:r>
              <a:rPr lang="en-US" dirty="0"/>
              <a:t>Counselors strive for their clients to understand their maladaptive behaviors, and this is accomplished through the changing of the individual’s neural connections. </a:t>
            </a:r>
          </a:p>
          <a:p>
            <a:pPr lvl="1"/>
            <a:r>
              <a:rPr lang="en-US" dirty="0"/>
              <a:t>Unless there is some change in these connections, no progress or understanding will occur.</a:t>
            </a:r>
            <a:endParaRPr lang="en-US" b="1" dirty="0"/>
          </a:p>
          <a:p>
            <a:pPr marL="0" indent="0">
              <a:buNone/>
            </a:pPr>
            <a:endParaRPr lang="en-US" dirty="0"/>
          </a:p>
        </p:txBody>
      </p:sp>
      <p:sp>
        <p:nvSpPr>
          <p:cNvPr id="4" name="Footer Placeholder 3">
            <a:extLst>
              <a:ext uri="{FF2B5EF4-FFF2-40B4-BE49-F238E27FC236}">
                <a16:creationId xmlns:a16="http://schemas.microsoft.com/office/drawing/2014/main" xmlns="" id="{19A1EC08-FBD3-7744-8DE3-F090E2B57601}"/>
              </a:ext>
            </a:extLst>
          </p:cNvPr>
          <p:cNvSpPr>
            <a:spLocks noGrp="1"/>
          </p:cNvSpPr>
          <p:nvPr>
            <p:ph type="ftr" sz="quarter" idx="11"/>
          </p:nvPr>
        </p:nvSpPr>
        <p:spPr>
          <a:xfrm>
            <a:off x="612985" y="5883275"/>
            <a:ext cx="6672887" cy="365125"/>
          </a:xfrm>
        </p:spPr>
        <p:txBody>
          <a:bodyPr/>
          <a:lstStyle/>
          <a:p>
            <a:r>
              <a:rPr lang="en-US" dirty="0" smtClean="0"/>
              <a:t>Leanz</a:t>
            </a:r>
            <a:r>
              <a:rPr lang="en-US" dirty="0" smtClean="0"/>
              <a:t>a (2018)</a:t>
            </a:r>
            <a:endParaRPr lang="en-US" dirty="0"/>
          </a:p>
        </p:txBody>
      </p:sp>
      <p:sp>
        <p:nvSpPr>
          <p:cNvPr id="5" name="Slide Number Placeholder 4">
            <a:extLst>
              <a:ext uri="{FF2B5EF4-FFF2-40B4-BE49-F238E27FC236}">
                <a16:creationId xmlns:a16="http://schemas.microsoft.com/office/drawing/2014/main" xmlns="" id="{05031158-F9FC-1941-9540-33992D937378}"/>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256339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1262CC-7B59-7E4D-85C0-57AEB51D918D}"/>
              </a:ext>
            </a:extLst>
          </p:cNvPr>
          <p:cNvSpPr>
            <a:spLocks noGrp="1"/>
          </p:cNvSpPr>
          <p:nvPr>
            <p:ph type="title"/>
          </p:nvPr>
        </p:nvSpPr>
        <p:spPr/>
        <p:txBody>
          <a:bodyPr/>
          <a:lstStyle/>
          <a:p>
            <a:r>
              <a:rPr lang="en-US" dirty="0"/>
              <a:t>Utilizing A Neuroscientific perspective</a:t>
            </a:r>
            <a:endParaRPr lang="en-US" dirty="0"/>
          </a:p>
        </p:txBody>
      </p:sp>
      <p:sp>
        <p:nvSpPr>
          <p:cNvPr id="3" name="Content Placeholder 2">
            <a:extLst>
              <a:ext uri="{FF2B5EF4-FFF2-40B4-BE49-F238E27FC236}">
                <a16:creationId xmlns:a16="http://schemas.microsoft.com/office/drawing/2014/main" xmlns="" id="{502C17A0-4C6B-8C40-A4DD-C713033926AA}"/>
              </a:ext>
            </a:extLst>
          </p:cNvPr>
          <p:cNvSpPr>
            <a:spLocks noGrp="1"/>
          </p:cNvSpPr>
          <p:nvPr>
            <p:ph sz="quarter" idx="13"/>
          </p:nvPr>
        </p:nvSpPr>
        <p:spPr/>
        <p:txBody>
          <a:bodyPr>
            <a:normAutofit fontScale="92500" lnSpcReduction="20000"/>
          </a:bodyPr>
          <a:lstStyle/>
          <a:p>
            <a:pPr marL="457200" indent="-457200">
              <a:buFont typeface="+mj-lt"/>
              <a:buAutoNum type="arabicPeriod"/>
            </a:pPr>
            <a:r>
              <a:rPr lang="en-US" dirty="0"/>
              <a:t>Identify neural networks by building a relationship. Listen to the client’s life experiences and the way that they identify their issues. E.g., trust. What experiences have occurred that have resulted in the erosion of trust? Ask questions and think in terms of the neural network that has been established surrounding trust.</a:t>
            </a:r>
          </a:p>
          <a:p>
            <a:pPr marL="457200" indent="-457200">
              <a:buFont typeface="+mj-lt"/>
              <a:buAutoNum type="arabicPeriod"/>
            </a:pPr>
            <a:r>
              <a:rPr lang="en-US" dirty="0"/>
              <a:t>Think about counseling in a different light. Conceptualize the profession differently. Think about physiological changes in the brain that are possible.</a:t>
            </a:r>
          </a:p>
          <a:p>
            <a:pPr marL="457200" indent="-457200">
              <a:buFont typeface="+mj-lt"/>
              <a:buAutoNum type="arabicPeriod"/>
            </a:pPr>
            <a:r>
              <a:rPr lang="en-US" dirty="0"/>
              <a:t>Use sensory input to encourage learning. E.g., music therapy, art therapy, etc. As new and different networks fire, the brain will form new connections and will physically begin to change.</a:t>
            </a:r>
          </a:p>
          <a:p>
            <a:pPr marL="457200" indent="-457200">
              <a:buFont typeface="+mj-lt"/>
              <a:buAutoNum type="arabicPeriod"/>
            </a:pPr>
            <a:r>
              <a:rPr lang="en-US" dirty="0"/>
              <a:t>Allow the client the sense of being in control.</a:t>
            </a:r>
          </a:p>
        </p:txBody>
      </p:sp>
      <p:sp>
        <p:nvSpPr>
          <p:cNvPr id="5" name="Footer Placeholder 4">
            <a:extLst>
              <a:ext uri="{FF2B5EF4-FFF2-40B4-BE49-F238E27FC236}">
                <a16:creationId xmlns:a16="http://schemas.microsoft.com/office/drawing/2014/main" xmlns="" id="{AD49813F-7FAE-424D-ACA2-A665BA129EA6}"/>
              </a:ext>
            </a:extLst>
          </p:cNvPr>
          <p:cNvSpPr>
            <a:spLocks noGrp="1"/>
          </p:cNvSpPr>
          <p:nvPr>
            <p:ph type="ftr" sz="quarter" idx="11"/>
          </p:nvPr>
        </p:nvSpPr>
        <p:spPr>
          <a:xfrm>
            <a:off x="913774" y="5943597"/>
            <a:ext cx="6672887" cy="365125"/>
          </a:xfrm>
        </p:spPr>
        <p:txBody>
          <a:bodyPr/>
          <a:lstStyle/>
          <a:p>
            <a:r>
              <a:rPr lang="en-US" dirty="0" smtClean="0"/>
              <a:t>Leanza (2018) </a:t>
            </a:r>
            <a:endParaRPr lang="en-US" dirty="0"/>
          </a:p>
        </p:txBody>
      </p:sp>
      <p:sp>
        <p:nvSpPr>
          <p:cNvPr id="6" name="Slide Number Placeholder 5">
            <a:extLst>
              <a:ext uri="{FF2B5EF4-FFF2-40B4-BE49-F238E27FC236}">
                <a16:creationId xmlns:a16="http://schemas.microsoft.com/office/drawing/2014/main" xmlns="" id="{F4D76BA2-A680-4C4B-BA6F-CD21FF188AC1}"/>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896671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B37BD-89DE-9F4F-A70C-2F76D5318B1B}"/>
              </a:ext>
            </a:extLst>
          </p:cNvPr>
          <p:cNvSpPr>
            <a:spLocks noGrp="1"/>
          </p:cNvSpPr>
          <p:nvPr>
            <p:ph type="title"/>
          </p:nvPr>
        </p:nvSpPr>
        <p:spPr/>
        <p:txBody>
          <a:bodyPr/>
          <a:lstStyle/>
          <a:p>
            <a:r>
              <a:rPr lang="en-US" dirty="0"/>
              <a:t>Neurocounseling</a:t>
            </a:r>
          </a:p>
        </p:txBody>
      </p:sp>
      <p:sp>
        <p:nvSpPr>
          <p:cNvPr id="3" name="Content Placeholder 2">
            <a:extLst>
              <a:ext uri="{FF2B5EF4-FFF2-40B4-BE49-F238E27FC236}">
                <a16:creationId xmlns:a16="http://schemas.microsoft.com/office/drawing/2014/main" xmlns="" id="{77811B8D-55AE-F948-AB17-D1F42354F884}"/>
              </a:ext>
            </a:extLst>
          </p:cNvPr>
          <p:cNvSpPr>
            <a:spLocks noGrp="1"/>
          </p:cNvSpPr>
          <p:nvPr>
            <p:ph sz="quarter" idx="13"/>
          </p:nvPr>
        </p:nvSpPr>
        <p:spPr/>
        <p:txBody>
          <a:bodyPr/>
          <a:lstStyle/>
          <a:p>
            <a:r>
              <a:rPr lang="en-US" dirty="0"/>
              <a:t>The possibility to effect millions of individuals over their lifetimes</a:t>
            </a:r>
          </a:p>
          <a:p>
            <a:r>
              <a:rPr lang="en-US" dirty="0"/>
              <a:t>27 million people with substance use disorders could decrease dependence</a:t>
            </a:r>
          </a:p>
          <a:p>
            <a:r>
              <a:rPr lang="en-US" dirty="0"/>
              <a:t>15.7 million adults with depression &amp; anxiety could find relief</a:t>
            </a:r>
          </a:p>
          <a:p>
            <a:r>
              <a:rPr lang="en-US" dirty="0"/>
              <a:t>Concepts will improve diagnosis; for instance, </a:t>
            </a:r>
            <a:r>
              <a:rPr lang="en-US" dirty="0">
                <a:latin typeface="+mj-lt"/>
              </a:rPr>
              <a:t>fMRIs</a:t>
            </a:r>
            <a:r>
              <a:rPr lang="en-US" dirty="0"/>
              <a:t> can diagnose bipolar disorder with 73% accuracy</a:t>
            </a:r>
          </a:p>
          <a:p>
            <a:r>
              <a:rPr lang="en-US" dirty="0"/>
              <a:t>Neurofeedback has been shown effective in reducing cravings in opioid addicts and in lessening aggressive behavior among those with autism</a:t>
            </a:r>
          </a:p>
          <a:p>
            <a:endParaRPr lang="en-US" dirty="0"/>
          </a:p>
        </p:txBody>
      </p:sp>
      <p:sp>
        <p:nvSpPr>
          <p:cNvPr id="4" name="Footer Placeholder 3">
            <a:extLst>
              <a:ext uri="{FF2B5EF4-FFF2-40B4-BE49-F238E27FC236}">
                <a16:creationId xmlns:a16="http://schemas.microsoft.com/office/drawing/2014/main" xmlns="" id="{6440E9BA-3EFF-AE42-AAE2-08DEC9E2B5BE}"/>
              </a:ext>
            </a:extLst>
          </p:cNvPr>
          <p:cNvSpPr>
            <a:spLocks noGrp="1"/>
          </p:cNvSpPr>
          <p:nvPr>
            <p:ph type="ftr" sz="quarter" idx="11"/>
          </p:nvPr>
        </p:nvSpPr>
        <p:spPr/>
        <p:txBody>
          <a:bodyPr/>
          <a:lstStyle/>
          <a:p>
            <a:r>
              <a:rPr lang="en-US" dirty="0">
                <a:hlinkClick r:id="rId3"/>
              </a:rPr>
              <a:t>https://onlinedegrees.bradley.edu/blog/neurocounseling-bridging-the-gap-between-brain-and-behavior/</a:t>
            </a:r>
            <a:r>
              <a:rPr lang="en-US" dirty="0"/>
              <a:t> </a:t>
            </a:r>
          </a:p>
        </p:txBody>
      </p:sp>
      <p:sp>
        <p:nvSpPr>
          <p:cNvPr id="5" name="Slide Number Placeholder 4">
            <a:extLst>
              <a:ext uri="{FF2B5EF4-FFF2-40B4-BE49-F238E27FC236}">
                <a16:creationId xmlns:a16="http://schemas.microsoft.com/office/drawing/2014/main" xmlns="" id="{1B9CC539-554D-774A-BB2D-3B990F794C89}"/>
              </a:ext>
            </a:extLst>
          </p:cNvPr>
          <p:cNvSpPr>
            <a:spLocks noGrp="1"/>
          </p:cNvSpPr>
          <p:nvPr>
            <p:ph type="sldNum" sz="quarter" idx="12"/>
          </p:nvPr>
        </p:nvSpPr>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3795334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50095E-9293-2149-82F0-EDDEF28DA15D}"/>
              </a:ext>
            </a:extLst>
          </p:cNvPr>
          <p:cNvSpPr>
            <a:spLocks noGrp="1"/>
          </p:cNvSpPr>
          <p:nvPr>
            <p:ph type="title"/>
          </p:nvPr>
        </p:nvSpPr>
        <p:spPr/>
        <p:txBody>
          <a:bodyPr/>
          <a:lstStyle/>
          <a:p>
            <a:r>
              <a:rPr lang="en-US" dirty="0"/>
              <a:t>Counseling Theory and neuroscientific </a:t>
            </a:r>
            <a:r>
              <a:rPr lang="en-US" dirty="0" smtClean="0"/>
              <a:t>pers</a:t>
            </a:r>
            <a:r>
              <a:rPr lang="en-US" dirty="0" smtClean="0"/>
              <a:t>pective</a:t>
            </a:r>
            <a:endParaRPr lang="en-US" dirty="0"/>
          </a:p>
        </p:txBody>
      </p:sp>
      <p:sp>
        <p:nvSpPr>
          <p:cNvPr id="3" name="Content Placeholder 2">
            <a:extLst>
              <a:ext uri="{FF2B5EF4-FFF2-40B4-BE49-F238E27FC236}">
                <a16:creationId xmlns:a16="http://schemas.microsoft.com/office/drawing/2014/main" xmlns="" id="{4E8842E1-7D1C-9E42-B719-32B2EFCD961E}"/>
              </a:ext>
            </a:extLst>
          </p:cNvPr>
          <p:cNvSpPr>
            <a:spLocks noGrp="1"/>
          </p:cNvSpPr>
          <p:nvPr>
            <p:ph sz="quarter" idx="13"/>
          </p:nvPr>
        </p:nvSpPr>
        <p:spPr/>
        <p:txBody>
          <a:bodyPr>
            <a:normAutofit lnSpcReduction="10000"/>
          </a:bodyPr>
          <a:lstStyle/>
          <a:p>
            <a:r>
              <a:rPr lang="en-US" dirty="0" err="1"/>
              <a:t>Cbt</a:t>
            </a:r>
            <a:endParaRPr lang="en-US" dirty="0"/>
          </a:p>
          <a:p>
            <a:pPr lvl="1"/>
            <a:r>
              <a:rPr lang="en-US" dirty="0"/>
              <a:t>Traditionally used to confront and redirect cognitive distortions.</a:t>
            </a:r>
          </a:p>
          <a:p>
            <a:pPr lvl="1"/>
            <a:r>
              <a:rPr lang="en-US" dirty="0"/>
              <a:t>Basis of </a:t>
            </a:r>
            <a:r>
              <a:rPr lang="en-US" dirty="0" err="1"/>
              <a:t>cbt</a:t>
            </a:r>
            <a:r>
              <a:rPr lang="en-US" dirty="0"/>
              <a:t> is to learn new ways of thinking. Basis of Neurocounseling is to create new neural pathways in the brain, which are a result of new learning</a:t>
            </a:r>
          </a:p>
          <a:p>
            <a:r>
              <a:rPr lang="en-US" dirty="0"/>
              <a:t>Psychodynamic theory</a:t>
            </a:r>
          </a:p>
          <a:p>
            <a:pPr lvl="1"/>
            <a:r>
              <a:rPr lang="en-US" dirty="0"/>
              <a:t>Often used for depression in the form of interpersonal therapy (IPT) which seeks to strengthen improve interpersonal connections.</a:t>
            </a:r>
          </a:p>
          <a:p>
            <a:pPr lvl="1"/>
            <a:r>
              <a:rPr lang="en-US" dirty="0"/>
              <a:t>Studies indicate that the use of IPT increases the metabolism of the pre-frontal cortex, allowing the client to mediate the depressive thought patterns and behaviors.</a:t>
            </a:r>
          </a:p>
        </p:txBody>
      </p:sp>
      <p:sp>
        <p:nvSpPr>
          <p:cNvPr id="4" name="Footer Placeholder 3">
            <a:extLst>
              <a:ext uri="{FF2B5EF4-FFF2-40B4-BE49-F238E27FC236}">
                <a16:creationId xmlns:a16="http://schemas.microsoft.com/office/drawing/2014/main" xmlns="" id="{767BC931-3D26-C145-9D1E-83B7A6DDE75A}"/>
              </a:ext>
            </a:extLst>
          </p:cNvPr>
          <p:cNvSpPr>
            <a:spLocks noGrp="1"/>
          </p:cNvSpPr>
          <p:nvPr>
            <p:ph type="ftr" sz="quarter" idx="11"/>
          </p:nvPr>
        </p:nvSpPr>
        <p:spPr/>
        <p:txBody>
          <a:bodyPr/>
          <a:lstStyle/>
          <a:p>
            <a:r>
              <a:rPr lang="en-US" dirty="0"/>
              <a:t>Luke, 2016</a:t>
            </a:r>
          </a:p>
        </p:txBody>
      </p:sp>
      <p:sp>
        <p:nvSpPr>
          <p:cNvPr id="5" name="Slide Number Placeholder 4">
            <a:extLst>
              <a:ext uri="{FF2B5EF4-FFF2-40B4-BE49-F238E27FC236}">
                <a16:creationId xmlns:a16="http://schemas.microsoft.com/office/drawing/2014/main" xmlns="" id="{D88231DB-BF55-C943-B516-C8D7DB17D786}"/>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2238329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65AA6F-AA60-A845-8035-91FCE772D53E}"/>
              </a:ext>
            </a:extLst>
          </p:cNvPr>
          <p:cNvSpPr>
            <a:spLocks noGrp="1"/>
          </p:cNvSpPr>
          <p:nvPr>
            <p:ph type="title"/>
          </p:nvPr>
        </p:nvSpPr>
        <p:spPr/>
        <p:txBody>
          <a:bodyPr/>
          <a:lstStyle/>
          <a:p>
            <a:r>
              <a:rPr lang="en-US" dirty="0"/>
              <a:t>Counseling Theory and neuroscientific perspective</a:t>
            </a:r>
            <a:endParaRPr lang="en-US" dirty="0"/>
          </a:p>
        </p:txBody>
      </p:sp>
      <p:sp>
        <p:nvSpPr>
          <p:cNvPr id="3" name="Content Placeholder 2">
            <a:extLst>
              <a:ext uri="{FF2B5EF4-FFF2-40B4-BE49-F238E27FC236}">
                <a16:creationId xmlns:a16="http://schemas.microsoft.com/office/drawing/2014/main" xmlns="" id="{8DB9E489-C081-7845-AEFA-273B60F8A5DC}"/>
              </a:ext>
            </a:extLst>
          </p:cNvPr>
          <p:cNvSpPr>
            <a:spLocks noGrp="1"/>
          </p:cNvSpPr>
          <p:nvPr>
            <p:ph sz="quarter" idx="13"/>
          </p:nvPr>
        </p:nvSpPr>
        <p:spPr/>
        <p:txBody>
          <a:bodyPr/>
          <a:lstStyle/>
          <a:p>
            <a:r>
              <a:rPr lang="en-US" dirty="0"/>
              <a:t>Narrative therapy</a:t>
            </a:r>
          </a:p>
          <a:p>
            <a:pPr lvl="1"/>
            <a:r>
              <a:rPr lang="en-US" dirty="0"/>
              <a:t>Assists clients in making meaning of their experiences and to access preferred experiences (reauthoring their lives).</a:t>
            </a:r>
          </a:p>
          <a:p>
            <a:pPr lvl="1"/>
            <a:r>
              <a:rPr lang="en-US" dirty="0"/>
              <a:t>Reauthoring a client’s narrative with the therapist is called </a:t>
            </a:r>
            <a:r>
              <a:rPr lang="en-US" i="1" dirty="0"/>
              <a:t>coconstruction.</a:t>
            </a:r>
          </a:p>
          <a:p>
            <a:pPr lvl="1"/>
            <a:r>
              <a:rPr lang="en-US" dirty="0"/>
              <a:t>Problem saturated narratives have stronger neural pathways than do those of preferred experiences. The PFC directs perception of new experience to the problem saturated narrative. Enforcing the neural pathways of preferred experience will strengthen new neural pathways.</a:t>
            </a:r>
          </a:p>
        </p:txBody>
      </p:sp>
      <p:sp>
        <p:nvSpPr>
          <p:cNvPr id="4" name="Footer Placeholder 3">
            <a:extLst>
              <a:ext uri="{FF2B5EF4-FFF2-40B4-BE49-F238E27FC236}">
                <a16:creationId xmlns:a16="http://schemas.microsoft.com/office/drawing/2014/main" xmlns="" id="{A541237A-73BF-E34C-B4C9-2D23CED21A0E}"/>
              </a:ext>
            </a:extLst>
          </p:cNvPr>
          <p:cNvSpPr>
            <a:spLocks noGrp="1"/>
          </p:cNvSpPr>
          <p:nvPr>
            <p:ph type="ftr" sz="quarter" idx="11"/>
          </p:nvPr>
        </p:nvSpPr>
        <p:spPr/>
        <p:txBody>
          <a:bodyPr/>
          <a:lstStyle/>
          <a:p>
            <a:r>
              <a:rPr lang="en-US" dirty="0"/>
              <a:t>Luke, 2016</a:t>
            </a:r>
          </a:p>
        </p:txBody>
      </p:sp>
      <p:sp>
        <p:nvSpPr>
          <p:cNvPr id="5" name="Slide Number Placeholder 4">
            <a:extLst>
              <a:ext uri="{FF2B5EF4-FFF2-40B4-BE49-F238E27FC236}">
                <a16:creationId xmlns:a16="http://schemas.microsoft.com/office/drawing/2014/main" xmlns="" id="{B0CB9CC3-5BF7-FE45-8E17-825EA13B9D36}"/>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65880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EEDCD0-222A-2149-875D-BB6EF63F16F4}"/>
              </a:ext>
            </a:extLst>
          </p:cNvPr>
          <p:cNvSpPr>
            <a:spLocks noGrp="1"/>
          </p:cNvSpPr>
          <p:nvPr>
            <p:ph type="title"/>
          </p:nvPr>
        </p:nvSpPr>
        <p:spPr/>
        <p:txBody>
          <a:bodyPr/>
          <a:lstStyle/>
          <a:p>
            <a:r>
              <a:rPr lang="en-US" b="1" dirty="0"/>
              <a:t>Mind-Body-Work</a:t>
            </a:r>
          </a:p>
        </p:txBody>
      </p:sp>
      <p:sp>
        <p:nvSpPr>
          <p:cNvPr id="3" name="Content Placeholder 2">
            <a:extLst>
              <a:ext uri="{FF2B5EF4-FFF2-40B4-BE49-F238E27FC236}">
                <a16:creationId xmlns:a16="http://schemas.microsoft.com/office/drawing/2014/main" xmlns="" id="{64E4677B-44B1-644B-892C-764D8B2647F6}"/>
              </a:ext>
            </a:extLst>
          </p:cNvPr>
          <p:cNvSpPr>
            <a:spLocks noGrp="1"/>
          </p:cNvSpPr>
          <p:nvPr>
            <p:ph sz="quarter" idx="13"/>
          </p:nvPr>
        </p:nvSpPr>
        <p:spPr/>
        <p:txBody>
          <a:bodyPr/>
          <a:lstStyle/>
          <a:p>
            <a:r>
              <a:rPr lang="en-US" dirty="0"/>
              <a:t>mindfulness, </a:t>
            </a:r>
          </a:p>
          <a:p>
            <a:r>
              <a:rPr lang="en-US" dirty="0"/>
              <a:t>guided meditation, </a:t>
            </a:r>
          </a:p>
          <a:p>
            <a:r>
              <a:rPr lang="en-US" dirty="0"/>
              <a:t>breathing techniques and </a:t>
            </a:r>
          </a:p>
          <a:p>
            <a:r>
              <a:rPr lang="en-US" dirty="0"/>
              <a:t>heart-rate variability (HRV).</a:t>
            </a:r>
          </a:p>
          <a:p>
            <a:pPr lvl="1"/>
            <a:r>
              <a:rPr lang="en-US" dirty="0"/>
              <a:t>Simply put it is when your heart rate and your breathing match. It’s called coherence and it signals the brain that all is well. It results in lower stress and helps the body and brain to be more receptive to healing.  Anyone can learn it.</a:t>
            </a:r>
          </a:p>
        </p:txBody>
      </p:sp>
      <p:sp>
        <p:nvSpPr>
          <p:cNvPr id="4" name="Footer Placeholder 3">
            <a:extLst>
              <a:ext uri="{FF2B5EF4-FFF2-40B4-BE49-F238E27FC236}">
                <a16:creationId xmlns:a16="http://schemas.microsoft.com/office/drawing/2014/main" xmlns="" id="{0316C0E6-138F-A643-8216-75C36C60810D}"/>
              </a:ext>
            </a:extLst>
          </p:cNvPr>
          <p:cNvSpPr>
            <a:spLocks noGrp="1"/>
          </p:cNvSpPr>
          <p:nvPr>
            <p:ph type="ftr" sz="quarter" idx="11"/>
          </p:nvPr>
        </p:nvSpPr>
        <p:spPr/>
        <p:txBody>
          <a:bodyPr/>
          <a:lstStyle/>
          <a:p>
            <a:r>
              <a:rPr lang="en-US" dirty="0">
                <a:hlinkClick r:id="rId2"/>
              </a:rPr>
              <a:t>http://www.amendnc.com/what-we-do</a:t>
            </a:r>
            <a:r>
              <a:rPr lang="en-US" dirty="0"/>
              <a:t> </a:t>
            </a:r>
          </a:p>
        </p:txBody>
      </p:sp>
      <p:sp>
        <p:nvSpPr>
          <p:cNvPr id="5" name="Slide Number Placeholder 4">
            <a:extLst>
              <a:ext uri="{FF2B5EF4-FFF2-40B4-BE49-F238E27FC236}">
                <a16:creationId xmlns:a16="http://schemas.microsoft.com/office/drawing/2014/main" xmlns="" id="{CC1B9459-B554-1740-8EF4-395A09211AB7}"/>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407515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9CE022-35B1-0943-8A56-058FE6772029}"/>
              </a:ext>
            </a:extLst>
          </p:cNvPr>
          <p:cNvSpPr>
            <a:spLocks noGrp="1"/>
          </p:cNvSpPr>
          <p:nvPr>
            <p:ph sz="quarter" idx="4294967295"/>
          </p:nvPr>
        </p:nvSpPr>
        <p:spPr>
          <a:xfrm>
            <a:off x="3257552" y="1195351"/>
            <a:ext cx="8877300" cy="4991100"/>
          </a:xfrm>
        </p:spPr>
        <p:txBody>
          <a:bodyPr>
            <a:normAutofit/>
          </a:bodyPr>
          <a:lstStyle/>
          <a:p>
            <a:pPr marL="0" indent="0" algn="ctr">
              <a:buNone/>
            </a:pPr>
            <a:r>
              <a:rPr lang="en-US" dirty="0"/>
              <a:t>The thought manifests as the word; </a:t>
            </a:r>
          </a:p>
          <a:p>
            <a:pPr marL="0" indent="0" algn="ctr">
              <a:buNone/>
            </a:pPr>
            <a:r>
              <a:rPr lang="en-US" dirty="0"/>
              <a:t>The word manifests as the deed;</a:t>
            </a:r>
          </a:p>
          <a:p>
            <a:pPr marL="0" indent="0" algn="ctr">
              <a:buNone/>
            </a:pPr>
            <a:r>
              <a:rPr lang="en-US" dirty="0"/>
              <a:t>The deed develops into habit;</a:t>
            </a:r>
          </a:p>
          <a:p>
            <a:pPr marL="0" indent="0" algn="ctr">
              <a:buNone/>
            </a:pPr>
            <a:r>
              <a:rPr lang="en-US" dirty="0"/>
              <a:t>And the habit into character.</a:t>
            </a:r>
          </a:p>
          <a:p>
            <a:pPr marL="0" indent="0" algn="ctr">
              <a:buNone/>
            </a:pPr>
            <a:r>
              <a:rPr lang="en-US" dirty="0"/>
              <a:t> </a:t>
            </a:r>
          </a:p>
          <a:p>
            <a:pPr marL="0" indent="0" algn="ctr">
              <a:buNone/>
            </a:pPr>
            <a:r>
              <a:rPr lang="en-US" dirty="0"/>
              <a:t>So, watch the thought and its ways with care.</a:t>
            </a:r>
          </a:p>
          <a:p>
            <a:pPr marL="0" indent="0" algn="ctr">
              <a:buNone/>
            </a:pPr>
            <a:r>
              <a:rPr lang="en-US" dirty="0"/>
              <a:t>As the shadow follows the body,</a:t>
            </a:r>
          </a:p>
          <a:p>
            <a:pPr marL="0" indent="0" algn="ctr">
              <a:buNone/>
            </a:pPr>
            <a:r>
              <a:rPr lang="en-US" dirty="0"/>
              <a:t>As we think, so we become.</a:t>
            </a:r>
          </a:p>
          <a:p>
            <a:pPr marL="0" indent="0" algn="ctr">
              <a:buNone/>
            </a:pPr>
            <a:r>
              <a:rPr lang="en-US" dirty="0"/>
              <a:t> </a:t>
            </a:r>
          </a:p>
          <a:p>
            <a:pPr marL="0" indent="0" algn="ctr">
              <a:buNone/>
            </a:pPr>
            <a:r>
              <a:rPr lang="en-US" i="1" dirty="0"/>
              <a:t>The Buddha.</a:t>
            </a:r>
            <a:endParaRPr lang="en-US" dirty="0"/>
          </a:p>
          <a:p>
            <a:pPr marL="0" indent="0" algn="ctr">
              <a:buNone/>
            </a:pPr>
            <a:endParaRPr lang="en-US" dirty="0"/>
          </a:p>
        </p:txBody>
      </p:sp>
      <p:pic>
        <p:nvPicPr>
          <p:cNvPr id="5" name="Picture 4" descr="A picture containing indoor, sitting, food&#10;&#10;Description automatically generated">
            <a:extLst>
              <a:ext uri="{FF2B5EF4-FFF2-40B4-BE49-F238E27FC236}">
                <a16:creationId xmlns:a16="http://schemas.microsoft.com/office/drawing/2014/main" xmlns="" id="{99FF9CB3-7402-2C44-9682-4AC75AEE7BA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81000" y="915951"/>
            <a:ext cx="4114800" cy="5270500"/>
          </a:xfrm>
          <a:prstGeom prst="rect">
            <a:avLst/>
          </a:prstGeom>
        </p:spPr>
      </p:pic>
      <p:sp>
        <p:nvSpPr>
          <p:cNvPr id="7" name="Footer Placeholder 6">
            <a:extLst>
              <a:ext uri="{FF2B5EF4-FFF2-40B4-BE49-F238E27FC236}">
                <a16:creationId xmlns:a16="http://schemas.microsoft.com/office/drawing/2014/main" xmlns="" id="{4628C154-4A72-7D4A-9B65-A217BD71F028}"/>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xmlns="" id="{C65CCDFE-C42F-FB4C-9458-92C529BDEA68}"/>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192888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DEC3E5-CDA8-DF4F-9214-0CFCDD97FD2B}"/>
              </a:ext>
            </a:extLst>
          </p:cNvPr>
          <p:cNvSpPr>
            <a:spLocks noGrp="1"/>
          </p:cNvSpPr>
          <p:nvPr>
            <p:ph type="title"/>
          </p:nvPr>
        </p:nvSpPr>
        <p:spPr/>
        <p:txBody>
          <a:bodyPr/>
          <a:lstStyle/>
          <a:p>
            <a:r>
              <a:rPr lang="en-US" dirty="0" err="1" smtClean="0"/>
              <a:t>Mbrp</a:t>
            </a:r>
            <a:r>
              <a:rPr lang="en-US" dirty="0"/>
              <a:t/>
            </a:r>
            <a:br>
              <a:rPr lang="en-US" dirty="0"/>
            </a:br>
            <a:r>
              <a:rPr lang="en-US" dirty="0"/>
              <a:t>(Bowen, Chawla, &amp; </a:t>
            </a:r>
            <a:r>
              <a:rPr lang="en-US" dirty="0" err="1"/>
              <a:t>Marlatt</a:t>
            </a:r>
            <a:r>
              <a:rPr lang="en-US" dirty="0"/>
              <a:t>, 2011)</a:t>
            </a:r>
            <a:endParaRPr lang="en-US" dirty="0"/>
          </a:p>
        </p:txBody>
      </p:sp>
      <p:sp>
        <p:nvSpPr>
          <p:cNvPr id="3" name="Content Placeholder 2">
            <a:extLst>
              <a:ext uri="{FF2B5EF4-FFF2-40B4-BE49-F238E27FC236}">
                <a16:creationId xmlns:a16="http://schemas.microsoft.com/office/drawing/2014/main" xmlns="" id="{E949AABD-CC56-2146-A3A0-9DFC89B6B680}"/>
              </a:ext>
            </a:extLst>
          </p:cNvPr>
          <p:cNvSpPr>
            <a:spLocks noGrp="1"/>
          </p:cNvSpPr>
          <p:nvPr>
            <p:ph sz="quarter" idx="13"/>
          </p:nvPr>
        </p:nvSpPr>
        <p:spPr/>
        <p:txBody>
          <a:bodyPr/>
          <a:lstStyle/>
          <a:p>
            <a:r>
              <a:rPr lang="en-US" dirty="0"/>
              <a:t>Mindfulness-Based Relapse Prevention is an emerging evidence based program integrating mindfulness meditation practices with traditional cognitive-behavioral relapse prevention. </a:t>
            </a:r>
          </a:p>
          <a:p>
            <a:r>
              <a:rPr lang="en-US" dirty="0"/>
              <a:t>MBRP is designed as an outpatient aftercare program to support maintenance of treatment gains and foster a sustainable recovery life. </a:t>
            </a:r>
          </a:p>
          <a:p>
            <a:endParaRPr lang="en-US" dirty="0"/>
          </a:p>
        </p:txBody>
      </p:sp>
      <p:sp>
        <p:nvSpPr>
          <p:cNvPr id="4" name="Footer Placeholder 3">
            <a:extLst>
              <a:ext uri="{FF2B5EF4-FFF2-40B4-BE49-F238E27FC236}">
                <a16:creationId xmlns:a16="http://schemas.microsoft.com/office/drawing/2014/main" xmlns="" id="{7367FC37-734D-5D4A-A65F-DFF53770FC38}"/>
              </a:ext>
            </a:extLst>
          </p:cNvPr>
          <p:cNvSpPr>
            <a:spLocks noGrp="1"/>
          </p:cNvSpPr>
          <p:nvPr>
            <p:ph type="ftr" sz="quarter" idx="11"/>
          </p:nvPr>
        </p:nvSpPr>
        <p:spPr/>
        <p:txBody>
          <a:bodyPr/>
          <a:lstStyle/>
          <a:p>
            <a:r>
              <a:rPr lang="en-US" dirty="0" err="1"/>
              <a:t>Chasek</a:t>
            </a:r>
            <a:r>
              <a:rPr lang="en-US" dirty="0"/>
              <a:t>, C. (2017). </a:t>
            </a:r>
          </a:p>
        </p:txBody>
      </p:sp>
      <p:sp>
        <p:nvSpPr>
          <p:cNvPr id="5" name="Slide Number Placeholder 4">
            <a:extLst>
              <a:ext uri="{FF2B5EF4-FFF2-40B4-BE49-F238E27FC236}">
                <a16:creationId xmlns:a16="http://schemas.microsoft.com/office/drawing/2014/main" xmlns="" id="{369F973D-9BF4-EA4E-8983-13540AE3D12B}"/>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3054225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E05A90-F709-AD45-A89D-5D51297B6945}"/>
              </a:ext>
            </a:extLst>
          </p:cNvPr>
          <p:cNvSpPr>
            <a:spLocks noGrp="1"/>
          </p:cNvSpPr>
          <p:nvPr>
            <p:ph type="title"/>
          </p:nvPr>
        </p:nvSpPr>
        <p:spPr/>
        <p:txBody>
          <a:bodyPr/>
          <a:lstStyle/>
          <a:p>
            <a:r>
              <a:rPr lang="en-US" dirty="0"/>
              <a:t>Research on MBRP</a:t>
            </a:r>
          </a:p>
        </p:txBody>
      </p:sp>
      <p:sp>
        <p:nvSpPr>
          <p:cNvPr id="3" name="Content Placeholder 2">
            <a:extLst>
              <a:ext uri="{FF2B5EF4-FFF2-40B4-BE49-F238E27FC236}">
                <a16:creationId xmlns:a16="http://schemas.microsoft.com/office/drawing/2014/main" xmlns="" id="{33CF2019-875C-5046-9349-4D40452C1513}"/>
              </a:ext>
            </a:extLst>
          </p:cNvPr>
          <p:cNvSpPr>
            <a:spLocks noGrp="1"/>
          </p:cNvSpPr>
          <p:nvPr>
            <p:ph sz="quarter" idx="13"/>
          </p:nvPr>
        </p:nvSpPr>
        <p:spPr/>
        <p:txBody>
          <a:bodyPr>
            <a:normAutofit fontScale="85000" lnSpcReduction="20000"/>
          </a:bodyPr>
          <a:lstStyle/>
          <a:p>
            <a:r>
              <a:rPr lang="en-US" dirty="0"/>
              <a:t>A meta-analysis of mindfulness based treatments for substance misuse revealed significant small to large effects of mindfulness treatments in reducing the frequency and severity of substance misuse, intensity of craving and severity of stress (Li, Howard, Garland, &amp; Lazar, 2017) </a:t>
            </a:r>
          </a:p>
          <a:p>
            <a:r>
              <a:rPr lang="en-US" dirty="0"/>
              <a:t>Compared with treatment as usual, participants assigned to the MBRP group reported significantly lower risk of relapse and targeted mindfulness practices supported long-term outcomes by strengthening the ability to monitor and cope with discomfort associated with craving and negative affect (Bowen et al., 2014) </a:t>
            </a:r>
          </a:p>
          <a:p>
            <a:r>
              <a:rPr lang="en-US" dirty="0"/>
              <a:t>In a randomized clinical trial, MBRP reduced negative affect and stimulant use in adults with mood and anxiety disorders indicating MBRP is effective for clients with co-occurring disorders (</a:t>
            </a:r>
            <a:r>
              <a:rPr lang="en-US" dirty="0" err="1"/>
              <a:t>Glasneret</a:t>
            </a:r>
            <a:r>
              <a:rPr lang="en-US" dirty="0"/>
              <a:t> al., 2017)</a:t>
            </a:r>
          </a:p>
          <a:p>
            <a:endParaRPr lang="en-US" dirty="0"/>
          </a:p>
          <a:p>
            <a:endParaRPr lang="en-US" dirty="0"/>
          </a:p>
        </p:txBody>
      </p:sp>
      <p:sp>
        <p:nvSpPr>
          <p:cNvPr id="4" name="Footer Placeholder 3">
            <a:extLst>
              <a:ext uri="{FF2B5EF4-FFF2-40B4-BE49-F238E27FC236}">
                <a16:creationId xmlns:a16="http://schemas.microsoft.com/office/drawing/2014/main" xmlns="" id="{FBFECB13-9B67-594E-8968-C7DB207C53FE}"/>
              </a:ext>
            </a:extLst>
          </p:cNvPr>
          <p:cNvSpPr>
            <a:spLocks noGrp="1"/>
          </p:cNvSpPr>
          <p:nvPr>
            <p:ph type="ftr" sz="quarter" idx="11"/>
          </p:nvPr>
        </p:nvSpPr>
        <p:spPr/>
        <p:txBody>
          <a:bodyPr/>
          <a:lstStyle/>
          <a:p>
            <a:r>
              <a:rPr lang="en-US" dirty="0" err="1"/>
              <a:t>Chasek</a:t>
            </a:r>
            <a:r>
              <a:rPr lang="en-US" dirty="0"/>
              <a:t>, C. (</a:t>
            </a:r>
            <a:r>
              <a:rPr lang="en-US" dirty="0" smtClean="0"/>
              <a:t>2017</a:t>
            </a:r>
            <a:endParaRPr lang="en-US" dirty="0"/>
          </a:p>
        </p:txBody>
      </p:sp>
      <p:sp>
        <p:nvSpPr>
          <p:cNvPr id="5" name="Slide Number Placeholder 4">
            <a:extLst>
              <a:ext uri="{FF2B5EF4-FFF2-40B4-BE49-F238E27FC236}">
                <a16:creationId xmlns:a16="http://schemas.microsoft.com/office/drawing/2014/main" xmlns="" id="{A97A4917-EE59-BB40-8E8D-227BE80F17B8}"/>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65083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EBAB0F-9459-D040-9962-9A9AFA8D7CED}"/>
              </a:ext>
            </a:extLst>
          </p:cNvPr>
          <p:cNvSpPr>
            <a:spLocks noGrp="1"/>
          </p:cNvSpPr>
          <p:nvPr>
            <p:ph type="title"/>
          </p:nvPr>
        </p:nvSpPr>
        <p:spPr/>
        <p:txBody>
          <a:bodyPr/>
          <a:lstStyle/>
          <a:p>
            <a:r>
              <a:rPr lang="en-US" dirty="0" err="1" smtClean="0"/>
              <a:t>Mbrp</a:t>
            </a:r>
            <a:r>
              <a:rPr lang="en-US" dirty="0" smtClean="0"/>
              <a:t> </a:t>
            </a:r>
            <a:br>
              <a:rPr lang="en-US" dirty="0" smtClean="0"/>
            </a:br>
            <a:endParaRPr lang="en-US" dirty="0"/>
          </a:p>
        </p:txBody>
      </p:sp>
      <p:sp>
        <p:nvSpPr>
          <p:cNvPr id="3" name="Content Placeholder 2">
            <a:extLst>
              <a:ext uri="{FF2B5EF4-FFF2-40B4-BE49-F238E27FC236}">
                <a16:creationId xmlns:a16="http://schemas.microsoft.com/office/drawing/2014/main" xmlns="" id="{027DC68A-0E54-6C4C-8D09-055DA8709632}"/>
              </a:ext>
            </a:extLst>
          </p:cNvPr>
          <p:cNvSpPr>
            <a:spLocks noGrp="1"/>
          </p:cNvSpPr>
          <p:nvPr>
            <p:ph sz="quarter" idx="13"/>
          </p:nvPr>
        </p:nvSpPr>
        <p:spPr/>
        <p:txBody>
          <a:bodyPr>
            <a:normAutofit fontScale="85000" lnSpcReduction="10000"/>
          </a:bodyPr>
          <a:lstStyle/>
          <a:p>
            <a:r>
              <a:rPr lang="en-US" dirty="0"/>
              <a:t>MBRP combines mindfulness meditation practices with cognitive behavioral relapse prevention techniques </a:t>
            </a:r>
          </a:p>
          <a:p>
            <a:r>
              <a:rPr lang="en-US" dirty="0"/>
              <a:t>•Clients are taught “mindfulness” through structured activities </a:t>
            </a:r>
          </a:p>
          <a:p>
            <a:r>
              <a:rPr lang="en-US" dirty="0"/>
              <a:t>•MBRP is designed to engage clients in practices of mindful awareness to foster increased awareness of triggers, habitual patterns, automatic reactions, and the range of choices possible for them.</a:t>
            </a:r>
          </a:p>
          <a:p>
            <a:pPr marL="0" indent="0">
              <a:buNone/>
            </a:pPr>
            <a:endParaRPr lang="en-US" dirty="0"/>
          </a:p>
        </p:txBody>
      </p:sp>
      <p:pic>
        <p:nvPicPr>
          <p:cNvPr id="5" name="Content Placeholder 4">
            <a:extLst>
              <a:ext uri="{FF2B5EF4-FFF2-40B4-BE49-F238E27FC236}">
                <a16:creationId xmlns:a16="http://schemas.microsoft.com/office/drawing/2014/main" xmlns="" id="{ADE1EE8A-3132-E645-90F9-BA9C12EC5814}"/>
              </a:ext>
            </a:extLst>
          </p:cNvPr>
          <p:cNvPicPr>
            <a:picLocks noGrp="1" noChangeAspect="1"/>
          </p:cNvPicPr>
          <p:nvPr>
            <p:ph sz="quarter" idx="14"/>
          </p:nvPr>
        </p:nvPicPr>
        <p:blipFill>
          <a:blip r:embed="rId2"/>
          <a:stretch>
            <a:fillRect/>
          </a:stretch>
        </p:blipFill>
        <p:spPr>
          <a:xfrm>
            <a:off x="6769100" y="2214694"/>
            <a:ext cx="4038600" cy="3665406"/>
          </a:xfrm>
          <a:prstGeom prst="rect">
            <a:avLst/>
          </a:prstGeom>
        </p:spPr>
      </p:pic>
      <p:sp>
        <p:nvSpPr>
          <p:cNvPr id="6" name="Footer Placeholder 5">
            <a:extLst>
              <a:ext uri="{FF2B5EF4-FFF2-40B4-BE49-F238E27FC236}">
                <a16:creationId xmlns:a16="http://schemas.microsoft.com/office/drawing/2014/main" xmlns="" id="{C49BC239-1B56-FD4F-A97F-F895F8BBAAE3}"/>
              </a:ext>
            </a:extLst>
          </p:cNvPr>
          <p:cNvSpPr>
            <a:spLocks noGrp="1"/>
          </p:cNvSpPr>
          <p:nvPr>
            <p:ph type="ftr" sz="quarter" idx="11"/>
          </p:nvPr>
        </p:nvSpPr>
        <p:spPr>
          <a:xfrm>
            <a:off x="913774" y="5981697"/>
            <a:ext cx="6672887" cy="365125"/>
          </a:xfrm>
        </p:spPr>
        <p:txBody>
          <a:bodyPr/>
          <a:lstStyle/>
          <a:p>
            <a:r>
              <a:rPr lang="en-US" dirty="0" err="1"/>
              <a:t>Chasek</a:t>
            </a:r>
            <a:r>
              <a:rPr lang="en-US" dirty="0"/>
              <a:t>, C. (2017). </a:t>
            </a:r>
          </a:p>
        </p:txBody>
      </p:sp>
      <p:sp>
        <p:nvSpPr>
          <p:cNvPr id="7" name="Slide Number Placeholder 6">
            <a:extLst>
              <a:ext uri="{FF2B5EF4-FFF2-40B4-BE49-F238E27FC236}">
                <a16:creationId xmlns:a16="http://schemas.microsoft.com/office/drawing/2014/main" xmlns="" id="{28CF7970-9958-384A-A858-AD4A0D62F59E}"/>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156180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D468E7D7-0414-C54D-80A7-9E46F915A73C}"/>
              </a:ext>
            </a:extLst>
          </p:cNvPr>
          <p:cNvPicPr>
            <a:picLocks noChangeAspect="1"/>
          </p:cNvPicPr>
          <p:nvPr/>
        </p:nvPicPr>
        <p:blipFill>
          <a:blip r:embed="rId2"/>
          <a:stretch>
            <a:fillRect/>
          </a:stretch>
        </p:blipFill>
        <p:spPr>
          <a:xfrm>
            <a:off x="2400300" y="298450"/>
            <a:ext cx="7620000" cy="2698750"/>
          </a:xfrm>
          <a:prstGeom prst="rect">
            <a:avLst/>
          </a:prstGeom>
        </p:spPr>
      </p:pic>
      <p:sp>
        <p:nvSpPr>
          <p:cNvPr id="7" name="Rectangle 6">
            <a:extLst>
              <a:ext uri="{FF2B5EF4-FFF2-40B4-BE49-F238E27FC236}">
                <a16:creationId xmlns:a16="http://schemas.microsoft.com/office/drawing/2014/main" xmlns="" id="{0BA5E3CB-5C89-C24F-B780-92D528B5C0AC}"/>
              </a:ext>
            </a:extLst>
          </p:cNvPr>
          <p:cNvSpPr/>
          <p:nvPr/>
        </p:nvSpPr>
        <p:spPr>
          <a:xfrm>
            <a:off x="2171700" y="3705136"/>
            <a:ext cx="7848600" cy="2308324"/>
          </a:xfrm>
          <a:prstGeom prst="rect">
            <a:avLst/>
          </a:prstGeom>
        </p:spPr>
        <p:txBody>
          <a:bodyPr wrap="square">
            <a:spAutoFit/>
          </a:bodyPr>
          <a:lstStyle/>
          <a:p>
            <a:r>
              <a:rPr lang="en-US" sz="3600" dirty="0"/>
              <a:t>If you want to use MBRP in your practice, it is highly recommended that you engage in your own personal meditation program as the basis for training and preparation. </a:t>
            </a:r>
            <a:endParaRPr lang="en-US" sz="3600" dirty="0">
              <a:effectLst/>
            </a:endParaRPr>
          </a:p>
        </p:txBody>
      </p:sp>
      <p:sp>
        <p:nvSpPr>
          <p:cNvPr id="8" name="Footer Placeholder 7">
            <a:extLst>
              <a:ext uri="{FF2B5EF4-FFF2-40B4-BE49-F238E27FC236}">
                <a16:creationId xmlns:a16="http://schemas.microsoft.com/office/drawing/2014/main" xmlns="" id="{BB6F5C02-7AF1-3E4C-B68D-A109B6927A5D}"/>
              </a:ext>
            </a:extLst>
          </p:cNvPr>
          <p:cNvSpPr>
            <a:spLocks noGrp="1"/>
          </p:cNvSpPr>
          <p:nvPr>
            <p:ph type="ftr" sz="quarter" idx="11"/>
          </p:nvPr>
        </p:nvSpPr>
        <p:spPr/>
        <p:txBody>
          <a:bodyPr/>
          <a:lstStyle/>
          <a:p>
            <a:r>
              <a:rPr lang="en-US" dirty="0" err="1"/>
              <a:t>Chasek</a:t>
            </a:r>
            <a:r>
              <a:rPr lang="en-US" dirty="0"/>
              <a:t>, C. (2017). </a:t>
            </a:r>
            <a:endParaRPr lang="en-US" dirty="0" smtClean="0"/>
          </a:p>
        </p:txBody>
      </p:sp>
      <p:sp>
        <p:nvSpPr>
          <p:cNvPr id="9" name="Slide Number Placeholder 8">
            <a:extLst>
              <a:ext uri="{FF2B5EF4-FFF2-40B4-BE49-F238E27FC236}">
                <a16:creationId xmlns:a16="http://schemas.microsoft.com/office/drawing/2014/main" xmlns="" id="{919A3DA2-D912-5F44-90CD-CD5660DC8454}"/>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2617463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E0F169-5201-CE4F-8FD1-4F9E42250393}"/>
              </a:ext>
            </a:extLst>
          </p:cNvPr>
          <p:cNvSpPr>
            <a:spLocks noGrp="1"/>
          </p:cNvSpPr>
          <p:nvPr>
            <p:ph type="title"/>
          </p:nvPr>
        </p:nvSpPr>
        <p:spPr/>
        <p:txBody>
          <a:bodyPr/>
          <a:lstStyle/>
          <a:p>
            <a:r>
              <a:rPr lang="en-US" dirty="0"/>
              <a:t>How is MBRP done?</a:t>
            </a:r>
          </a:p>
        </p:txBody>
      </p:sp>
      <p:sp>
        <p:nvSpPr>
          <p:cNvPr id="4" name="Content Placeholder 3">
            <a:extLst>
              <a:ext uri="{FF2B5EF4-FFF2-40B4-BE49-F238E27FC236}">
                <a16:creationId xmlns:a16="http://schemas.microsoft.com/office/drawing/2014/main" xmlns="" id="{A2944996-24F4-0643-8E48-3DD8E05F7F0F}"/>
              </a:ext>
            </a:extLst>
          </p:cNvPr>
          <p:cNvSpPr>
            <a:spLocks noGrp="1"/>
          </p:cNvSpPr>
          <p:nvPr>
            <p:ph sz="quarter" idx="13"/>
          </p:nvPr>
        </p:nvSpPr>
        <p:spPr/>
        <p:txBody>
          <a:bodyPr>
            <a:normAutofit fontScale="77500" lnSpcReduction="20000"/>
          </a:bodyPr>
          <a:lstStyle/>
          <a:p>
            <a:endParaRPr lang="en-US" dirty="0"/>
          </a:p>
          <a:p>
            <a:endParaRPr lang="en-US" dirty="0"/>
          </a:p>
          <a:p>
            <a:endParaRPr lang="en-US" dirty="0"/>
          </a:p>
          <a:p>
            <a:endParaRPr lang="en-US" dirty="0"/>
          </a:p>
          <a:p>
            <a:r>
              <a:rPr lang="en-US" dirty="0"/>
              <a:t>Group or individually</a:t>
            </a:r>
          </a:p>
          <a:p>
            <a:r>
              <a:rPr lang="en-US" dirty="0"/>
              <a:t>Eight Training Sessions </a:t>
            </a:r>
          </a:p>
          <a:p>
            <a:r>
              <a:rPr lang="en-US" dirty="0"/>
              <a:t>Each session starts and ends with meditation </a:t>
            </a:r>
          </a:p>
          <a:p>
            <a:r>
              <a:rPr lang="en-US" dirty="0"/>
              <a:t>Homework and home practice is assigned each week</a:t>
            </a:r>
            <a:br>
              <a:rPr lang="en-US" dirty="0"/>
            </a:br>
            <a:endParaRPr lang="en-US" dirty="0"/>
          </a:p>
          <a:p>
            <a:endParaRPr lang="en-US" dirty="0"/>
          </a:p>
        </p:txBody>
      </p:sp>
      <p:sp>
        <p:nvSpPr>
          <p:cNvPr id="5" name="Content Placeholder 4">
            <a:extLst>
              <a:ext uri="{FF2B5EF4-FFF2-40B4-BE49-F238E27FC236}">
                <a16:creationId xmlns:a16="http://schemas.microsoft.com/office/drawing/2014/main" xmlns="" id="{F68212C7-721C-6A46-B57B-9B9ABEAF2924}"/>
              </a:ext>
            </a:extLst>
          </p:cNvPr>
          <p:cNvSpPr>
            <a:spLocks noGrp="1"/>
          </p:cNvSpPr>
          <p:nvPr>
            <p:ph sz="quarter" idx="14"/>
          </p:nvPr>
        </p:nvSpPr>
        <p:spPr/>
        <p:txBody>
          <a:bodyPr>
            <a:normAutofit fontScale="77500" lnSpcReduction="20000"/>
          </a:bodyPr>
          <a:lstStyle/>
          <a:p>
            <a:pPr marL="0" indent="0">
              <a:buNone/>
            </a:pPr>
            <a:r>
              <a:rPr lang="en-US" b="1" dirty="0"/>
              <a:t>Topics of the sessions: </a:t>
            </a:r>
            <a:endParaRPr lang="en-US" dirty="0"/>
          </a:p>
          <a:p>
            <a:pPr marL="0" indent="0">
              <a:buNone/>
            </a:pPr>
            <a:r>
              <a:rPr lang="en-US" dirty="0"/>
              <a:t>1.Automatic Pilot and Relapse </a:t>
            </a:r>
          </a:p>
          <a:p>
            <a:pPr marL="0" indent="0">
              <a:buNone/>
            </a:pPr>
            <a:r>
              <a:rPr lang="en-US" dirty="0"/>
              <a:t>2.Awareness of Triggers and Cravings </a:t>
            </a:r>
          </a:p>
          <a:p>
            <a:pPr marL="0" indent="0">
              <a:buNone/>
            </a:pPr>
            <a:r>
              <a:rPr lang="en-US" dirty="0"/>
              <a:t>3.Mindfulness in Daily Life </a:t>
            </a:r>
          </a:p>
          <a:p>
            <a:pPr marL="0" indent="0">
              <a:buNone/>
            </a:pPr>
            <a:r>
              <a:rPr lang="en-US" dirty="0"/>
              <a:t>4.Mindfulness in High Risk Situations</a:t>
            </a:r>
          </a:p>
          <a:p>
            <a:pPr marL="0" indent="0">
              <a:buNone/>
            </a:pPr>
            <a:r>
              <a:rPr lang="en-US" dirty="0"/>
              <a:t>5.Acceptance and Skillful Action </a:t>
            </a:r>
          </a:p>
          <a:p>
            <a:pPr marL="0" indent="0">
              <a:buNone/>
            </a:pPr>
            <a:r>
              <a:rPr lang="en-US" dirty="0"/>
              <a:t>6.Seeing Thoughts as Thoughts </a:t>
            </a:r>
          </a:p>
          <a:p>
            <a:pPr marL="0" indent="0">
              <a:buNone/>
            </a:pPr>
            <a:r>
              <a:rPr lang="en-US" dirty="0"/>
              <a:t>7.Self-Care and Lifestyle Balance </a:t>
            </a:r>
          </a:p>
          <a:p>
            <a:pPr marL="0" indent="0">
              <a:buNone/>
            </a:pPr>
            <a:r>
              <a:rPr lang="en-US" dirty="0"/>
              <a:t>8.Social Support and Continuing Practice </a:t>
            </a:r>
          </a:p>
          <a:p>
            <a:endParaRPr lang="en-US" dirty="0"/>
          </a:p>
        </p:txBody>
      </p:sp>
      <p:sp>
        <p:nvSpPr>
          <p:cNvPr id="6" name="Footer Placeholder 5">
            <a:extLst>
              <a:ext uri="{FF2B5EF4-FFF2-40B4-BE49-F238E27FC236}">
                <a16:creationId xmlns:a16="http://schemas.microsoft.com/office/drawing/2014/main" xmlns="" id="{EB755B1E-869A-D44E-A969-8C6A9D5AD552}"/>
              </a:ext>
            </a:extLst>
          </p:cNvPr>
          <p:cNvSpPr>
            <a:spLocks noGrp="1"/>
          </p:cNvSpPr>
          <p:nvPr>
            <p:ph type="ftr" sz="quarter" idx="11"/>
          </p:nvPr>
        </p:nvSpPr>
        <p:spPr/>
        <p:txBody>
          <a:bodyPr/>
          <a:lstStyle/>
          <a:p>
            <a:r>
              <a:rPr lang="en-US" dirty="0" err="1"/>
              <a:t>Chasek</a:t>
            </a:r>
            <a:r>
              <a:rPr lang="en-US" dirty="0"/>
              <a:t>, C. (2017). </a:t>
            </a:r>
          </a:p>
        </p:txBody>
      </p:sp>
      <p:pic>
        <p:nvPicPr>
          <p:cNvPr id="7" name="Picture 6">
            <a:extLst>
              <a:ext uri="{FF2B5EF4-FFF2-40B4-BE49-F238E27FC236}">
                <a16:creationId xmlns:a16="http://schemas.microsoft.com/office/drawing/2014/main" xmlns="" id="{544EF636-6428-2F45-9AF6-E87AF1863C88}"/>
              </a:ext>
            </a:extLst>
          </p:cNvPr>
          <p:cNvPicPr>
            <a:picLocks noChangeAspect="1"/>
          </p:cNvPicPr>
          <p:nvPr/>
        </p:nvPicPr>
        <p:blipFill>
          <a:blip r:embed="rId2"/>
          <a:stretch>
            <a:fillRect/>
          </a:stretch>
        </p:blipFill>
        <p:spPr>
          <a:xfrm>
            <a:off x="1270000" y="1289605"/>
            <a:ext cx="2336800" cy="2558495"/>
          </a:xfrm>
          <a:prstGeom prst="rect">
            <a:avLst/>
          </a:prstGeom>
        </p:spPr>
      </p:pic>
      <p:sp>
        <p:nvSpPr>
          <p:cNvPr id="8" name="Slide Number Placeholder 7">
            <a:extLst>
              <a:ext uri="{FF2B5EF4-FFF2-40B4-BE49-F238E27FC236}">
                <a16:creationId xmlns:a16="http://schemas.microsoft.com/office/drawing/2014/main" xmlns="" id="{701EF619-1CCA-3D42-82A6-3DCD3B086DEA}"/>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3851736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255FE4F-528C-4046-A078-D55A0995C8CF}"/>
              </a:ext>
            </a:extLst>
          </p:cNvPr>
          <p:cNvSpPr>
            <a:spLocks noGrp="1"/>
          </p:cNvSpPr>
          <p:nvPr>
            <p:ph sz="quarter" idx="4294967295"/>
          </p:nvPr>
        </p:nvSpPr>
        <p:spPr>
          <a:xfrm>
            <a:off x="1320800" y="2278063"/>
            <a:ext cx="5105400" cy="3424237"/>
          </a:xfrm>
        </p:spPr>
        <p:txBody>
          <a:bodyPr/>
          <a:lstStyle/>
          <a:p>
            <a:pPr marL="0" indent="0">
              <a:buNone/>
            </a:pPr>
            <a:r>
              <a:rPr lang="en-US" sz="3200" b="1" dirty="0"/>
              <a:t>Confrontation as a </a:t>
            </a:r>
          </a:p>
          <a:p>
            <a:pPr marL="0" indent="0">
              <a:buNone/>
            </a:pPr>
            <a:r>
              <a:rPr lang="en-US" sz="3200" b="1" dirty="0"/>
              <a:t>Neurocounseling</a:t>
            </a:r>
          </a:p>
          <a:p>
            <a:pPr marL="0" indent="0">
              <a:buNone/>
            </a:pPr>
            <a:r>
              <a:rPr lang="en-US" sz="3200" b="1" dirty="0"/>
              <a:t>Intervention </a:t>
            </a:r>
            <a:endParaRPr lang="en-US" sz="3200" dirty="0"/>
          </a:p>
          <a:p>
            <a:pPr marL="0" indent="0">
              <a:buNone/>
            </a:pPr>
            <a:endParaRPr lang="en-US" dirty="0"/>
          </a:p>
        </p:txBody>
      </p:sp>
      <p:pic>
        <p:nvPicPr>
          <p:cNvPr id="5" name="Content Placeholder 4">
            <a:extLst>
              <a:ext uri="{FF2B5EF4-FFF2-40B4-BE49-F238E27FC236}">
                <a16:creationId xmlns:a16="http://schemas.microsoft.com/office/drawing/2014/main" xmlns="" id="{F13DBAA6-A169-6844-AAC1-51E8D2747332}"/>
              </a:ext>
            </a:extLst>
          </p:cNvPr>
          <p:cNvPicPr>
            <a:picLocks noGrp="1" noChangeAspect="1"/>
          </p:cNvPicPr>
          <p:nvPr>
            <p:ph sz="quarter" idx="4294967295"/>
          </p:nvPr>
        </p:nvPicPr>
        <p:blipFill>
          <a:blip r:embed="rId2"/>
          <a:stretch>
            <a:fillRect/>
          </a:stretch>
        </p:blipFill>
        <p:spPr>
          <a:xfrm>
            <a:off x="6426200" y="1358900"/>
            <a:ext cx="3746500" cy="4584700"/>
          </a:xfrm>
          <a:prstGeom prst="rect">
            <a:avLst/>
          </a:prstGeom>
        </p:spPr>
      </p:pic>
      <p:sp>
        <p:nvSpPr>
          <p:cNvPr id="6" name="Footer Placeholder 5">
            <a:extLst>
              <a:ext uri="{FF2B5EF4-FFF2-40B4-BE49-F238E27FC236}">
                <a16:creationId xmlns:a16="http://schemas.microsoft.com/office/drawing/2014/main" xmlns="" id="{303D4202-4C84-724D-BC99-062288ACA6BC}"/>
              </a:ext>
            </a:extLst>
          </p:cNvPr>
          <p:cNvSpPr>
            <a:spLocks noGrp="1"/>
          </p:cNvSpPr>
          <p:nvPr>
            <p:ph type="ftr" sz="quarter" idx="11"/>
          </p:nvPr>
        </p:nvSpPr>
        <p:spPr/>
        <p:txBody>
          <a:bodyPr/>
          <a:lstStyle/>
          <a:p>
            <a:r>
              <a:rPr lang="en-US" dirty="0" err="1"/>
              <a:t>Chasek</a:t>
            </a:r>
            <a:r>
              <a:rPr lang="en-US" dirty="0"/>
              <a:t>, C. (2017). </a:t>
            </a:r>
          </a:p>
        </p:txBody>
      </p:sp>
      <p:sp>
        <p:nvSpPr>
          <p:cNvPr id="7" name="Slide Number Placeholder 6">
            <a:extLst>
              <a:ext uri="{FF2B5EF4-FFF2-40B4-BE49-F238E27FC236}">
                <a16:creationId xmlns:a16="http://schemas.microsoft.com/office/drawing/2014/main" xmlns="" id="{30D22367-A9E6-134F-9867-B2B1B16B5CFA}"/>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381015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00E03-6FE0-D44F-A55C-9F6917BA62F6}"/>
              </a:ext>
            </a:extLst>
          </p:cNvPr>
          <p:cNvSpPr>
            <a:spLocks noGrp="1"/>
          </p:cNvSpPr>
          <p:nvPr>
            <p:ph type="title"/>
          </p:nvPr>
        </p:nvSpPr>
        <p:spPr/>
        <p:txBody>
          <a:bodyPr/>
          <a:lstStyle/>
          <a:p>
            <a:r>
              <a:rPr lang="en-US" dirty="0"/>
              <a:t>Neurocounseling basics</a:t>
            </a:r>
          </a:p>
        </p:txBody>
      </p:sp>
      <p:sp>
        <p:nvSpPr>
          <p:cNvPr id="3" name="Content Placeholder 2">
            <a:extLst>
              <a:ext uri="{FF2B5EF4-FFF2-40B4-BE49-F238E27FC236}">
                <a16:creationId xmlns:a16="http://schemas.microsoft.com/office/drawing/2014/main" xmlns="" id="{E92403CD-458C-B544-92F3-73583B2BE111}"/>
              </a:ext>
            </a:extLst>
          </p:cNvPr>
          <p:cNvSpPr>
            <a:spLocks noGrp="1"/>
          </p:cNvSpPr>
          <p:nvPr>
            <p:ph sz="quarter" idx="13"/>
          </p:nvPr>
        </p:nvSpPr>
        <p:spPr/>
        <p:txBody>
          <a:bodyPr>
            <a:normAutofit fontScale="92500" lnSpcReduction="10000"/>
          </a:bodyPr>
          <a:lstStyle/>
          <a:p>
            <a:r>
              <a:rPr lang="en-US" dirty="0"/>
              <a:t>Most counseling professionals hold the belief that the effectiveness of their treatment can be deduced from observable changes in behavior. </a:t>
            </a:r>
          </a:p>
          <a:p>
            <a:r>
              <a:rPr lang="en-US" dirty="0"/>
              <a:t>With </a:t>
            </a:r>
            <a:r>
              <a:rPr lang="en-US" dirty="0" err="1"/>
              <a:t>neurocounseling</a:t>
            </a:r>
            <a:r>
              <a:rPr lang="en-US" dirty="0"/>
              <a:t>, nothing is left to chance or subjective analysis. Imaging scans with fMRI (functional magnetic resonance imaging) and similar technologies are used to peek inside the brain for demonstrable physical changes. </a:t>
            </a:r>
          </a:p>
          <a:p>
            <a:r>
              <a:rPr lang="en-US" dirty="0"/>
              <a:t>Counselors put their focus on teaching emotional and physiological self-regulation skills. </a:t>
            </a:r>
          </a:p>
          <a:p>
            <a:r>
              <a:rPr lang="en-US" dirty="0"/>
              <a:t>Heart rate variability, skin temperature and diaphragmatic breathing are all used to help patients control their own behaviors.</a:t>
            </a:r>
          </a:p>
        </p:txBody>
      </p:sp>
      <p:sp>
        <p:nvSpPr>
          <p:cNvPr id="4" name="Footer Placeholder 3">
            <a:extLst>
              <a:ext uri="{FF2B5EF4-FFF2-40B4-BE49-F238E27FC236}">
                <a16:creationId xmlns:a16="http://schemas.microsoft.com/office/drawing/2014/main" xmlns="" id="{DFD23C7E-09CA-D041-AA5E-C26B80DF4A46}"/>
              </a:ext>
            </a:extLst>
          </p:cNvPr>
          <p:cNvSpPr>
            <a:spLocks noGrp="1"/>
          </p:cNvSpPr>
          <p:nvPr>
            <p:ph type="ftr" sz="quarter" idx="11"/>
          </p:nvPr>
        </p:nvSpPr>
        <p:spPr/>
        <p:txBody>
          <a:bodyPr/>
          <a:lstStyle/>
          <a:p>
            <a:r>
              <a:rPr lang="en-US" dirty="0">
                <a:hlinkClick r:id="rId3"/>
              </a:rPr>
              <a:t>https://onlinedegrees.bradley.edu/blog/neurocounseling-bridging-the-gap-between-brain-and-behavior/</a:t>
            </a:r>
            <a:r>
              <a:rPr lang="en-US" dirty="0"/>
              <a:t> </a:t>
            </a:r>
          </a:p>
        </p:txBody>
      </p:sp>
      <p:sp>
        <p:nvSpPr>
          <p:cNvPr id="5" name="Slide Number Placeholder 4">
            <a:extLst>
              <a:ext uri="{FF2B5EF4-FFF2-40B4-BE49-F238E27FC236}">
                <a16:creationId xmlns:a16="http://schemas.microsoft.com/office/drawing/2014/main" xmlns="" id="{06379E8D-FD26-CD42-A2FD-4E515CD0F120}"/>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3088137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118384-4772-6C4E-8A8B-929FDF009DB0}"/>
              </a:ext>
            </a:extLst>
          </p:cNvPr>
          <p:cNvSpPr>
            <a:spLocks noGrp="1"/>
          </p:cNvSpPr>
          <p:nvPr>
            <p:ph type="title"/>
          </p:nvPr>
        </p:nvSpPr>
        <p:spPr/>
        <p:txBody>
          <a:bodyPr/>
          <a:lstStyle/>
          <a:p>
            <a:r>
              <a:rPr lang="en-US" b="1" dirty="0"/>
              <a:t>Confrontation: a Microcounseling Skill</a:t>
            </a:r>
            <a:r>
              <a:rPr lang="en-US" dirty="0"/>
              <a:t/>
            </a:r>
            <a:br>
              <a:rPr lang="en-US" dirty="0"/>
            </a:br>
            <a:endParaRPr lang="en-US" dirty="0"/>
          </a:p>
        </p:txBody>
      </p:sp>
      <p:sp>
        <p:nvSpPr>
          <p:cNvPr id="3" name="Content Placeholder 2">
            <a:extLst>
              <a:ext uri="{FF2B5EF4-FFF2-40B4-BE49-F238E27FC236}">
                <a16:creationId xmlns:a16="http://schemas.microsoft.com/office/drawing/2014/main" xmlns="" id="{0005AAC5-ABF9-6344-9A3D-5E37E6766E6E}"/>
              </a:ext>
            </a:extLst>
          </p:cNvPr>
          <p:cNvSpPr>
            <a:spLocks noGrp="1"/>
          </p:cNvSpPr>
          <p:nvPr>
            <p:ph sz="quarter" idx="13"/>
          </p:nvPr>
        </p:nvSpPr>
        <p:spPr/>
        <p:txBody>
          <a:bodyPr>
            <a:normAutofit/>
          </a:bodyPr>
          <a:lstStyle/>
          <a:p>
            <a:r>
              <a:rPr lang="en-US" dirty="0"/>
              <a:t>Neuroscience research is finding that new learning, or </a:t>
            </a:r>
            <a:r>
              <a:rPr lang="en-US" dirty="0" err="1"/>
              <a:t>neuroplasticisty</a:t>
            </a:r>
            <a:r>
              <a:rPr lang="en-US" dirty="0"/>
              <a:t>, occurs when the two brain hemispheres synchronize their activity (Goodwin, Lee, Puig, &amp; Sherrard, 2005 &amp; 2006) </a:t>
            </a:r>
          </a:p>
          <a:p>
            <a:r>
              <a:rPr lang="en-US" dirty="0"/>
              <a:t>A confrontation that points out incongruities for the client is a way to open them up to new ways of thinking, forcing the two hemispheres to work together </a:t>
            </a:r>
          </a:p>
          <a:p>
            <a:pPr marL="0" indent="0">
              <a:buNone/>
            </a:pPr>
            <a:endParaRPr lang="en-US" dirty="0"/>
          </a:p>
        </p:txBody>
      </p:sp>
      <p:sp>
        <p:nvSpPr>
          <p:cNvPr id="4" name="Footer Placeholder 3">
            <a:extLst>
              <a:ext uri="{FF2B5EF4-FFF2-40B4-BE49-F238E27FC236}">
                <a16:creationId xmlns:a16="http://schemas.microsoft.com/office/drawing/2014/main" xmlns="" id="{72C1BA94-1209-8842-8307-7D18E7547D7E}"/>
              </a:ext>
            </a:extLst>
          </p:cNvPr>
          <p:cNvSpPr>
            <a:spLocks noGrp="1"/>
          </p:cNvSpPr>
          <p:nvPr>
            <p:ph type="ftr" sz="quarter" idx="11"/>
          </p:nvPr>
        </p:nvSpPr>
        <p:spPr/>
        <p:txBody>
          <a:bodyPr/>
          <a:lstStyle/>
          <a:p>
            <a:r>
              <a:rPr lang="en-US" dirty="0" err="1"/>
              <a:t>Chasek</a:t>
            </a:r>
            <a:r>
              <a:rPr lang="en-US" dirty="0"/>
              <a:t>, C. (2017). </a:t>
            </a:r>
          </a:p>
        </p:txBody>
      </p:sp>
      <p:sp>
        <p:nvSpPr>
          <p:cNvPr id="5" name="Slide Number Placeholder 4">
            <a:extLst>
              <a:ext uri="{FF2B5EF4-FFF2-40B4-BE49-F238E27FC236}">
                <a16:creationId xmlns:a16="http://schemas.microsoft.com/office/drawing/2014/main" xmlns="" id="{E39C75BB-9028-0641-846A-CC092911C6FF}"/>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1702188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F25CA-9D86-CC43-AA69-9CEE49F8D231}"/>
              </a:ext>
            </a:extLst>
          </p:cNvPr>
          <p:cNvSpPr>
            <a:spLocks noGrp="1"/>
          </p:cNvSpPr>
          <p:nvPr>
            <p:ph type="title"/>
          </p:nvPr>
        </p:nvSpPr>
        <p:spPr/>
        <p:txBody>
          <a:bodyPr/>
          <a:lstStyle/>
          <a:p>
            <a:r>
              <a:rPr lang="en-US" dirty="0"/>
              <a:t>A word about…</a:t>
            </a:r>
          </a:p>
        </p:txBody>
      </p:sp>
      <p:pic>
        <p:nvPicPr>
          <p:cNvPr id="10" name="Content Placeholder 9" descr="A yellow sign&#10;&#10;Description automatically generated">
            <a:extLst>
              <a:ext uri="{FF2B5EF4-FFF2-40B4-BE49-F238E27FC236}">
                <a16:creationId xmlns:a16="http://schemas.microsoft.com/office/drawing/2014/main" xmlns="" id="{1FB03BBF-13CE-624A-809A-FFD02217171C}"/>
              </a:ext>
            </a:extLst>
          </p:cNvPr>
          <p:cNvPicPr>
            <a:picLocks noGrp="1" noChangeAspect="1"/>
          </p:cNvPicPr>
          <p:nvPr>
            <p:ph sz="quarter" idx="13"/>
          </p:nvPr>
        </p:nvPicPr>
        <p:blipFill>
          <a:blip r:embed="rId2">
            <a:extLst>
              <a:ext uri="{837473B0-CC2E-450A-ABE3-18F120FF3D39}">
                <a1611:picAttrSrcUrl xmlns:a1611="http://schemas.microsoft.com/office/drawing/2016/11/main" xmlns="" r:id="rId3"/>
              </a:ext>
            </a:extLst>
          </a:blip>
          <a:stretch>
            <a:fillRect/>
          </a:stretch>
        </p:blipFill>
        <p:spPr>
          <a:xfrm>
            <a:off x="4978400" y="2072481"/>
            <a:ext cx="1955800" cy="1955800"/>
          </a:xfrm>
        </p:spPr>
      </p:pic>
      <p:sp>
        <p:nvSpPr>
          <p:cNvPr id="12" name="Rectangle 11">
            <a:extLst>
              <a:ext uri="{FF2B5EF4-FFF2-40B4-BE49-F238E27FC236}">
                <a16:creationId xmlns:a16="http://schemas.microsoft.com/office/drawing/2014/main" xmlns="" id="{9D1B0181-A85D-D54B-A2DD-4A182CC80D51}"/>
              </a:ext>
            </a:extLst>
          </p:cNvPr>
          <p:cNvSpPr/>
          <p:nvPr/>
        </p:nvSpPr>
        <p:spPr>
          <a:xfrm>
            <a:off x="3048000" y="4415135"/>
            <a:ext cx="6096000" cy="923330"/>
          </a:xfrm>
          <a:prstGeom prst="rect">
            <a:avLst/>
          </a:prstGeom>
        </p:spPr>
        <p:txBody>
          <a:bodyPr>
            <a:spAutoFit/>
          </a:bodyPr>
          <a:lstStyle/>
          <a:p>
            <a:r>
              <a:rPr lang="en-US" dirty="0">
                <a:latin typeface="Arial" panose="020B0604020202020204" pitchFamily="34" charset="0"/>
              </a:rPr>
              <a:t>GENTLE and SUPPORTIVE confrontations can often reach underlying emotional structures which creates the setting for new creative solutions </a:t>
            </a:r>
            <a:endParaRPr lang="en-US" dirty="0">
              <a:effectLst/>
              <a:latin typeface="Arial" panose="020B0604020202020204" pitchFamily="34" charset="0"/>
            </a:endParaRPr>
          </a:p>
        </p:txBody>
      </p:sp>
      <p:sp>
        <p:nvSpPr>
          <p:cNvPr id="13" name="Footer Placeholder 12">
            <a:extLst>
              <a:ext uri="{FF2B5EF4-FFF2-40B4-BE49-F238E27FC236}">
                <a16:creationId xmlns:a16="http://schemas.microsoft.com/office/drawing/2014/main" xmlns="" id="{CCBB11D3-862F-FA40-A51F-141390477FCE}"/>
              </a:ext>
            </a:extLst>
          </p:cNvPr>
          <p:cNvSpPr>
            <a:spLocks noGrp="1"/>
          </p:cNvSpPr>
          <p:nvPr>
            <p:ph type="ftr" sz="quarter" idx="11"/>
          </p:nvPr>
        </p:nvSpPr>
        <p:spPr/>
        <p:txBody>
          <a:bodyPr/>
          <a:lstStyle/>
          <a:p>
            <a:r>
              <a:rPr lang="en-US" dirty="0" err="1"/>
              <a:t>Chasek</a:t>
            </a:r>
            <a:r>
              <a:rPr lang="en-US" dirty="0"/>
              <a:t>, C. (2017). </a:t>
            </a:r>
          </a:p>
        </p:txBody>
      </p:sp>
      <p:sp>
        <p:nvSpPr>
          <p:cNvPr id="14" name="Slide Number Placeholder 13">
            <a:extLst>
              <a:ext uri="{FF2B5EF4-FFF2-40B4-BE49-F238E27FC236}">
                <a16:creationId xmlns:a16="http://schemas.microsoft.com/office/drawing/2014/main" xmlns="" id="{996C6CCE-4833-FF45-BCFE-6922370E1C24}"/>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2006375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5798A-5B28-3C4A-ABD5-6F6385090C93}"/>
              </a:ext>
            </a:extLst>
          </p:cNvPr>
          <p:cNvSpPr>
            <a:spLocks noGrp="1"/>
          </p:cNvSpPr>
          <p:nvPr>
            <p:ph type="title"/>
          </p:nvPr>
        </p:nvSpPr>
        <p:spPr/>
        <p:txBody>
          <a:bodyPr/>
          <a:lstStyle/>
          <a:p>
            <a:r>
              <a:rPr lang="en-US" dirty="0"/>
              <a:t>Locate the root of an emotional conflict</a:t>
            </a:r>
          </a:p>
        </p:txBody>
      </p:sp>
      <p:sp>
        <p:nvSpPr>
          <p:cNvPr id="3" name="Content Placeholder 2">
            <a:extLst>
              <a:ext uri="{FF2B5EF4-FFF2-40B4-BE49-F238E27FC236}">
                <a16:creationId xmlns:a16="http://schemas.microsoft.com/office/drawing/2014/main" xmlns="" id="{5BD7E9F3-84A2-C247-8997-052314A8578D}"/>
              </a:ext>
            </a:extLst>
          </p:cNvPr>
          <p:cNvSpPr>
            <a:spLocks noGrp="1"/>
          </p:cNvSpPr>
          <p:nvPr>
            <p:ph sz="quarter" idx="13"/>
          </p:nvPr>
        </p:nvSpPr>
        <p:spPr/>
        <p:txBody>
          <a:bodyPr/>
          <a:lstStyle/>
          <a:p>
            <a:pPr marL="457200" indent="-457200">
              <a:buFont typeface="+mj-lt"/>
              <a:buAutoNum type="arabicPeriod"/>
            </a:pPr>
            <a:r>
              <a:rPr lang="en-US" dirty="0"/>
              <a:t>Briefly, recall a recent situation that triggered the undesired response.</a:t>
            </a:r>
          </a:p>
          <a:p>
            <a:pPr marL="457200" indent="-457200">
              <a:buFont typeface="+mj-lt"/>
              <a:buAutoNum type="arabicPeriod"/>
            </a:pPr>
            <a:r>
              <a:rPr lang="en-US" dirty="0"/>
              <a:t>What sensations do you feel in your body as you recall the emotional response to this event?</a:t>
            </a:r>
          </a:p>
          <a:p>
            <a:pPr marL="457200" indent="-457200">
              <a:buFont typeface="+mj-lt"/>
              <a:buAutoNum type="arabicPeriod"/>
            </a:pPr>
            <a:r>
              <a:rPr lang="en-US" dirty="0"/>
              <a:t>What words or thoughts come to mind as you focus on the sensations in your body associated with this emotional response?</a:t>
            </a:r>
          </a:p>
          <a:p>
            <a:pPr marL="457200" indent="-457200">
              <a:buFont typeface="+mj-lt"/>
              <a:buAutoNum type="arabicPeriod"/>
            </a:pPr>
            <a:r>
              <a:rPr lang="en-US" dirty="0"/>
              <a:t>Let those sensations carry you back to an earlier time in your life when you can first remember having similar feelings, sensations or thoughts.</a:t>
            </a:r>
          </a:p>
          <a:p>
            <a:pPr marL="457200" indent="-457200">
              <a:buFont typeface="+mj-lt"/>
              <a:buAutoNum type="arabicPeriod"/>
            </a:pPr>
            <a:endParaRPr lang="en-US" dirty="0"/>
          </a:p>
        </p:txBody>
      </p:sp>
      <p:sp>
        <p:nvSpPr>
          <p:cNvPr id="4" name="Footer Placeholder 3">
            <a:extLst>
              <a:ext uri="{FF2B5EF4-FFF2-40B4-BE49-F238E27FC236}">
                <a16:creationId xmlns:a16="http://schemas.microsoft.com/office/drawing/2014/main" xmlns="" id="{3CB8CBF1-CC66-E347-B3D3-CD5B12F5B18F}"/>
              </a:ext>
            </a:extLst>
          </p:cNvPr>
          <p:cNvSpPr>
            <a:spLocks noGrp="1"/>
          </p:cNvSpPr>
          <p:nvPr>
            <p:ph type="ftr" sz="quarter" idx="11"/>
          </p:nvPr>
        </p:nvSpPr>
        <p:spPr/>
        <p:txBody>
          <a:bodyPr/>
          <a:lstStyle/>
          <a:p>
            <a:r>
              <a:rPr lang="en-US" dirty="0"/>
              <a:t>Armstrong, C. (2015). </a:t>
            </a:r>
          </a:p>
        </p:txBody>
      </p:sp>
      <p:sp>
        <p:nvSpPr>
          <p:cNvPr id="5" name="Slide Number Placeholder 4">
            <a:extLst>
              <a:ext uri="{FF2B5EF4-FFF2-40B4-BE49-F238E27FC236}">
                <a16:creationId xmlns:a16="http://schemas.microsoft.com/office/drawing/2014/main" xmlns="" id="{0CB2559C-6C4E-0742-BE63-D5EDDB8C5D9C}"/>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2665784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F507A-D2C2-3A4E-BB63-865BE6EEA527}"/>
              </a:ext>
            </a:extLst>
          </p:cNvPr>
          <p:cNvSpPr>
            <a:spLocks noGrp="1"/>
          </p:cNvSpPr>
          <p:nvPr>
            <p:ph type="title"/>
          </p:nvPr>
        </p:nvSpPr>
        <p:spPr/>
        <p:txBody>
          <a:bodyPr/>
          <a:lstStyle/>
          <a:p>
            <a:r>
              <a:rPr lang="en-US" dirty="0"/>
              <a:t>Locating embodied beliefs</a:t>
            </a:r>
          </a:p>
        </p:txBody>
      </p:sp>
      <p:sp>
        <p:nvSpPr>
          <p:cNvPr id="3" name="Content Placeholder 2">
            <a:extLst>
              <a:ext uri="{FF2B5EF4-FFF2-40B4-BE49-F238E27FC236}">
                <a16:creationId xmlns:a16="http://schemas.microsoft.com/office/drawing/2014/main" xmlns="" id="{B546197B-2923-0F4E-8E87-FD07DB763E7E}"/>
              </a:ext>
            </a:extLst>
          </p:cNvPr>
          <p:cNvSpPr>
            <a:spLocks noGrp="1"/>
          </p:cNvSpPr>
          <p:nvPr>
            <p:ph sz="quarter" idx="13"/>
          </p:nvPr>
        </p:nvSpPr>
        <p:spPr/>
        <p:txBody>
          <a:bodyPr/>
          <a:lstStyle/>
          <a:p>
            <a:pPr marL="457200" indent="-457200">
              <a:buAutoNum type="alphaUcPeriod"/>
            </a:pPr>
            <a:r>
              <a:rPr lang="en-US" dirty="0"/>
              <a:t>Current problem/situation</a:t>
            </a:r>
          </a:p>
          <a:p>
            <a:pPr lvl="1"/>
            <a:r>
              <a:rPr lang="en-US" dirty="0"/>
              <a:t>The current undesired response occurs when __________.</a:t>
            </a:r>
          </a:p>
          <a:p>
            <a:pPr lvl="1"/>
            <a:r>
              <a:rPr lang="en-US" dirty="0"/>
              <a:t>When I’m in this situation, I feel ______.</a:t>
            </a:r>
          </a:p>
          <a:p>
            <a:pPr lvl="1"/>
            <a:r>
              <a:rPr lang="en-US" dirty="0"/>
              <a:t>When I have these feelings, I notice sensations in my body like ____________.</a:t>
            </a:r>
          </a:p>
          <a:p>
            <a:pPr lvl="1"/>
            <a:r>
              <a:rPr lang="en-US" dirty="0"/>
              <a:t>And I have these thoughts: I am ______________.</a:t>
            </a:r>
          </a:p>
          <a:p>
            <a:pPr lvl="1"/>
            <a:r>
              <a:rPr lang="en-US" dirty="0"/>
              <a:t>To avoid these feelings and thoughts, I _____________.</a:t>
            </a:r>
          </a:p>
        </p:txBody>
      </p:sp>
      <p:sp>
        <p:nvSpPr>
          <p:cNvPr id="4" name="Footer Placeholder 3">
            <a:extLst>
              <a:ext uri="{FF2B5EF4-FFF2-40B4-BE49-F238E27FC236}">
                <a16:creationId xmlns:a16="http://schemas.microsoft.com/office/drawing/2014/main" xmlns="" id="{4911C5D5-A25C-824C-8607-840AD8AEF3CA}"/>
              </a:ext>
            </a:extLst>
          </p:cNvPr>
          <p:cNvSpPr>
            <a:spLocks noGrp="1"/>
          </p:cNvSpPr>
          <p:nvPr>
            <p:ph type="ftr" sz="quarter" idx="11"/>
          </p:nvPr>
        </p:nvSpPr>
        <p:spPr/>
        <p:txBody>
          <a:bodyPr/>
          <a:lstStyle/>
          <a:p>
            <a:r>
              <a:rPr lang="en-US" dirty="0"/>
              <a:t>Armstrong, C. (2015). </a:t>
            </a:r>
          </a:p>
        </p:txBody>
      </p:sp>
      <p:sp>
        <p:nvSpPr>
          <p:cNvPr id="5" name="Slide Number Placeholder 4">
            <a:extLst>
              <a:ext uri="{FF2B5EF4-FFF2-40B4-BE49-F238E27FC236}">
                <a16:creationId xmlns:a16="http://schemas.microsoft.com/office/drawing/2014/main" xmlns="" id="{1A6ADC73-1DAD-A946-91D1-DB18456525E9}"/>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2704984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771D2-68C9-124D-9EB5-8A99084B47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B7E7EE0-7202-FE49-BE3D-29E9C780BD31}"/>
              </a:ext>
            </a:extLst>
          </p:cNvPr>
          <p:cNvSpPr>
            <a:spLocks noGrp="1"/>
          </p:cNvSpPr>
          <p:nvPr>
            <p:ph sz="quarter" idx="13"/>
          </p:nvPr>
        </p:nvSpPr>
        <p:spPr/>
        <p:txBody>
          <a:bodyPr/>
          <a:lstStyle/>
          <a:p>
            <a:pPr marL="457200" indent="-457200">
              <a:buFont typeface="+mj-lt"/>
              <a:buAutoNum type="alphaUcPeriod" startAt="2"/>
            </a:pPr>
            <a:r>
              <a:rPr lang="en-US" dirty="0"/>
              <a:t>Earlier emotional memories</a:t>
            </a:r>
          </a:p>
          <a:p>
            <a:pPr lvl="1"/>
            <a:r>
              <a:rPr lang="en-US" dirty="0"/>
              <a:t>When I trace these feelings and thoughts back to an earlier time in my life, it reminds me of when ____________.</a:t>
            </a:r>
          </a:p>
          <a:p>
            <a:pPr lvl="1"/>
            <a:r>
              <a:rPr lang="en-US" dirty="0"/>
              <a:t>And I had these feelings ____________________.</a:t>
            </a:r>
          </a:p>
          <a:p>
            <a:pPr lvl="1"/>
            <a:r>
              <a:rPr lang="en-US" dirty="0"/>
              <a:t>Because it gave me the impression that I _________________ and life was _____________.</a:t>
            </a:r>
          </a:p>
          <a:p>
            <a:pPr lvl="1"/>
            <a:r>
              <a:rPr lang="en-US" dirty="0"/>
              <a:t>The advantage of responding this way was ________________________________________.</a:t>
            </a:r>
          </a:p>
          <a:p>
            <a:pPr lvl="1"/>
            <a:r>
              <a:rPr lang="en-US" dirty="0"/>
              <a:t>The disadvantage of responding this way was ____________________________________.</a:t>
            </a:r>
          </a:p>
          <a:p>
            <a:pPr lvl="1"/>
            <a:r>
              <a:rPr lang="en-US" dirty="0"/>
              <a:t>What I’d like to think and feel now is that _________________________________________.</a:t>
            </a:r>
          </a:p>
          <a:p>
            <a:pPr marL="914400" lvl="1" indent="-457200">
              <a:buAutoNum type="alphaLcPeriod" startAt="2"/>
            </a:pPr>
            <a:endParaRPr lang="en-US" dirty="0"/>
          </a:p>
        </p:txBody>
      </p:sp>
      <p:sp>
        <p:nvSpPr>
          <p:cNvPr id="4" name="Footer Placeholder 3">
            <a:extLst>
              <a:ext uri="{FF2B5EF4-FFF2-40B4-BE49-F238E27FC236}">
                <a16:creationId xmlns:a16="http://schemas.microsoft.com/office/drawing/2014/main" xmlns="" id="{BF5ACBCF-64E3-7E42-BF11-D5D9952A83D7}"/>
              </a:ext>
            </a:extLst>
          </p:cNvPr>
          <p:cNvSpPr>
            <a:spLocks noGrp="1"/>
          </p:cNvSpPr>
          <p:nvPr>
            <p:ph type="ftr" sz="quarter" idx="11"/>
          </p:nvPr>
        </p:nvSpPr>
        <p:spPr/>
        <p:txBody>
          <a:bodyPr/>
          <a:lstStyle/>
          <a:p>
            <a:r>
              <a:rPr lang="en-US" dirty="0"/>
              <a:t>Armstrong, C. (2015). </a:t>
            </a:r>
          </a:p>
        </p:txBody>
      </p:sp>
      <p:sp>
        <p:nvSpPr>
          <p:cNvPr id="5" name="Slide Number Placeholder 4">
            <a:extLst>
              <a:ext uri="{FF2B5EF4-FFF2-40B4-BE49-F238E27FC236}">
                <a16:creationId xmlns:a16="http://schemas.microsoft.com/office/drawing/2014/main" xmlns="" id="{683516F6-D416-8E40-97A4-497633887EB3}"/>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13122008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2D3AA1-4657-B746-9B59-49EBFC71178F}"/>
              </a:ext>
            </a:extLst>
          </p:cNvPr>
          <p:cNvSpPr>
            <a:spLocks noGrp="1"/>
          </p:cNvSpPr>
          <p:nvPr>
            <p:ph type="title"/>
          </p:nvPr>
        </p:nvSpPr>
        <p:spPr/>
        <p:txBody>
          <a:bodyPr/>
          <a:lstStyle/>
          <a:p>
            <a:r>
              <a:rPr lang="en-US" dirty="0"/>
              <a:t>biofeedback</a:t>
            </a:r>
          </a:p>
        </p:txBody>
      </p:sp>
      <p:sp>
        <p:nvSpPr>
          <p:cNvPr id="3" name="Content Placeholder 2">
            <a:extLst>
              <a:ext uri="{FF2B5EF4-FFF2-40B4-BE49-F238E27FC236}">
                <a16:creationId xmlns:a16="http://schemas.microsoft.com/office/drawing/2014/main" xmlns="" id="{AB3EA834-91BE-6147-AD4B-D6B0DCE394B4}"/>
              </a:ext>
            </a:extLst>
          </p:cNvPr>
          <p:cNvSpPr>
            <a:spLocks noGrp="1"/>
          </p:cNvSpPr>
          <p:nvPr>
            <p:ph sz="quarter" idx="13"/>
          </p:nvPr>
        </p:nvSpPr>
        <p:spPr>
          <a:xfrm>
            <a:off x="913774" y="2367092"/>
            <a:ext cx="10363826" cy="3872391"/>
          </a:xfrm>
        </p:spPr>
        <p:txBody>
          <a:bodyPr>
            <a:normAutofit fontScale="92500" lnSpcReduction="10000"/>
          </a:bodyPr>
          <a:lstStyle/>
          <a:p>
            <a:r>
              <a:rPr lang="en-US" dirty="0"/>
              <a:t>Specialized area of counseling requiring training and certification</a:t>
            </a:r>
          </a:p>
          <a:p>
            <a:r>
              <a:rPr lang="en-US" dirty="0">
                <a:hlinkClick r:id="rId2"/>
              </a:rPr>
              <a:t>https://www.bcia.org/files/public/Biofeedback/2015BiofeedbackBlueprint.pdf</a:t>
            </a:r>
            <a:r>
              <a:rPr lang="en-US" dirty="0"/>
              <a:t> </a:t>
            </a:r>
          </a:p>
          <a:p>
            <a:r>
              <a:rPr lang="en-US" dirty="0"/>
              <a:t>a process that enables an individual to learn how to change physiological activity for the purposes of improving health and performance.</a:t>
            </a:r>
          </a:p>
          <a:p>
            <a:r>
              <a:rPr lang="en-US" dirty="0"/>
              <a:t>Precise instruments measure physiological activity such as brainwaves, heart function, breathing, muscle activity, and skin temperature. </a:t>
            </a:r>
          </a:p>
          <a:p>
            <a:r>
              <a:rPr lang="en-US" dirty="0"/>
              <a:t>These instruments rapidly and accurately "feed back" information to the user. The presentation of this information — often in conjunction with changes in thinking, emotions, and behavior — supports desired physiological changes. Over time, these changes can endure without continued use of an instrument.</a:t>
            </a:r>
          </a:p>
        </p:txBody>
      </p:sp>
      <p:sp>
        <p:nvSpPr>
          <p:cNvPr id="4" name="Footer Placeholder 3">
            <a:extLst>
              <a:ext uri="{FF2B5EF4-FFF2-40B4-BE49-F238E27FC236}">
                <a16:creationId xmlns:a16="http://schemas.microsoft.com/office/drawing/2014/main" xmlns="" id="{E742D33E-7A75-1D4B-892E-9D7D3651B7DF}"/>
              </a:ext>
            </a:extLst>
          </p:cNvPr>
          <p:cNvSpPr>
            <a:spLocks noGrp="1"/>
          </p:cNvSpPr>
          <p:nvPr>
            <p:ph type="ftr" sz="quarter" idx="11"/>
          </p:nvPr>
        </p:nvSpPr>
        <p:spPr>
          <a:xfrm>
            <a:off x="913774" y="6243266"/>
            <a:ext cx="6672887" cy="365125"/>
          </a:xfrm>
        </p:spPr>
        <p:txBody>
          <a:bodyPr/>
          <a:lstStyle/>
          <a:p>
            <a:r>
              <a:rPr lang="en-US" dirty="0">
                <a:hlinkClick r:id="rId3"/>
              </a:rPr>
              <a:t>https://www.bcia.org/i4a/pages/index.cfm?pageid=3524</a:t>
            </a:r>
            <a:r>
              <a:rPr lang="en-US" dirty="0"/>
              <a:t> </a:t>
            </a:r>
          </a:p>
        </p:txBody>
      </p:sp>
      <p:sp>
        <p:nvSpPr>
          <p:cNvPr id="5" name="Slide Number Placeholder 4">
            <a:extLst>
              <a:ext uri="{FF2B5EF4-FFF2-40B4-BE49-F238E27FC236}">
                <a16:creationId xmlns:a16="http://schemas.microsoft.com/office/drawing/2014/main" xmlns="" id="{698DB828-8A6A-D142-843D-ED31EB45E01F}"/>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557791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cia.org/images/Biofeedback-systems.jpg">
            <a:extLst>
              <a:ext uri="{FF2B5EF4-FFF2-40B4-BE49-F238E27FC236}">
                <a16:creationId xmlns:a16="http://schemas.microsoft.com/office/drawing/2014/main" xmlns="" id="{E6B11AED-4217-CB4E-A32C-F5ED92D09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01600"/>
            <a:ext cx="8890000" cy="6654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9284CCA8-C4C4-D149-B959-D7BCE1BC7D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E7916E17-1518-3546-97FC-02E156BD0B76}"/>
              </a:ext>
            </a:extLst>
          </p:cNvPr>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1499168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0DF6C-5C06-BC49-A296-A94142728A15}"/>
              </a:ext>
            </a:extLst>
          </p:cNvPr>
          <p:cNvSpPr>
            <a:spLocks noGrp="1"/>
          </p:cNvSpPr>
          <p:nvPr>
            <p:ph type="title"/>
          </p:nvPr>
        </p:nvSpPr>
        <p:spPr/>
        <p:txBody>
          <a:bodyPr/>
          <a:lstStyle/>
          <a:p>
            <a:r>
              <a:rPr lang="en-US" dirty="0"/>
              <a:t>neurofeedback</a:t>
            </a:r>
          </a:p>
        </p:txBody>
      </p:sp>
      <p:sp>
        <p:nvSpPr>
          <p:cNvPr id="3" name="Content Placeholder 2">
            <a:extLst>
              <a:ext uri="{FF2B5EF4-FFF2-40B4-BE49-F238E27FC236}">
                <a16:creationId xmlns:a16="http://schemas.microsoft.com/office/drawing/2014/main" xmlns="" id="{A663FD6C-CA63-2E40-93CB-E28253CD39EE}"/>
              </a:ext>
            </a:extLst>
          </p:cNvPr>
          <p:cNvSpPr>
            <a:spLocks noGrp="1"/>
          </p:cNvSpPr>
          <p:nvPr>
            <p:ph sz="quarter" idx="13"/>
          </p:nvPr>
        </p:nvSpPr>
        <p:spPr/>
        <p:txBody>
          <a:bodyPr/>
          <a:lstStyle/>
          <a:p>
            <a:r>
              <a:rPr lang="en-US" dirty="0"/>
              <a:t>a type of biofeedback that focuses on the central nervous system and the brain.</a:t>
            </a:r>
          </a:p>
          <a:p>
            <a:r>
              <a:rPr lang="en-US" dirty="0"/>
              <a:t>has its foundations in basic and applied neuroscience as well as data-based clinical practice.</a:t>
            </a:r>
          </a:p>
          <a:p>
            <a:r>
              <a:rPr lang="en-US" dirty="0"/>
              <a:t>Takes into account behavioral, cognitive, and subjective aspects as well as brain activity. </a:t>
            </a:r>
          </a:p>
          <a:p>
            <a:r>
              <a:rPr lang="en-US" dirty="0"/>
              <a:t>preceded by an objective assessment of brain activity and psychological status. </a:t>
            </a:r>
          </a:p>
          <a:p>
            <a:r>
              <a:rPr lang="en-US" dirty="0"/>
              <a:t> </a:t>
            </a:r>
            <a:r>
              <a:rPr lang="en-US" dirty="0">
                <a:hlinkClick r:id="rId2"/>
              </a:rPr>
              <a:t>https://www.isnr.org/neurofeedback-introduction</a:t>
            </a:r>
            <a:r>
              <a:rPr lang="en-US" dirty="0"/>
              <a:t> </a:t>
            </a:r>
          </a:p>
        </p:txBody>
      </p:sp>
      <p:sp>
        <p:nvSpPr>
          <p:cNvPr id="4" name="Footer Placeholder 3">
            <a:extLst>
              <a:ext uri="{FF2B5EF4-FFF2-40B4-BE49-F238E27FC236}">
                <a16:creationId xmlns:a16="http://schemas.microsoft.com/office/drawing/2014/main" xmlns="" id="{094796AC-DE07-0149-845C-12D7B50EA75D}"/>
              </a:ext>
            </a:extLst>
          </p:cNvPr>
          <p:cNvSpPr>
            <a:spLocks noGrp="1"/>
          </p:cNvSpPr>
          <p:nvPr>
            <p:ph type="ftr" sz="quarter" idx="11"/>
          </p:nvPr>
        </p:nvSpPr>
        <p:spPr/>
        <p:txBody>
          <a:bodyPr/>
          <a:lstStyle/>
          <a:p>
            <a:r>
              <a:rPr lang="en-US" dirty="0">
                <a:hlinkClick r:id="rId2"/>
              </a:rPr>
              <a:t>https://www.isnr.org/neurofeedback-introduction</a:t>
            </a:r>
            <a:r>
              <a:rPr lang="en-US" dirty="0"/>
              <a:t> </a:t>
            </a:r>
          </a:p>
        </p:txBody>
      </p:sp>
      <p:sp>
        <p:nvSpPr>
          <p:cNvPr id="5" name="Slide Number Placeholder 4">
            <a:extLst>
              <a:ext uri="{FF2B5EF4-FFF2-40B4-BE49-F238E27FC236}">
                <a16:creationId xmlns:a16="http://schemas.microsoft.com/office/drawing/2014/main" xmlns="" id="{53F6B74F-4777-B348-9D43-8CA71EAB918F}"/>
              </a:ext>
            </a:extLst>
          </p:cNvPr>
          <p:cNvSpPr>
            <a:spLocks noGrp="1"/>
          </p:cNvSpPr>
          <p:nvPr>
            <p:ph type="sldNum" sz="quarter" idx="12"/>
          </p:nvPr>
        </p:nvSpPr>
        <p:spPr/>
        <p:txBody>
          <a:bodyPr/>
          <a:lstStyle/>
          <a:p>
            <a:fld id="{6D22F896-40B5-4ADD-8801-0D06FADFA095}" type="slidenum">
              <a:rPr lang="en-US" smtClean="0"/>
              <a:t>47</a:t>
            </a:fld>
            <a:endParaRPr lang="en-US" dirty="0"/>
          </a:p>
        </p:txBody>
      </p:sp>
    </p:spTree>
    <p:extLst>
      <p:ext uri="{BB962C8B-B14F-4D97-AF65-F5344CB8AC3E}">
        <p14:creationId xmlns:p14="http://schemas.microsoft.com/office/powerpoint/2010/main" val="14392803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0C878B68-CF5A-8F4C-A61C-9493F419B92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5E111765-19B7-7C4E-BE7D-06BC72C1C997}"/>
              </a:ext>
            </a:extLst>
          </p:cNvPr>
          <p:cNvSpPr>
            <a:spLocks noGrp="1"/>
          </p:cNvSpPr>
          <p:nvPr>
            <p:ph type="sldNum" sz="quarter" idx="12"/>
          </p:nvPr>
        </p:nvSpPr>
        <p:spPr/>
        <p:txBody>
          <a:bodyPr/>
          <a:lstStyle/>
          <a:p>
            <a:fld id="{6D22F896-40B5-4ADD-8801-0D06FADFA095}" type="slidenum">
              <a:rPr lang="en-US" smtClean="0"/>
              <a:t>48</a:t>
            </a:fld>
            <a:endParaRPr lang="en-US" dirty="0"/>
          </a:p>
        </p:txBody>
      </p:sp>
      <p:pic>
        <p:nvPicPr>
          <p:cNvPr id="7" name="Picture 6" descr="A drawing of a cartoon character&#10;&#10;Description automatically generated">
            <a:extLst>
              <a:ext uri="{FF2B5EF4-FFF2-40B4-BE49-F238E27FC236}">
                <a16:creationId xmlns:a16="http://schemas.microsoft.com/office/drawing/2014/main" xmlns="" id="{E99AB590-99B3-1E42-A876-03FADDE0C839}"/>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3314700" y="1111250"/>
            <a:ext cx="5867400" cy="4527550"/>
          </a:xfrm>
          <a:prstGeom prst="rect">
            <a:avLst/>
          </a:prstGeom>
        </p:spPr>
      </p:pic>
    </p:spTree>
    <p:extLst>
      <p:ext uri="{BB962C8B-B14F-4D97-AF65-F5344CB8AC3E}">
        <p14:creationId xmlns:p14="http://schemas.microsoft.com/office/powerpoint/2010/main" val="305950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3785D-48EA-AA42-82DA-F73F68106564}"/>
              </a:ext>
            </a:extLst>
          </p:cNvPr>
          <p:cNvSpPr>
            <a:spLocks noGrp="1"/>
          </p:cNvSpPr>
          <p:nvPr>
            <p:ph type="title"/>
          </p:nvPr>
        </p:nvSpPr>
        <p:spPr/>
        <p:txBody>
          <a:bodyPr/>
          <a:lstStyle/>
          <a:p>
            <a:r>
              <a:rPr lang="en-US" dirty="0"/>
              <a:t>Neurocounseling basics</a:t>
            </a:r>
          </a:p>
        </p:txBody>
      </p:sp>
      <p:sp>
        <p:nvSpPr>
          <p:cNvPr id="3" name="Content Placeholder 2">
            <a:extLst>
              <a:ext uri="{FF2B5EF4-FFF2-40B4-BE49-F238E27FC236}">
                <a16:creationId xmlns:a16="http://schemas.microsoft.com/office/drawing/2014/main" xmlns="" id="{75EFEDE9-EEF9-774E-A879-353EC7A8085C}"/>
              </a:ext>
            </a:extLst>
          </p:cNvPr>
          <p:cNvSpPr>
            <a:spLocks noGrp="1"/>
          </p:cNvSpPr>
          <p:nvPr>
            <p:ph sz="quarter" idx="13"/>
          </p:nvPr>
        </p:nvSpPr>
        <p:spPr/>
        <p:txBody>
          <a:bodyPr/>
          <a:lstStyle/>
          <a:p>
            <a:r>
              <a:rPr lang="en-US" dirty="0"/>
              <a:t>Neurocounseling is the integration of neuroscience into counseling practice</a:t>
            </a:r>
          </a:p>
          <a:p>
            <a:r>
              <a:rPr lang="en-US" dirty="0"/>
              <a:t>Helps clinicians and clients understand how therapy changes the brain</a:t>
            </a:r>
          </a:p>
          <a:p>
            <a:r>
              <a:rPr lang="en-US" dirty="0"/>
              <a:t>Assists the clinician in understanding client concerns, conceptualize cases, and plan treatment using a brain based perspective that is not subjective in nature</a:t>
            </a:r>
          </a:p>
          <a:p>
            <a:r>
              <a:rPr lang="en-US" dirty="0"/>
              <a:t>Can employ the use </a:t>
            </a:r>
            <a:r>
              <a:rPr lang="en-US" dirty="0" err="1"/>
              <a:t>fmri</a:t>
            </a:r>
            <a:r>
              <a:rPr lang="en-US" dirty="0"/>
              <a:t>, biofeedback, mindfulness training, and other techniques and methods</a:t>
            </a:r>
          </a:p>
          <a:p>
            <a:r>
              <a:rPr lang="en-US" dirty="0"/>
              <a:t>Includes brain training for lasting mental health gains</a:t>
            </a:r>
          </a:p>
        </p:txBody>
      </p:sp>
      <p:sp>
        <p:nvSpPr>
          <p:cNvPr id="4" name="Footer Placeholder 3">
            <a:extLst>
              <a:ext uri="{FF2B5EF4-FFF2-40B4-BE49-F238E27FC236}">
                <a16:creationId xmlns:a16="http://schemas.microsoft.com/office/drawing/2014/main" xmlns="" id="{5CDB4B9E-1479-5A4D-BF19-166ABE55EC42}"/>
              </a:ext>
            </a:extLst>
          </p:cNvPr>
          <p:cNvSpPr>
            <a:spLocks noGrp="1"/>
          </p:cNvSpPr>
          <p:nvPr>
            <p:ph type="ftr" sz="quarter" idx="11"/>
          </p:nvPr>
        </p:nvSpPr>
        <p:spPr/>
        <p:txBody>
          <a:bodyPr/>
          <a:lstStyle/>
          <a:p>
            <a:r>
              <a:rPr lang="en-US" dirty="0">
                <a:hlinkClick r:id="rId3"/>
              </a:rPr>
              <a:t>https://onlinedegrees.bradley.edu/blog/neurocounseling-bridging-the-gap-between-brain-and-behavior/</a:t>
            </a:r>
            <a:r>
              <a:rPr lang="en-US" dirty="0"/>
              <a:t> </a:t>
            </a:r>
          </a:p>
        </p:txBody>
      </p:sp>
      <p:sp>
        <p:nvSpPr>
          <p:cNvPr id="5" name="Slide Number Placeholder 4">
            <a:extLst>
              <a:ext uri="{FF2B5EF4-FFF2-40B4-BE49-F238E27FC236}">
                <a16:creationId xmlns:a16="http://schemas.microsoft.com/office/drawing/2014/main" xmlns="" id="{A9000F6F-3AE7-7749-A4E9-34BCBF5F7A72}"/>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653659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E2CD4D-39E5-624F-92D0-A15C3479F518}"/>
              </a:ext>
            </a:extLst>
          </p:cNvPr>
          <p:cNvSpPr>
            <a:spLocks noGrp="1"/>
          </p:cNvSpPr>
          <p:nvPr>
            <p:ph type="title"/>
          </p:nvPr>
        </p:nvSpPr>
        <p:spPr/>
        <p:txBody>
          <a:bodyPr/>
          <a:lstStyle/>
          <a:p>
            <a:r>
              <a:rPr lang="en-US" dirty="0"/>
              <a:t>Our incredible brain</a:t>
            </a:r>
          </a:p>
        </p:txBody>
      </p:sp>
      <p:sp>
        <p:nvSpPr>
          <p:cNvPr id="3" name="Content Placeholder 2">
            <a:extLst>
              <a:ext uri="{FF2B5EF4-FFF2-40B4-BE49-F238E27FC236}">
                <a16:creationId xmlns:a16="http://schemas.microsoft.com/office/drawing/2014/main" xmlns="" id="{42B30E23-FD9E-5C44-9597-3FDFED23F387}"/>
              </a:ext>
            </a:extLst>
          </p:cNvPr>
          <p:cNvSpPr>
            <a:spLocks noGrp="1"/>
          </p:cNvSpPr>
          <p:nvPr>
            <p:ph sz="quarter" idx="13"/>
          </p:nvPr>
        </p:nvSpPr>
        <p:spPr/>
        <p:txBody>
          <a:bodyPr>
            <a:normAutofit/>
          </a:bodyPr>
          <a:lstStyle/>
          <a:p>
            <a:r>
              <a:rPr lang="en-US" dirty="0"/>
              <a:t>We are only beginning to understand the brain and how it works</a:t>
            </a:r>
          </a:p>
          <a:p>
            <a:r>
              <a:rPr lang="en-US" dirty="0"/>
              <a:t>The Triune brain: </a:t>
            </a:r>
            <a:r>
              <a:rPr lang="en-US" dirty="0" err="1"/>
              <a:t>paul</a:t>
            </a:r>
            <a:r>
              <a:rPr lang="en-US" dirty="0"/>
              <a:t> d. </a:t>
            </a:r>
            <a:r>
              <a:rPr lang="en-US" dirty="0" err="1"/>
              <a:t>maclean</a:t>
            </a:r>
            <a:r>
              <a:rPr lang="en-US" dirty="0"/>
              <a:t> (1990)</a:t>
            </a:r>
          </a:p>
          <a:p>
            <a:pPr lvl="1"/>
            <a:r>
              <a:rPr lang="en-US" dirty="0"/>
              <a:t>Primate/Human brain (cortex)</a:t>
            </a:r>
          </a:p>
          <a:p>
            <a:pPr lvl="1"/>
            <a:r>
              <a:rPr lang="en-US" dirty="0"/>
              <a:t>Mammalian brain (subcortical region)</a:t>
            </a:r>
          </a:p>
          <a:p>
            <a:pPr lvl="1"/>
            <a:r>
              <a:rPr lang="en-US" dirty="0"/>
              <a:t>Reptilian brain (brain stem + cerebellum)</a:t>
            </a:r>
          </a:p>
          <a:p>
            <a:pPr marL="0" indent="0">
              <a:buNone/>
            </a:pPr>
            <a:r>
              <a:rPr lang="en-US" dirty="0">
                <a:hlinkClick r:id="rId3"/>
              </a:rPr>
              <a:t>https://s3.amazonaws.com/nicabm-stealthseminar/Brain2017/NICABM-Brain-Infographic-PrintFriendly.pdf</a:t>
            </a:r>
            <a:r>
              <a:rPr lang="en-US" dirty="0"/>
              <a:t> </a:t>
            </a:r>
          </a:p>
        </p:txBody>
      </p:sp>
      <p:sp>
        <p:nvSpPr>
          <p:cNvPr id="4" name="Footer Placeholder 3">
            <a:extLst>
              <a:ext uri="{FF2B5EF4-FFF2-40B4-BE49-F238E27FC236}">
                <a16:creationId xmlns:a16="http://schemas.microsoft.com/office/drawing/2014/main" xmlns="" id="{53BBF0F0-4F9F-4649-B412-C6E5873507B7}"/>
              </a:ext>
            </a:extLst>
          </p:cNvPr>
          <p:cNvSpPr>
            <a:spLocks noGrp="1"/>
          </p:cNvSpPr>
          <p:nvPr>
            <p:ph type="ftr" sz="quarter" idx="11"/>
          </p:nvPr>
        </p:nvSpPr>
        <p:spPr/>
        <p:txBody>
          <a:bodyPr/>
          <a:lstStyle/>
          <a:p>
            <a:r>
              <a:rPr lang="en-US" dirty="0"/>
              <a:t>https://</a:t>
            </a:r>
            <a:r>
              <a:rPr lang="en-US" dirty="0" err="1"/>
              <a:t>www.nicabm.com</a:t>
            </a:r>
            <a:r>
              <a:rPr lang="en-US" dirty="0"/>
              <a:t>/</a:t>
            </a:r>
          </a:p>
        </p:txBody>
      </p:sp>
      <p:sp>
        <p:nvSpPr>
          <p:cNvPr id="5" name="Slide Number Placeholder 4">
            <a:extLst>
              <a:ext uri="{FF2B5EF4-FFF2-40B4-BE49-F238E27FC236}">
                <a16:creationId xmlns:a16="http://schemas.microsoft.com/office/drawing/2014/main" xmlns="" id="{11B28678-C648-1C47-B04C-2F9199659E89}"/>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2565929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xmlns="" id="{74662262-FF3B-A64D-91BA-957EF2532876}"/>
              </a:ext>
            </a:extLst>
          </p:cNvPr>
          <p:cNvPicPr>
            <a:picLocks noChangeAspect="1"/>
          </p:cNvPicPr>
          <p:nvPr/>
        </p:nvPicPr>
        <p:blipFill>
          <a:blip r:embed="rId3"/>
          <a:stretch>
            <a:fillRect/>
          </a:stretch>
        </p:blipFill>
        <p:spPr>
          <a:xfrm>
            <a:off x="2229219" y="1528613"/>
            <a:ext cx="7413522" cy="4170106"/>
          </a:xfrm>
          <a:prstGeom prst="rect">
            <a:avLst/>
          </a:prstGeom>
        </p:spPr>
      </p:pic>
      <p:sp>
        <p:nvSpPr>
          <p:cNvPr id="7" name="Rectangle 6">
            <a:extLst>
              <a:ext uri="{FF2B5EF4-FFF2-40B4-BE49-F238E27FC236}">
                <a16:creationId xmlns:a16="http://schemas.microsoft.com/office/drawing/2014/main" xmlns="" id="{65A48455-EF8E-4547-BCEF-56881A38ED10}"/>
              </a:ext>
            </a:extLst>
          </p:cNvPr>
          <p:cNvSpPr/>
          <p:nvPr/>
        </p:nvSpPr>
        <p:spPr>
          <a:xfrm>
            <a:off x="3481077" y="5514053"/>
            <a:ext cx="4973926" cy="369332"/>
          </a:xfrm>
          <a:prstGeom prst="rect">
            <a:avLst/>
          </a:prstGeom>
        </p:spPr>
        <p:txBody>
          <a:bodyPr wrap="none">
            <a:spAutoFit/>
          </a:bodyPr>
          <a:lstStyle/>
          <a:p>
            <a:r>
              <a:rPr lang="en-US" dirty="0">
                <a:hlinkClick r:id="rId4"/>
              </a:rPr>
              <a:t>https://www.youtube.com/watch?v=gm9CIJ74Oxw</a:t>
            </a:r>
            <a:r>
              <a:rPr lang="en-US" dirty="0"/>
              <a:t> </a:t>
            </a:r>
          </a:p>
        </p:txBody>
      </p:sp>
      <p:sp>
        <p:nvSpPr>
          <p:cNvPr id="8" name="Footer Placeholder 7">
            <a:extLst>
              <a:ext uri="{FF2B5EF4-FFF2-40B4-BE49-F238E27FC236}">
                <a16:creationId xmlns:a16="http://schemas.microsoft.com/office/drawing/2014/main" xmlns="" id="{0B2F7627-1315-114A-8080-4DBA0F589DB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C712F6DD-E1AB-274F-AB2B-5B20370FFACF}"/>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412712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D229C20B-67DC-3D47-B4BF-21DA3FF159C0}"/>
              </a:ext>
            </a:extLst>
          </p:cNvPr>
          <p:cNvSpPr>
            <a:spLocks noGrp="1"/>
          </p:cNvSpPr>
          <p:nvPr>
            <p:ph type="title"/>
          </p:nvPr>
        </p:nvSpPr>
        <p:spPr/>
        <p:txBody>
          <a:bodyPr/>
          <a:lstStyle/>
          <a:p>
            <a:r>
              <a:rPr lang="en-US" dirty="0"/>
              <a:t>Engaging the emotional brain</a:t>
            </a:r>
          </a:p>
        </p:txBody>
      </p:sp>
      <p:sp>
        <p:nvSpPr>
          <p:cNvPr id="7" name="Content Placeholder 6">
            <a:extLst>
              <a:ext uri="{FF2B5EF4-FFF2-40B4-BE49-F238E27FC236}">
                <a16:creationId xmlns:a16="http://schemas.microsoft.com/office/drawing/2014/main" xmlns="" id="{7D9349A1-EF1F-4541-AA3C-5BA673F50E22}"/>
              </a:ext>
            </a:extLst>
          </p:cNvPr>
          <p:cNvSpPr>
            <a:spLocks noGrp="1"/>
          </p:cNvSpPr>
          <p:nvPr>
            <p:ph sz="quarter" idx="13"/>
          </p:nvPr>
        </p:nvSpPr>
        <p:spPr/>
        <p:txBody>
          <a:bodyPr/>
          <a:lstStyle/>
          <a:p>
            <a:r>
              <a:rPr lang="en-US" dirty="0"/>
              <a:t>Feeling an emotion is the mind’s way of getting you to do something that it believes to be in the best interests of your survival.</a:t>
            </a:r>
          </a:p>
          <a:p>
            <a:r>
              <a:rPr lang="en-US" dirty="0"/>
              <a:t>Stress response is meant to promote survival.</a:t>
            </a:r>
          </a:p>
          <a:p>
            <a:r>
              <a:rPr lang="en-US" dirty="0"/>
              <a:t>The emotional brain can activate based on real, remembered, or imagined threats.</a:t>
            </a:r>
          </a:p>
          <a:p>
            <a:r>
              <a:rPr lang="en-US" dirty="0"/>
              <a:t>Learns through experience, association, stimulation of the senses, and repetition.</a:t>
            </a:r>
          </a:p>
          <a:p>
            <a:r>
              <a:rPr lang="en-US" dirty="0"/>
              <a:t>To change the response, the therapist must “speak” the non-verbal, sensory, experiential language that the emotional brain understands.  </a:t>
            </a:r>
          </a:p>
        </p:txBody>
      </p:sp>
      <p:sp>
        <p:nvSpPr>
          <p:cNvPr id="2" name="Footer Placeholder 1">
            <a:extLst>
              <a:ext uri="{FF2B5EF4-FFF2-40B4-BE49-F238E27FC236}">
                <a16:creationId xmlns:a16="http://schemas.microsoft.com/office/drawing/2014/main" xmlns="" id="{C3BB1B1D-AC85-9142-9376-759273B3F635}"/>
              </a:ext>
            </a:extLst>
          </p:cNvPr>
          <p:cNvSpPr>
            <a:spLocks noGrp="1"/>
          </p:cNvSpPr>
          <p:nvPr>
            <p:ph type="ftr" sz="quarter" idx="11"/>
          </p:nvPr>
        </p:nvSpPr>
        <p:spPr/>
        <p:txBody>
          <a:bodyPr/>
          <a:lstStyle/>
          <a:p>
            <a:r>
              <a:rPr lang="en-US" dirty="0"/>
              <a:t>https://</a:t>
            </a:r>
            <a:r>
              <a:rPr lang="en-US" dirty="0" err="1"/>
              <a:t>www.nicabm.com</a:t>
            </a:r>
            <a:r>
              <a:rPr lang="en-US" dirty="0"/>
              <a:t>/</a:t>
            </a:r>
          </a:p>
        </p:txBody>
      </p:sp>
      <p:sp>
        <p:nvSpPr>
          <p:cNvPr id="3" name="Slide Number Placeholder 2">
            <a:extLst>
              <a:ext uri="{FF2B5EF4-FFF2-40B4-BE49-F238E27FC236}">
                <a16:creationId xmlns:a16="http://schemas.microsoft.com/office/drawing/2014/main" xmlns="" id="{32746787-C6FC-004A-9732-BD7C98EE7111}"/>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225540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69F405-D323-014F-8EE2-1C18059C2A1E}"/>
              </a:ext>
            </a:extLst>
          </p:cNvPr>
          <p:cNvSpPr>
            <a:spLocks noGrp="1"/>
          </p:cNvSpPr>
          <p:nvPr>
            <p:ph type="title"/>
          </p:nvPr>
        </p:nvSpPr>
        <p:spPr/>
        <p:txBody>
          <a:bodyPr/>
          <a:lstStyle/>
          <a:p>
            <a:r>
              <a:rPr lang="en-US" dirty="0"/>
              <a:t>Brain Wisdom</a:t>
            </a:r>
          </a:p>
        </p:txBody>
      </p:sp>
      <p:sp>
        <p:nvSpPr>
          <p:cNvPr id="3" name="Content Placeholder 2">
            <a:extLst>
              <a:ext uri="{FF2B5EF4-FFF2-40B4-BE49-F238E27FC236}">
                <a16:creationId xmlns:a16="http://schemas.microsoft.com/office/drawing/2014/main" xmlns="" id="{D88BC429-237A-D54A-8572-53255B7AF57A}"/>
              </a:ext>
            </a:extLst>
          </p:cNvPr>
          <p:cNvSpPr>
            <a:spLocks noGrp="1"/>
          </p:cNvSpPr>
          <p:nvPr>
            <p:ph sz="quarter" idx="13"/>
          </p:nvPr>
        </p:nvSpPr>
        <p:spPr/>
        <p:txBody>
          <a:bodyPr>
            <a:normAutofit fontScale="92500" lnSpcReduction="20000"/>
          </a:bodyPr>
          <a:lstStyle/>
          <a:p>
            <a:r>
              <a:rPr lang="en-US" dirty="0"/>
              <a:t>The brain is organized into two hemispheres connected by the </a:t>
            </a:r>
            <a:r>
              <a:rPr lang="en-US" b="1" i="1" dirty="0"/>
              <a:t>Corpus Callosum, </a:t>
            </a:r>
            <a:r>
              <a:rPr lang="en-US" dirty="0"/>
              <a:t>a thick band of nerve fibers that allows the two hemispheres to communicate.</a:t>
            </a:r>
          </a:p>
          <a:p>
            <a:r>
              <a:rPr lang="en-US" dirty="0"/>
              <a:t>The brain is further divided into 4 sets of lobes, the most important for us to understand is the </a:t>
            </a:r>
            <a:r>
              <a:rPr lang="en-US" b="1" i="1" dirty="0"/>
              <a:t>Frontal Lobe. </a:t>
            </a:r>
            <a:endParaRPr lang="en-US" dirty="0"/>
          </a:p>
          <a:p>
            <a:r>
              <a:rPr lang="en-US" dirty="0"/>
              <a:t>The </a:t>
            </a:r>
            <a:r>
              <a:rPr lang="en-US" b="1" i="1" dirty="0"/>
              <a:t>Frontal Lobe </a:t>
            </a:r>
            <a:r>
              <a:rPr lang="en-US" dirty="0"/>
              <a:t>is the executive command center of the brain, critical in problem solving, decision making, moral reasoning, and emotional regulation.</a:t>
            </a:r>
            <a:br>
              <a:rPr lang="en-US" dirty="0"/>
            </a:br>
            <a:endParaRPr lang="en-US" dirty="0"/>
          </a:p>
          <a:p>
            <a:r>
              <a:rPr lang="en-US" dirty="0"/>
              <a:t>Deep inside the brain there are many important subcortical structures. These structures are connected into systems that affect mental health and healthy brain functioning. </a:t>
            </a:r>
          </a:p>
          <a:p>
            <a:endParaRPr lang="en-US" dirty="0"/>
          </a:p>
        </p:txBody>
      </p:sp>
      <p:sp>
        <p:nvSpPr>
          <p:cNvPr id="4" name="Footer Placeholder 3">
            <a:extLst>
              <a:ext uri="{FF2B5EF4-FFF2-40B4-BE49-F238E27FC236}">
                <a16:creationId xmlns:a16="http://schemas.microsoft.com/office/drawing/2014/main" xmlns="" id="{AB87D894-4E73-0548-9D70-AD5517457085}"/>
              </a:ext>
            </a:extLst>
          </p:cNvPr>
          <p:cNvSpPr>
            <a:spLocks noGrp="1"/>
          </p:cNvSpPr>
          <p:nvPr>
            <p:ph type="ftr" sz="quarter" idx="11"/>
          </p:nvPr>
        </p:nvSpPr>
        <p:spPr/>
        <p:txBody>
          <a:bodyPr/>
          <a:lstStyle/>
          <a:p>
            <a:r>
              <a:rPr lang="en-US" dirty="0" err="1"/>
              <a:t>Chasek</a:t>
            </a:r>
            <a:r>
              <a:rPr lang="en-US" dirty="0"/>
              <a:t>, C. (2015</a:t>
            </a:r>
            <a:r>
              <a:rPr lang="en-US" dirty="0" smtClean="0"/>
              <a:t>)</a:t>
            </a:r>
            <a:endParaRPr lang="en-US" dirty="0"/>
          </a:p>
        </p:txBody>
      </p:sp>
      <p:sp>
        <p:nvSpPr>
          <p:cNvPr id="5" name="Slide Number Placeholder 4">
            <a:extLst>
              <a:ext uri="{FF2B5EF4-FFF2-40B4-BE49-F238E27FC236}">
                <a16:creationId xmlns:a16="http://schemas.microsoft.com/office/drawing/2014/main" xmlns="" id="{7B7626F6-1E53-E647-ABBC-AF49ECA83056}"/>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178754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{1E1B3682-3AED-364B-9CC4-3D69DAE9BD1D}tf10001073</Template>
  <TotalTime>2780</TotalTime>
  <Words>2742</Words>
  <Application>Microsoft Office PowerPoint</Application>
  <PresentationFormat>Widescreen</PresentationFormat>
  <Paragraphs>347</Paragraphs>
  <Slides>48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Tw Cen MT</vt:lpstr>
      <vt:lpstr>Droplet</vt:lpstr>
      <vt:lpstr>Neurocounseling and Co-Occurring Disorders</vt:lpstr>
      <vt:lpstr>Our Objectives today….</vt:lpstr>
      <vt:lpstr>Neurocounseling</vt:lpstr>
      <vt:lpstr>Neurocounseling basics</vt:lpstr>
      <vt:lpstr>Neurocounseling basics</vt:lpstr>
      <vt:lpstr>Our incredible brain</vt:lpstr>
      <vt:lpstr>PowerPoint Presentation</vt:lpstr>
      <vt:lpstr>Engaging the emotional brain</vt:lpstr>
      <vt:lpstr>Brain Wisdom</vt:lpstr>
      <vt:lpstr>Neurons: Basic building blocks</vt:lpstr>
      <vt:lpstr>Neuroplasticity</vt:lpstr>
      <vt:lpstr>Communication: how? Why?</vt:lpstr>
      <vt:lpstr>Neurotransmitters</vt:lpstr>
      <vt:lpstr>Functions of neurotransmitters</vt:lpstr>
      <vt:lpstr>The “Little brain”</vt:lpstr>
      <vt:lpstr>Think with your heart</vt:lpstr>
      <vt:lpstr>The nervous system</vt:lpstr>
      <vt:lpstr>the nervous system</vt:lpstr>
      <vt:lpstr>   Take a breath feeling stressed? Exercise: Out loud noting   </vt:lpstr>
      <vt:lpstr>Structures to Systems</vt:lpstr>
      <vt:lpstr>PowerPoint Presentation</vt:lpstr>
      <vt:lpstr>Brain based addiction cycle</vt:lpstr>
      <vt:lpstr>Brain based addiction cycle</vt:lpstr>
      <vt:lpstr>Brain based addiction cycle</vt:lpstr>
      <vt:lpstr>PowerPoint Presentation</vt:lpstr>
      <vt:lpstr>Neurocounseling and counseling interventions</vt:lpstr>
      <vt:lpstr>Integration of the mind and the brain</vt:lpstr>
      <vt:lpstr>Utilizing A Neuroscientific perspective</vt:lpstr>
      <vt:lpstr>Utilizing A Neuroscientific perspective</vt:lpstr>
      <vt:lpstr>Counseling Theory and neuroscientific perspective</vt:lpstr>
      <vt:lpstr>Counseling Theory and neuroscientific perspective</vt:lpstr>
      <vt:lpstr>Mind-Body-Work</vt:lpstr>
      <vt:lpstr>PowerPoint Presentation</vt:lpstr>
      <vt:lpstr>Mbrp (Bowen, Chawla, &amp; Marlatt, 2011)</vt:lpstr>
      <vt:lpstr>Research on MBRP</vt:lpstr>
      <vt:lpstr>Mbrp  </vt:lpstr>
      <vt:lpstr>PowerPoint Presentation</vt:lpstr>
      <vt:lpstr>How is MBRP done?</vt:lpstr>
      <vt:lpstr>PowerPoint Presentation</vt:lpstr>
      <vt:lpstr>Confrontation: a Microcounseling Skill </vt:lpstr>
      <vt:lpstr>A word about…</vt:lpstr>
      <vt:lpstr>Locate the root of an emotional conflict</vt:lpstr>
      <vt:lpstr>Locating embodied beliefs</vt:lpstr>
      <vt:lpstr>PowerPoint Presentation</vt:lpstr>
      <vt:lpstr>biofeedback</vt:lpstr>
      <vt:lpstr>PowerPoint Presentation</vt:lpstr>
      <vt:lpstr>neurofeedback</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Neurocounseling and Co-Occurring Disorders</dc:title>
  <dc:creator>Diane O'Brien</dc:creator>
  <cp:lastModifiedBy>Diane M. Clark</cp:lastModifiedBy>
  <cp:revision>33</cp:revision>
  <dcterms:created xsi:type="dcterms:W3CDTF">2019-02-15T21:07:36Z</dcterms:created>
  <dcterms:modified xsi:type="dcterms:W3CDTF">2019-02-19T17:02:51Z</dcterms:modified>
</cp:coreProperties>
</file>